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666124cc-0716-3da7-89fb-f83910f4fe77}">
          <p14:sldIdLst>
            <p14:sldId id="256"/>
          </p14:sldIdLst>
        </p14:section>
        <p14:section name="Candidate" id="{c8d6c673-8f60-9f4d-89e8-8f2921a046d7}">
          <p14:sldIdLst>
            <p14:sldId id="257"/>
          </p14:sldIdLst>
        </p14:section>
        <p14:section name="Your Story" id="{4cbd902b-2fe4-de76-86ea-8866dac84817}">
          <p14:sldIdLst>
            <p14:sldId id="258"/>
            <p14:sldId id="259"/>
            <p14:sldId id="260"/>
            <p14:sldId id="261"/>
          </p14:sldIdLst>
        </p14:section>
        <p14:section name="Closing" id="{93592a4d-c9eb-bc9a-6209-9783535810d5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
https://www.prnewswire.com/news-releases/global-natural-and-organic-cosmetics-industry-2020-to-2027---key-market-trends-and-drivers-301286622.html
https://www.mordorintelligence.com/industry-reports/organic-skin-care-market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A2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22960" y="1554480"/>
            <a:ext cx="4480560" cy="2926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1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48640"/>
            <a:ext cx="95097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_WIDE">
    <p:bg>
      <p:bgPr>
        <a:solidFill>
          <a:srgbClr val="F1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548640"/>
            <a:ext cx="108813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EL_LEFT">
    <p:bg>
      <p:bgPr>
        <a:solidFill>
          <a:srgbClr val="F1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97680" cy="6858000"/>
          </a:xfrm>
          <a:prstGeom prst="rect">
            <a:avLst/>
          </a:prstGeom>
          <a:solidFill>
            <a:srgbClr val="0A2F3A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2468880"/>
            <a:ext cx="3291840" cy="3108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EL_RIGHT">
    <p:bg>
      <p:bgPr>
        <a:solidFill>
          <a:srgbClr val="F1F8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91272" y="0"/>
            <a:ext cx="4297680" cy="6858000"/>
          </a:xfrm>
          <a:prstGeom prst="rect">
            <a:avLst/>
          </a:prstGeom>
          <a:solidFill>
            <a:srgbClr val="0A2F3A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439912" y="2468880"/>
            <a:ext cx="3200400" cy="3108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 large circle"/>
          <p:cNvSpPr/>
          <p:nvPr/>
        </p:nvSpPr>
        <p:spPr>
          <a:xfrm>
            <a:off x="7223760" y="-1737360"/>
            <a:ext cx="6766560" cy="6766560"/>
          </a:xfrm>
          <a:prstGeom prst="ellipse">
            <a:avLst/>
          </a:prstGeom>
          <a:solidFill>
            <a:schemeClr val="accent1">
              <a:alpha val="28000"/>
            </a:schemeClr>
          </a:solidFill>
          <a:ln/>
        </p:spPr>
      </p:sp>
      <p:sp>
        <p:nvSpPr>
          <p:cNvPr id="3" name="Decor mid circle"/>
          <p:cNvSpPr/>
          <p:nvPr/>
        </p:nvSpPr>
        <p:spPr>
          <a:xfrm>
            <a:off x="9052560" y="3017520"/>
            <a:ext cx="4937760" cy="4937760"/>
          </a:xfrm>
          <a:prstGeom prst="ellipse">
            <a:avLst/>
          </a:prstGeom>
          <a:solidFill>
            <a:schemeClr val="accent3">
              <a:alpha val="12000"/>
            </a:schemeClr>
          </a:solidFill>
          <a:ln/>
        </p:spPr>
      </p:sp>
      <p:sp>
        <p:nvSpPr>
          <p:cNvPr id="4" name="Decor accent dot"/>
          <p:cNvSpPr/>
          <p:nvPr/>
        </p:nvSpPr>
        <p:spPr>
          <a:xfrm>
            <a:off x="6720840" y="562356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5" name="Trophy disc"/>
          <p:cNvSpPr/>
          <p:nvPr/>
        </p:nvSpPr>
        <p:spPr>
          <a:xfrm>
            <a:off x="8732520" y="2148840"/>
            <a:ext cx="2651760" cy="26517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Trophy icon" descr="Troph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6880" y="2743200"/>
            <a:ext cx="1463040" cy="1463040"/>
          </a:xfrm>
          <a:prstGeom prst="rect">
            <a:avLst/>
          </a:prstGeom>
        </p:spPr>
      </p:pic>
      <p:sp>
        <p:nvSpPr>
          <p:cNvPr id="7" name="Eyebrow"/>
          <p:cNvSpPr txBox="1"/>
          <p:nvPr/>
        </p:nvSpPr>
        <p:spPr>
          <a:xfrm>
            <a:off x="822960" y="132588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600" kern="0" dirty="0">
                <a:solidFill>
                  <a:schemeClr val="accent3"/>
                </a:solidFill>
              </a:rPr>
              <a:t>CANDIDATE PRESENTATION</a:t>
            </a:r>
            <a:endParaRPr lang="en-US" sz="1500" dirty="0"/>
          </a:p>
        </p:txBody>
      </p:sp>
      <p:sp>
        <p:nvSpPr>
          <p:cNvPr id="8" name="Brand name"/>
          <p:cNvSpPr txBox="1"/>
          <p:nvPr/>
        </p:nvSpPr>
        <p:spPr>
          <a:xfrm>
            <a:off x="822960" y="182880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BW Marketers</a:t>
            </a:r>
            <a:endParaRPr lang="en-US" sz="4400" dirty="0"/>
          </a:p>
        </p:txBody>
      </p:sp>
      <p:sp>
        <p:nvSpPr>
          <p:cNvPr id="9" name="Award title"/>
          <p:cNvSpPr txBox="1"/>
          <p:nvPr/>
        </p:nvSpPr>
        <p:spPr>
          <a:xfrm>
            <a:off x="822960" y="2606040"/>
            <a:ext cx="6400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</a:t>
            </a:r>
            <a:pPr indent="0" marL="0">
              <a:buNone/>
            </a:pPr>
            <a:r>
              <a:rPr lang="en-US" sz="8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Under </a:t>
            </a:r>
            <a:pPr indent="0" marL="0">
              <a:buNone/>
            </a:pPr>
            <a:r>
              <a:rPr lang="en-US" sz="8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</a:t>
            </a:r>
            <a:endParaRPr lang="en-US" sz="8400" dirty="0"/>
          </a:p>
        </p:txBody>
      </p:sp>
      <p:sp>
        <p:nvSpPr>
          <p:cNvPr id="10" name="Edition"/>
          <p:cNvSpPr txBox="1"/>
          <p:nvPr/>
        </p:nvSpPr>
        <p:spPr>
          <a:xfrm>
            <a:off x="822960" y="4206240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Awards 2026</a:t>
            </a:r>
            <a:endParaRPr lang="en-US" sz="3200" dirty="0"/>
          </a:p>
        </p:txBody>
      </p:sp>
      <p:sp>
        <p:nvSpPr>
          <p:cNvPr id="11" name="Text 0"/>
          <p:cNvSpPr/>
          <p:nvPr>
            <p:ph idx="100" type="title" hasCustomPrompt="1"/>
          </p:nvPr>
        </p:nvSpPr>
        <p:spPr>
          <a:xfrm>
            <a:off x="822960" y="1554480"/>
            <a:ext cx="4480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2468880"/>
            <a:ext cx="32918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CANDIDATE DETAILS</a:t>
            </a:r>
            <a:endParaRPr lang="en-US" sz="3000" dirty="0"/>
          </a:p>
        </p:txBody>
      </p:sp>
      <p:sp>
        <p:nvSpPr>
          <p:cNvPr id="3" name="Details circle"/>
          <p:cNvSpPr/>
          <p:nvPr/>
        </p:nvSpPr>
        <p:spPr>
          <a:xfrm>
            <a:off x="548640" y="114300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Details icon" descr="Detail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0217" y="1414577"/>
            <a:ext cx="462686" cy="462686"/>
          </a:xfrm>
          <a:prstGeom prst="rect">
            <a:avLst/>
          </a:prstGeom>
        </p:spPr>
      </p:pic>
      <p:sp>
        <p:nvSpPr>
          <p:cNvPr id="5" name="Panel decor"/>
          <p:cNvSpPr/>
          <p:nvPr/>
        </p:nvSpPr>
        <p:spPr>
          <a:xfrm>
            <a:off x="-1097280" y="5120640"/>
            <a:ext cx="2926080" cy="2926080"/>
          </a:xfrm>
          <a:prstGeom prst="ellipse">
            <a:avLst/>
          </a:prstGeom>
          <a:solidFill>
            <a:schemeClr val="accent1">
              <a:alpha val="30000"/>
            </a:schemeClr>
          </a:solidFill>
          <a:ln/>
        </p:spPr>
      </p:sp>
      <p:sp>
        <p:nvSpPr>
          <p:cNvPr id="6" name="Field card 1"/>
          <p:cNvSpPr/>
          <p:nvPr/>
        </p:nvSpPr>
        <p:spPr>
          <a:xfrm>
            <a:off x="4937760" y="978408"/>
            <a:ext cx="6611112" cy="566928"/>
          </a:xfrm>
          <a:prstGeom prst="roundRect">
            <a:avLst>
              <a:gd name="adj" fmla="val 22581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7" name="Field label 1"/>
          <p:cNvSpPr txBox="1"/>
          <p:nvPr/>
        </p:nvSpPr>
        <p:spPr>
          <a:xfrm>
            <a:off x="5212080" y="978408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6"/>
                </a:solidFill>
              </a:rPr>
              <a:t>Entrant Name:</a:t>
            </a:r>
            <a:endParaRPr lang="en-US" sz="1700" dirty="0"/>
          </a:p>
        </p:txBody>
      </p:sp>
      <p:sp>
        <p:nvSpPr>
          <p:cNvPr id="8" name="Field input 1"/>
          <p:cNvSpPr/>
          <p:nvPr/>
        </p:nvSpPr>
        <p:spPr>
          <a:xfrm>
            <a:off x="8138160" y="1078992"/>
            <a:ext cx="3136392" cy="365760"/>
          </a:xfrm>
          <a:prstGeom prst="roundRect">
            <a:avLst>
              <a:gd name="adj" fmla="val 20000"/>
            </a:avLst>
          </a:prstGeom>
          <a:solidFill>
            <a:srgbClr val="E1EFF0"/>
          </a:solidFill>
          <a:ln/>
        </p:spPr>
      </p:sp>
      <p:sp>
        <p:nvSpPr>
          <p:cNvPr id="9" name="Field card 2"/>
          <p:cNvSpPr/>
          <p:nvPr/>
        </p:nvSpPr>
        <p:spPr>
          <a:xfrm>
            <a:off x="4937760" y="1700784"/>
            <a:ext cx="6611112" cy="566928"/>
          </a:xfrm>
          <a:prstGeom prst="roundRect">
            <a:avLst>
              <a:gd name="adj" fmla="val 22581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10" name="Field label 2"/>
          <p:cNvSpPr txBox="1"/>
          <p:nvPr/>
        </p:nvSpPr>
        <p:spPr>
          <a:xfrm>
            <a:off x="5212080" y="170078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6"/>
                </a:solidFill>
              </a:rPr>
              <a:t>Brand Name:</a:t>
            </a:r>
            <a:endParaRPr lang="en-US" sz="1700" dirty="0"/>
          </a:p>
        </p:txBody>
      </p:sp>
      <p:sp>
        <p:nvSpPr>
          <p:cNvPr id="11" name="Field input 2"/>
          <p:cNvSpPr/>
          <p:nvPr/>
        </p:nvSpPr>
        <p:spPr>
          <a:xfrm>
            <a:off x="8138160" y="1801368"/>
            <a:ext cx="3136392" cy="365760"/>
          </a:xfrm>
          <a:prstGeom prst="roundRect">
            <a:avLst>
              <a:gd name="adj" fmla="val 20000"/>
            </a:avLst>
          </a:prstGeom>
          <a:solidFill>
            <a:srgbClr val="E1EFF0"/>
          </a:solidFill>
          <a:ln/>
        </p:spPr>
      </p:sp>
      <p:sp>
        <p:nvSpPr>
          <p:cNvPr id="12" name="Field card 3"/>
          <p:cNvSpPr/>
          <p:nvPr/>
        </p:nvSpPr>
        <p:spPr>
          <a:xfrm>
            <a:off x="4937760" y="2423160"/>
            <a:ext cx="6611112" cy="566928"/>
          </a:xfrm>
          <a:prstGeom prst="roundRect">
            <a:avLst>
              <a:gd name="adj" fmla="val 22581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13" name="Field label 3"/>
          <p:cNvSpPr txBox="1"/>
          <p:nvPr/>
        </p:nvSpPr>
        <p:spPr>
          <a:xfrm>
            <a:off x="5212080" y="242316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6"/>
                </a:solidFill>
              </a:rPr>
              <a:t>Designation:</a:t>
            </a:r>
            <a:endParaRPr lang="en-US" sz="1700" dirty="0"/>
          </a:p>
        </p:txBody>
      </p:sp>
      <p:sp>
        <p:nvSpPr>
          <p:cNvPr id="14" name="Field input 3"/>
          <p:cNvSpPr/>
          <p:nvPr/>
        </p:nvSpPr>
        <p:spPr>
          <a:xfrm>
            <a:off x="8138160" y="2523744"/>
            <a:ext cx="3136392" cy="365760"/>
          </a:xfrm>
          <a:prstGeom prst="roundRect">
            <a:avLst>
              <a:gd name="adj" fmla="val 20000"/>
            </a:avLst>
          </a:prstGeom>
          <a:solidFill>
            <a:srgbClr val="E1EFF0"/>
          </a:solidFill>
          <a:ln/>
        </p:spPr>
      </p:sp>
      <p:sp>
        <p:nvSpPr>
          <p:cNvPr id="15" name="Field card 4"/>
          <p:cNvSpPr/>
          <p:nvPr/>
        </p:nvSpPr>
        <p:spPr>
          <a:xfrm>
            <a:off x="4937760" y="3145536"/>
            <a:ext cx="6611112" cy="566928"/>
          </a:xfrm>
          <a:prstGeom prst="roundRect">
            <a:avLst>
              <a:gd name="adj" fmla="val 22581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16" name="Field label 4"/>
          <p:cNvSpPr txBox="1"/>
          <p:nvPr/>
        </p:nvSpPr>
        <p:spPr>
          <a:xfrm>
            <a:off x="5212080" y="3145536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6"/>
                </a:solidFill>
              </a:rPr>
              <a:t>Email ID:</a:t>
            </a:r>
            <a:endParaRPr lang="en-US" sz="1700" dirty="0"/>
          </a:p>
        </p:txBody>
      </p:sp>
      <p:sp>
        <p:nvSpPr>
          <p:cNvPr id="17" name="Field input 4"/>
          <p:cNvSpPr/>
          <p:nvPr/>
        </p:nvSpPr>
        <p:spPr>
          <a:xfrm>
            <a:off x="8138160" y="3246120"/>
            <a:ext cx="3136392" cy="365760"/>
          </a:xfrm>
          <a:prstGeom prst="roundRect">
            <a:avLst>
              <a:gd name="adj" fmla="val 20000"/>
            </a:avLst>
          </a:prstGeom>
          <a:solidFill>
            <a:srgbClr val="E1EFF0"/>
          </a:solidFill>
          <a:ln/>
        </p:spPr>
      </p:sp>
      <p:sp>
        <p:nvSpPr>
          <p:cNvPr id="18" name="Field card 5"/>
          <p:cNvSpPr/>
          <p:nvPr/>
        </p:nvSpPr>
        <p:spPr>
          <a:xfrm>
            <a:off x="4937760" y="3867912"/>
            <a:ext cx="6611112" cy="566928"/>
          </a:xfrm>
          <a:prstGeom prst="roundRect">
            <a:avLst>
              <a:gd name="adj" fmla="val 22581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19" name="Field label 5"/>
          <p:cNvSpPr txBox="1"/>
          <p:nvPr/>
        </p:nvSpPr>
        <p:spPr>
          <a:xfrm>
            <a:off x="5212080" y="3867912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6"/>
                </a:solidFill>
              </a:rPr>
              <a:t>Phone Number:</a:t>
            </a:r>
            <a:endParaRPr lang="en-US" sz="1700" dirty="0"/>
          </a:p>
        </p:txBody>
      </p:sp>
      <p:sp>
        <p:nvSpPr>
          <p:cNvPr id="20" name="Field input 5"/>
          <p:cNvSpPr/>
          <p:nvPr/>
        </p:nvSpPr>
        <p:spPr>
          <a:xfrm>
            <a:off x="8138160" y="3968496"/>
            <a:ext cx="3136392" cy="365760"/>
          </a:xfrm>
          <a:prstGeom prst="roundRect">
            <a:avLst>
              <a:gd name="adj" fmla="val 20000"/>
            </a:avLst>
          </a:prstGeom>
          <a:solidFill>
            <a:srgbClr val="E1EFF0"/>
          </a:solidFill>
          <a:ln/>
        </p:spPr>
      </p:sp>
      <p:sp>
        <p:nvSpPr>
          <p:cNvPr id="21" name="Field card 6"/>
          <p:cNvSpPr/>
          <p:nvPr/>
        </p:nvSpPr>
        <p:spPr>
          <a:xfrm>
            <a:off x="4937760" y="4590288"/>
            <a:ext cx="6611112" cy="566928"/>
          </a:xfrm>
          <a:prstGeom prst="roundRect">
            <a:avLst>
              <a:gd name="adj" fmla="val 22581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22" name="Field label 6"/>
          <p:cNvSpPr txBox="1"/>
          <p:nvPr/>
        </p:nvSpPr>
        <p:spPr>
          <a:xfrm>
            <a:off x="5212080" y="4590288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6"/>
                </a:solidFill>
              </a:rPr>
              <a:t>Age &amp; DOB:</a:t>
            </a:r>
            <a:endParaRPr lang="en-US" sz="1700" dirty="0"/>
          </a:p>
        </p:txBody>
      </p:sp>
      <p:sp>
        <p:nvSpPr>
          <p:cNvPr id="23" name="Field input 6"/>
          <p:cNvSpPr/>
          <p:nvPr/>
        </p:nvSpPr>
        <p:spPr>
          <a:xfrm>
            <a:off x="8138160" y="4690872"/>
            <a:ext cx="3136392" cy="365760"/>
          </a:xfrm>
          <a:prstGeom prst="roundRect">
            <a:avLst>
              <a:gd name="adj" fmla="val 20000"/>
            </a:avLst>
          </a:prstGeom>
          <a:solidFill>
            <a:srgbClr val="E1EFF0"/>
          </a:solidFill>
          <a:ln/>
        </p:spPr>
      </p:sp>
      <p:sp>
        <p:nvSpPr>
          <p:cNvPr id="24" name="Field card 7"/>
          <p:cNvSpPr/>
          <p:nvPr/>
        </p:nvSpPr>
        <p:spPr>
          <a:xfrm>
            <a:off x="4937760" y="5312664"/>
            <a:ext cx="6611112" cy="566928"/>
          </a:xfrm>
          <a:prstGeom prst="roundRect">
            <a:avLst>
              <a:gd name="adj" fmla="val 22581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25" name="Field label 7"/>
          <p:cNvSpPr txBox="1"/>
          <p:nvPr/>
        </p:nvSpPr>
        <p:spPr>
          <a:xfrm>
            <a:off x="5212080" y="531266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6"/>
                </a:solidFill>
              </a:rPr>
              <a:t>LinkedIn &amp; Instagram ID:</a:t>
            </a:r>
            <a:endParaRPr lang="en-US" sz="1700" dirty="0"/>
          </a:p>
        </p:txBody>
      </p:sp>
      <p:sp>
        <p:nvSpPr>
          <p:cNvPr id="26" name="Field input 7"/>
          <p:cNvSpPr/>
          <p:nvPr/>
        </p:nvSpPr>
        <p:spPr>
          <a:xfrm>
            <a:off x="8138160" y="5413248"/>
            <a:ext cx="3136392" cy="365760"/>
          </a:xfrm>
          <a:prstGeom prst="roundRect">
            <a:avLst>
              <a:gd name="adj" fmla="val 20000"/>
            </a:avLst>
          </a:prstGeom>
          <a:solidFill>
            <a:srgbClr val="E1EFF0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 circle"/>
          <p:cNvSpPr/>
          <p:nvPr/>
        </p:nvSpPr>
        <p:spPr>
          <a:xfrm>
            <a:off x="9692640" y="-1463040"/>
            <a:ext cx="3840480" cy="3840480"/>
          </a:xfrm>
          <a:prstGeom prst="ellipse">
            <a:avLst/>
          </a:prstGeom>
          <a:solidFill>
            <a:schemeClr val="accent3">
              <a:alpha val="30000"/>
            </a:schemeClr>
          </a:solidFill>
          <a:ln/>
        </p:spPr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548640"/>
            <a:ext cx="9509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Milestones</a:t>
            </a:r>
            <a:endParaRPr lang="en-US" sz="3600" dirty="0"/>
          </a:p>
        </p:txBody>
      </p:sp>
      <p:sp>
        <p:nvSpPr>
          <p:cNvPr id="4" name="Milestones circle"/>
          <p:cNvSpPr/>
          <p:nvPr/>
        </p:nvSpPr>
        <p:spPr>
          <a:xfrm>
            <a:off x="10725912" y="68580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Milestones icon" descr="Mileston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8111" y="907999"/>
            <a:ext cx="378562" cy="378562"/>
          </a:xfrm>
          <a:prstGeom prst="rect">
            <a:avLst/>
          </a:prstGeom>
        </p:spPr>
      </p:pic>
      <p:sp>
        <p:nvSpPr>
          <p:cNvPr id="6" name="Timeline line"/>
          <p:cNvSpPr/>
          <p:nvPr/>
        </p:nvSpPr>
        <p:spPr>
          <a:xfrm>
            <a:off x="1600200" y="2862072"/>
            <a:ext cx="8988552" cy="45720"/>
          </a:xfrm>
          <a:prstGeom prst="rect">
            <a:avLst/>
          </a:prstGeom>
          <a:solidFill>
            <a:schemeClr val="accent1">
              <a:alpha val="45000"/>
            </a:schemeClr>
          </a:solidFill>
          <a:ln/>
        </p:spPr>
      </p:sp>
      <p:sp>
        <p:nvSpPr>
          <p:cNvPr id="7" name="Milestone card 1"/>
          <p:cNvSpPr/>
          <p:nvPr/>
        </p:nvSpPr>
        <p:spPr>
          <a:xfrm>
            <a:off x="640080" y="3429000"/>
            <a:ext cx="1920240" cy="260604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8" name="Milestone node 1"/>
          <p:cNvSpPr/>
          <p:nvPr/>
        </p:nvSpPr>
        <p:spPr>
          <a:xfrm>
            <a:off x="1307592" y="2596896"/>
            <a:ext cx="585216" cy="585216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Milestone number 1"/>
          <p:cNvSpPr txBox="1"/>
          <p:nvPr/>
        </p:nvSpPr>
        <p:spPr>
          <a:xfrm>
            <a:off x="1307592" y="2596896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10" name="Milestone card 2"/>
          <p:cNvSpPr/>
          <p:nvPr/>
        </p:nvSpPr>
        <p:spPr>
          <a:xfrm>
            <a:off x="2887218" y="3429000"/>
            <a:ext cx="1920240" cy="260604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11" name="Milestone node 2"/>
          <p:cNvSpPr/>
          <p:nvPr/>
        </p:nvSpPr>
        <p:spPr>
          <a:xfrm>
            <a:off x="3554730" y="2596896"/>
            <a:ext cx="585216" cy="585216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Milestone number 2"/>
          <p:cNvSpPr txBox="1"/>
          <p:nvPr/>
        </p:nvSpPr>
        <p:spPr>
          <a:xfrm>
            <a:off x="3554730" y="2596896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Milestone card 3"/>
          <p:cNvSpPr/>
          <p:nvPr/>
        </p:nvSpPr>
        <p:spPr>
          <a:xfrm>
            <a:off x="5134356" y="3429000"/>
            <a:ext cx="1920240" cy="260604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14" name="Milestone node 3"/>
          <p:cNvSpPr/>
          <p:nvPr/>
        </p:nvSpPr>
        <p:spPr>
          <a:xfrm>
            <a:off x="5801868" y="2596896"/>
            <a:ext cx="585216" cy="585216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Milestone number 3"/>
          <p:cNvSpPr txBox="1"/>
          <p:nvPr/>
        </p:nvSpPr>
        <p:spPr>
          <a:xfrm>
            <a:off x="5801868" y="2596896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Milestone card 4"/>
          <p:cNvSpPr/>
          <p:nvPr/>
        </p:nvSpPr>
        <p:spPr>
          <a:xfrm>
            <a:off x="7381494" y="3429000"/>
            <a:ext cx="1920240" cy="260604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17" name="Milestone node 4"/>
          <p:cNvSpPr/>
          <p:nvPr/>
        </p:nvSpPr>
        <p:spPr>
          <a:xfrm>
            <a:off x="8049006" y="2596896"/>
            <a:ext cx="585216" cy="585216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Milestone number 4"/>
          <p:cNvSpPr txBox="1"/>
          <p:nvPr/>
        </p:nvSpPr>
        <p:spPr>
          <a:xfrm>
            <a:off x="8049006" y="2596896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Milestone card 5"/>
          <p:cNvSpPr/>
          <p:nvPr/>
        </p:nvSpPr>
        <p:spPr>
          <a:xfrm>
            <a:off x="9628632" y="3429000"/>
            <a:ext cx="1920240" cy="2606040"/>
          </a:xfrm>
          <a:prstGeom prst="roundRect">
            <a:avLst>
              <a:gd name="adj" fmla="val 6667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20" name="Milestone node 5"/>
          <p:cNvSpPr/>
          <p:nvPr/>
        </p:nvSpPr>
        <p:spPr>
          <a:xfrm>
            <a:off x="10296144" y="2596896"/>
            <a:ext cx="585216" cy="585216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1" name="Milestone number 5"/>
          <p:cNvSpPr txBox="1"/>
          <p:nvPr/>
        </p:nvSpPr>
        <p:spPr>
          <a:xfrm>
            <a:off x="10296144" y="2596896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2468880"/>
            <a:ext cx="32918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Key Contributions / Value  Additions to Your Current</a:t>
            </a:r>
            <a:endParaRPr lang="en-US" sz="3000" dirty="0"/>
          </a:p>
        </p:txBody>
      </p:sp>
      <p:sp>
        <p:nvSpPr>
          <p:cNvPr id="3" name="Contributions circle"/>
          <p:cNvSpPr/>
          <p:nvPr/>
        </p:nvSpPr>
        <p:spPr>
          <a:xfrm>
            <a:off x="548640" y="114300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Contributions icon" descr="Contribution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0217" y="1414577"/>
            <a:ext cx="462686" cy="462686"/>
          </a:xfrm>
          <a:prstGeom prst="rect">
            <a:avLst/>
          </a:prstGeom>
        </p:spPr>
      </p:pic>
      <p:sp>
        <p:nvSpPr>
          <p:cNvPr id="5" name="Panel decor"/>
          <p:cNvSpPr/>
          <p:nvPr/>
        </p:nvSpPr>
        <p:spPr>
          <a:xfrm>
            <a:off x="-1097280" y="5120640"/>
            <a:ext cx="2926080" cy="2926080"/>
          </a:xfrm>
          <a:prstGeom prst="ellipse">
            <a:avLst/>
          </a:prstGeom>
          <a:solidFill>
            <a:schemeClr val="accent1">
              <a:alpha val="30000"/>
            </a:schemeClr>
          </a:solidFill>
          <a:ln/>
        </p:spPr>
      </p:sp>
      <p:sp>
        <p:nvSpPr>
          <p:cNvPr id="6" name="Contribution card 1"/>
          <p:cNvSpPr/>
          <p:nvPr/>
        </p:nvSpPr>
        <p:spPr>
          <a:xfrm>
            <a:off x="4937760" y="822960"/>
            <a:ext cx="6611112" cy="1554480"/>
          </a:xfrm>
          <a:prstGeom prst="roundRect">
            <a:avLst>
              <a:gd name="adj" fmla="val 8235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7" name="Contribution node 1"/>
          <p:cNvSpPr/>
          <p:nvPr/>
        </p:nvSpPr>
        <p:spPr>
          <a:xfrm>
            <a:off x="5257800" y="129844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8" name="Contribution number 1"/>
          <p:cNvSpPr txBox="1"/>
          <p:nvPr/>
        </p:nvSpPr>
        <p:spPr>
          <a:xfrm>
            <a:off x="5257800" y="129844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6217920" y="1371600"/>
            <a:ext cx="496519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0" name="Shape 7"/>
          <p:cNvSpPr/>
          <p:nvPr/>
        </p:nvSpPr>
        <p:spPr>
          <a:xfrm>
            <a:off x="6217920" y="1828800"/>
            <a:ext cx="496519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1" name="Contribution card 2"/>
          <p:cNvSpPr/>
          <p:nvPr/>
        </p:nvSpPr>
        <p:spPr>
          <a:xfrm>
            <a:off x="4937760" y="2651760"/>
            <a:ext cx="6611112" cy="1554480"/>
          </a:xfrm>
          <a:prstGeom prst="roundRect">
            <a:avLst>
              <a:gd name="adj" fmla="val 8235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12" name="Contribution node 2"/>
          <p:cNvSpPr/>
          <p:nvPr/>
        </p:nvSpPr>
        <p:spPr>
          <a:xfrm>
            <a:off x="5257800" y="312724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Contribution number 2"/>
          <p:cNvSpPr txBox="1"/>
          <p:nvPr/>
        </p:nvSpPr>
        <p:spPr>
          <a:xfrm>
            <a:off x="5257800" y="312724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2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6217920" y="3200400"/>
            <a:ext cx="496519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5" name="Shape 12"/>
          <p:cNvSpPr/>
          <p:nvPr/>
        </p:nvSpPr>
        <p:spPr>
          <a:xfrm>
            <a:off x="6217920" y="3657600"/>
            <a:ext cx="496519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6" name="Contribution card 3"/>
          <p:cNvSpPr/>
          <p:nvPr/>
        </p:nvSpPr>
        <p:spPr>
          <a:xfrm>
            <a:off x="4937760" y="4480560"/>
            <a:ext cx="6611112" cy="1554480"/>
          </a:xfrm>
          <a:prstGeom prst="roundRect">
            <a:avLst>
              <a:gd name="adj" fmla="val 8235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17" name="Contribution node 3"/>
          <p:cNvSpPr/>
          <p:nvPr/>
        </p:nvSpPr>
        <p:spPr>
          <a:xfrm>
            <a:off x="5257800" y="495604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Contribution number 3"/>
          <p:cNvSpPr txBox="1"/>
          <p:nvPr/>
        </p:nvSpPr>
        <p:spPr>
          <a:xfrm>
            <a:off x="5257800" y="4956048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3</a:t>
            </a:r>
            <a:endParaRPr lang="en-US" sz="2000" dirty="0"/>
          </a:p>
        </p:txBody>
      </p:sp>
      <p:sp>
        <p:nvSpPr>
          <p:cNvPr id="19" name="Shape 16"/>
          <p:cNvSpPr/>
          <p:nvPr/>
        </p:nvSpPr>
        <p:spPr>
          <a:xfrm>
            <a:off x="6217920" y="5029200"/>
            <a:ext cx="496519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20" name="Shape 17"/>
          <p:cNvSpPr/>
          <p:nvPr/>
        </p:nvSpPr>
        <p:spPr>
          <a:xfrm>
            <a:off x="6217920" y="5486400"/>
            <a:ext cx="496519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 circle"/>
          <p:cNvSpPr/>
          <p:nvPr/>
        </p:nvSpPr>
        <p:spPr>
          <a:xfrm>
            <a:off x="9692640" y="-1463040"/>
            <a:ext cx="3840480" cy="3840480"/>
          </a:xfrm>
          <a:prstGeom prst="ellipse">
            <a:avLst/>
          </a:prstGeom>
          <a:solidFill>
            <a:schemeClr val="accent3">
              <a:alpha val="30000"/>
            </a:schemeClr>
          </a:solidFill>
          <a:ln/>
        </p:spPr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640080" y="548640"/>
            <a:ext cx="10881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strategies that augmented  Brand Growth</a:t>
            </a:r>
            <a:endParaRPr lang="en-US" sz="3600" dirty="0"/>
          </a:p>
        </p:txBody>
      </p:sp>
      <p:sp>
        <p:nvSpPr>
          <p:cNvPr id="4" name="Strategy card 1"/>
          <p:cNvSpPr/>
          <p:nvPr/>
        </p:nvSpPr>
        <p:spPr>
          <a:xfrm>
            <a:off x="640080" y="2011680"/>
            <a:ext cx="3383280" cy="4023360"/>
          </a:xfrm>
          <a:prstGeom prst="roundRect">
            <a:avLst>
              <a:gd name="adj" fmla="val 3784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5" name="Strategy 1 circle"/>
          <p:cNvSpPr/>
          <p:nvPr/>
        </p:nvSpPr>
        <p:spPr>
          <a:xfrm>
            <a:off x="1005840" y="23774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Strategy 1 icon" descr="Strategy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8039" y="2599639"/>
            <a:ext cx="378562" cy="378562"/>
          </a:xfrm>
          <a:prstGeom prst="rect">
            <a:avLst/>
          </a:prstGeom>
        </p:spPr>
      </p:pic>
      <p:sp>
        <p:nvSpPr>
          <p:cNvPr id="7" name="Strategy number 1"/>
          <p:cNvSpPr txBox="1"/>
          <p:nvPr/>
        </p:nvSpPr>
        <p:spPr>
          <a:xfrm>
            <a:off x="2651760" y="2377440"/>
            <a:ext cx="1005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1005840" y="384048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9" name="Shape 6"/>
          <p:cNvSpPr/>
          <p:nvPr/>
        </p:nvSpPr>
        <p:spPr>
          <a:xfrm>
            <a:off x="1005840" y="443484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0" name="Shape 7"/>
          <p:cNvSpPr/>
          <p:nvPr/>
        </p:nvSpPr>
        <p:spPr>
          <a:xfrm>
            <a:off x="1005840" y="502920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1" name="Shape 8"/>
          <p:cNvSpPr/>
          <p:nvPr/>
        </p:nvSpPr>
        <p:spPr>
          <a:xfrm>
            <a:off x="1005840" y="562356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2" name="Strategy card 2"/>
          <p:cNvSpPr/>
          <p:nvPr/>
        </p:nvSpPr>
        <p:spPr>
          <a:xfrm>
            <a:off x="4402836" y="2011680"/>
            <a:ext cx="3383280" cy="4023360"/>
          </a:xfrm>
          <a:prstGeom prst="roundRect">
            <a:avLst>
              <a:gd name="adj" fmla="val 3784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13" name="Strategy 2 circle"/>
          <p:cNvSpPr/>
          <p:nvPr/>
        </p:nvSpPr>
        <p:spPr>
          <a:xfrm>
            <a:off x="4768596" y="237744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Strategy 2 icon" descr="Strategy 2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795" y="2599639"/>
            <a:ext cx="378562" cy="378562"/>
          </a:xfrm>
          <a:prstGeom prst="rect">
            <a:avLst/>
          </a:prstGeom>
        </p:spPr>
      </p:pic>
      <p:sp>
        <p:nvSpPr>
          <p:cNvPr id="15" name="Strategy number 2"/>
          <p:cNvSpPr txBox="1"/>
          <p:nvPr/>
        </p:nvSpPr>
        <p:spPr>
          <a:xfrm>
            <a:off x="6414516" y="2377440"/>
            <a:ext cx="1005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000" dirty="0"/>
          </a:p>
        </p:txBody>
      </p:sp>
      <p:sp>
        <p:nvSpPr>
          <p:cNvPr id="16" name="Shape 12"/>
          <p:cNvSpPr/>
          <p:nvPr/>
        </p:nvSpPr>
        <p:spPr>
          <a:xfrm>
            <a:off x="4768596" y="384048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7" name="Shape 13"/>
          <p:cNvSpPr/>
          <p:nvPr/>
        </p:nvSpPr>
        <p:spPr>
          <a:xfrm>
            <a:off x="4768596" y="443484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8" name="Shape 14"/>
          <p:cNvSpPr/>
          <p:nvPr/>
        </p:nvSpPr>
        <p:spPr>
          <a:xfrm>
            <a:off x="4768596" y="502920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9" name="Shape 15"/>
          <p:cNvSpPr/>
          <p:nvPr/>
        </p:nvSpPr>
        <p:spPr>
          <a:xfrm>
            <a:off x="4768596" y="562356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20" name="Strategy card 3"/>
          <p:cNvSpPr/>
          <p:nvPr/>
        </p:nvSpPr>
        <p:spPr>
          <a:xfrm>
            <a:off x="8165592" y="2011680"/>
            <a:ext cx="3383280" cy="4023360"/>
          </a:xfrm>
          <a:prstGeom prst="roundRect">
            <a:avLst>
              <a:gd name="adj" fmla="val 3784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21" name="Strategy 3 circle"/>
          <p:cNvSpPr/>
          <p:nvPr/>
        </p:nvSpPr>
        <p:spPr>
          <a:xfrm>
            <a:off x="8531352" y="23774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Strategy 3 icon" descr="Strategy 3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3551" y="2599639"/>
            <a:ext cx="378562" cy="378562"/>
          </a:xfrm>
          <a:prstGeom prst="rect">
            <a:avLst/>
          </a:prstGeom>
        </p:spPr>
      </p:pic>
      <p:sp>
        <p:nvSpPr>
          <p:cNvPr id="23" name="Strategy number 3"/>
          <p:cNvSpPr txBox="1"/>
          <p:nvPr/>
        </p:nvSpPr>
        <p:spPr>
          <a:xfrm>
            <a:off x="10177272" y="2377440"/>
            <a:ext cx="1005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0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4000" dirty="0"/>
          </a:p>
        </p:txBody>
      </p:sp>
      <p:sp>
        <p:nvSpPr>
          <p:cNvPr id="24" name="Shape 19"/>
          <p:cNvSpPr/>
          <p:nvPr/>
        </p:nvSpPr>
        <p:spPr>
          <a:xfrm>
            <a:off x="8531352" y="384048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25" name="Shape 20"/>
          <p:cNvSpPr/>
          <p:nvPr/>
        </p:nvSpPr>
        <p:spPr>
          <a:xfrm>
            <a:off x="8531352" y="443484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26" name="Shape 21"/>
          <p:cNvSpPr/>
          <p:nvPr/>
        </p:nvSpPr>
        <p:spPr>
          <a:xfrm>
            <a:off x="8531352" y="502920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27" name="Shape 22"/>
          <p:cNvSpPr/>
          <p:nvPr/>
        </p:nvSpPr>
        <p:spPr>
          <a:xfrm>
            <a:off x="8531352" y="5623560"/>
            <a:ext cx="2651760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8439912" y="2468880"/>
            <a:ext cx="32004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Weaknesses &amp; Core</a:t>
            </a:r>
            <a:endParaRPr lang="en-US" sz="3000" dirty="0"/>
          </a:p>
        </p:txBody>
      </p:sp>
      <p:sp>
        <p:nvSpPr>
          <p:cNvPr id="3" name="Weaknesses and core circle"/>
          <p:cNvSpPr/>
          <p:nvPr/>
        </p:nvSpPr>
        <p:spPr>
          <a:xfrm>
            <a:off x="8439912" y="1143000"/>
            <a:ext cx="1005840" cy="1005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Weaknesses and core icon" descr="Weaknesses and cor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11489" y="1414577"/>
            <a:ext cx="462686" cy="462686"/>
          </a:xfrm>
          <a:prstGeom prst="rect">
            <a:avLst/>
          </a:prstGeom>
        </p:spPr>
      </p:pic>
      <p:sp>
        <p:nvSpPr>
          <p:cNvPr id="5" name="Panel decor"/>
          <p:cNvSpPr/>
          <p:nvPr/>
        </p:nvSpPr>
        <p:spPr>
          <a:xfrm>
            <a:off x="10451592" y="5120640"/>
            <a:ext cx="2926080" cy="2926080"/>
          </a:xfrm>
          <a:prstGeom prst="ellipse">
            <a:avLst/>
          </a:prstGeom>
          <a:solidFill>
            <a:schemeClr val="accent1">
              <a:alpha val="30000"/>
            </a:schemeClr>
          </a:solidFill>
          <a:ln/>
        </p:spPr>
      </p:sp>
      <p:sp>
        <p:nvSpPr>
          <p:cNvPr id="6" name="Response card"/>
          <p:cNvSpPr/>
          <p:nvPr/>
        </p:nvSpPr>
        <p:spPr>
          <a:xfrm>
            <a:off x="640080" y="822960"/>
            <a:ext cx="6702552" cy="5212080"/>
          </a:xfrm>
          <a:prstGeom prst="roundRect">
            <a:avLst>
              <a:gd name="adj" fmla="val 2456"/>
            </a:avLst>
          </a:prstGeom>
          <a:solidFill>
            <a:schemeClr val="bg1"/>
          </a:solidFill>
          <a:ln w="9525">
            <a:solidFill>
              <a:srgbClr val="D3E6E7"/>
            </a:solidFill>
            <a:prstDash val="solid"/>
          </a:ln>
          <a:effectLst>
            <a:outerShdw sx="100000" sy="100000" kx="0" ky="0" algn="bl" rotWithShape="0" blurRad="177800" dist="38100" dir="5400000">
              <a:srgbClr val="0A2F3A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143000" y="1371600"/>
            <a:ext cx="569671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8" name="Shape 5"/>
          <p:cNvSpPr/>
          <p:nvPr/>
        </p:nvSpPr>
        <p:spPr>
          <a:xfrm>
            <a:off x="1143000" y="2148840"/>
            <a:ext cx="569671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9" name="Shape 6"/>
          <p:cNvSpPr/>
          <p:nvPr/>
        </p:nvSpPr>
        <p:spPr>
          <a:xfrm>
            <a:off x="1143000" y="2926080"/>
            <a:ext cx="569671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0" name="Shape 7"/>
          <p:cNvSpPr/>
          <p:nvPr/>
        </p:nvSpPr>
        <p:spPr>
          <a:xfrm>
            <a:off x="1143000" y="3703320"/>
            <a:ext cx="569671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1" name="Shape 8"/>
          <p:cNvSpPr/>
          <p:nvPr/>
        </p:nvSpPr>
        <p:spPr>
          <a:xfrm>
            <a:off x="1143000" y="4480560"/>
            <a:ext cx="569671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12" name="Shape 9"/>
          <p:cNvSpPr/>
          <p:nvPr/>
        </p:nvSpPr>
        <p:spPr>
          <a:xfrm>
            <a:off x="1143000" y="5257800"/>
            <a:ext cx="5696712" cy="0"/>
          </a:xfrm>
          <a:prstGeom prst="line">
            <a:avLst/>
          </a:prstGeom>
          <a:noFill/>
          <a:ln w="12700">
            <a:solidFill>
              <a:srgbClr val="BFD6D8"/>
            </a:solidFill>
            <a:prstDash val="dash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355080"/>
            <a:ext cx="57607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3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or circle bottom"/>
          <p:cNvSpPr/>
          <p:nvPr/>
        </p:nvSpPr>
        <p:spPr>
          <a:xfrm>
            <a:off x="-1828800" y="4206240"/>
            <a:ext cx="4937760" cy="4937760"/>
          </a:xfrm>
          <a:prstGeom prst="ellipse">
            <a:avLst/>
          </a:prstGeom>
          <a:solidFill>
            <a:schemeClr val="accent1">
              <a:alpha val="25000"/>
            </a:schemeClr>
          </a:solidFill>
          <a:ln/>
        </p:spPr>
      </p:sp>
      <p:sp>
        <p:nvSpPr>
          <p:cNvPr id="3" name="Decor circle top"/>
          <p:cNvSpPr/>
          <p:nvPr/>
        </p:nvSpPr>
        <p:spPr>
          <a:xfrm>
            <a:off x="2194560" y="-2651760"/>
            <a:ext cx="4023360" cy="4023360"/>
          </a:xfrm>
          <a:prstGeom prst="ellipse">
            <a:avLst/>
          </a:prstGeom>
          <a:solidFill>
            <a:schemeClr val="accent3">
              <a:alpha val="10000"/>
            </a:schemeClr>
          </a:solidFill>
          <a:ln/>
        </p:spPr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822960" y="1554480"/>
            <a:ext cx="4480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Reasons Why You Should Win BW Marketers 40 Under 40  Awards?</a:t>
            </a:r>
            <a:endParaRPr lang="en-US" sz="3400" dirty="0"/>
          </a:p>
        </p:txBody>
      </p:sp>
      <p:sp>
        <p:nvSpPr>
          <p:cNvPr id="5" name="Trophy circle"/>
          <p:cNvSpPr/>
          <p:nvPr/>
        </p:nvSpPr>
        <p:spPr>
          <a:xfrm>
            <a:off x="822960" y="4754880"/>
            <a:ext cx="822960" cy="8229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Trophy icon" descr="Troph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5159" y="4977079"/>
            <a:ext cx="378562" cy="378562"/>
          </a:xfrm>
          <a:prstGeom prst="rect">
            <a:avLst/>
          </a:prstGeom>
        </p:spPr>
      </p:pic>
      <p:sp>
        <p:nvSpPr>
          <p:cNvPr id="7" name="Reason card 1"/>
          <p:cNvSpPr/>
          <p:nvPr/>
        </p:nvSpPr>
        <p:spPr>
          <a:xfrm>
            <a:off x="5943600" y="960120"/>
            <a:ext cx="5605272" cy="841248"/>
          </a:xfrm>
          <a:prstGeom prst="roundRect">
            <a:avLst>
              <a:gd name="adj" fmla="val 15217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8" name="Reason node 1"/>
          <p:cNvSpPr/>
          <p:nvPr/>
        </p:nvSpPr>
        <p:spPr>
          <a:xfrm>
            <a:off x="6217920" y="1124712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9" name="Reason number 1"/>
          <p:cNvSpPr txBox="1"/>
          <p:nvPr/>
        </p:nvSpPr>
        <p:spPr>
          <a:xfrm>
            <a:off x="6217920" y="11247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7040880" y="1536192"/>
            <a:ext cx="4142232" cy="0"/>
          </a:xfrm>
          <a:prstGeom prst="line">
            <a:avLst/>
          </a:prstGeom>
          <a:noFill/>
          <a:ln w="12700">
            <a:solidFill>
              <a:srgbClr val="7FB2B8"/>
            </a:solidFill>
            <a:prstDash val="dash"/>
          </a:ln>
        </p:spPr>
      </p:sp>
      <p:sp>
        <p:nvSpPr>
          <p:cNvPr id="11" name="Reason card 2"/>
          <p:cNvSpPr/>
          <p:nvPr/>
        </p:nvSpPr>
        <p:spPr>
          <a:xfrm>
            <a:off x="5943600" y="1984248"/>
            <a:ext cx="5605272" cy="841248"/>
          </a:xfrm>
          <a:prstGeom prst="roundRect">
            <a:avLst>
              <a:gd name="adj" fmla="val 15217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12" name="Reason node 2"/>
          <p:cNvSpPr/>
          <p:nvPr/>
        </p:nvSpPr>
        <p:spPr>
          <a:xfrm>
            <a:off x="6217920" y="2148840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3" name="Reason number 2"/>
          <p:cNvSpPr txBox="1"/>
          <p:nvPr/>
        </p:nvSpPr>
        <p:spPr>
          <a:xfrm>
            <a:off x="6217920" y="214884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7040880" y="2560320"/>
            <a:ext cx="4142232" cy="0"/>
          </a:xfrm>
          <a:prstGeom prst="line">
            <a:avLst/>
          </a:prstGeom>
          <a:noFill/>
          <a:ln w="12700">
            <a:solidFill>
              <a:srgbClr val="7FB2B8"/>
            </a:solidFill>
            <a:prstDash val="dash"/>
          </a:ln>
        </p:spPr>
      </p:sp>
      <p:sp>
        <p:nvSpPr>
          <p:cNvPr id="15" name="Reason card 3"/>
          <p:cNvSpPr/>
          <p:nvPr/>
        </p:nvSpPr>
        <p:spPr>
          <a:xfrm>
            <a:off x="5943600" y="3008376"/>
            <a:ext cx="5605272" cy="841248"/>
          </a:xfrm>
          <a:prstGeom prst="roundRect">
            <a:avLst>
              <a:gd name="adj" fmla="val 15217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16" name="Reason node 3"/>
          <p:cNvSpPr/>
          <p:nvPr/>
        </p:nvSpPr>
        <p:spPr>
          <a:xfrm>
            <a:off x="6217920" y="3172968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7" name="Reason number 3"/>
          <p:cNvSpPr txBox="1"/>
          <p:nvPr/>
        </p:nvSpPr>
        <p:spPr>
          <a:xfrm>
            <a:off x="6217920" y="31729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7040880" y="3584448"/>
            <a:ext cx="4142232" cy="0"/>
          </a:xfrm>
          <a:prstGeom prst="line">
            <a:avLst/>
          </a:prstGeom>
          <a:noFill/>
          <a:ln w="12700">
            <a:solidFill>
              <a:srgbClr val="7FB2B8"/>
            </a:solidFill>
            <a:prstDash val="dash"/>
          </a:ln>
        </p:spPr>
      </p:sp>
      <p:sp>
        <p:nvSpPr>
          <p:cNvPr id="19" name="Reason card 4"/>
          <p:cNvSpPr/>
          <p:nvPr/>
        </p:nvSpPr>
        <p:spPr>
          <a:xfrm>
            <a:off x="5943600" y="4032504"/>
            <a:ext cx="5605272" cy="841248"/>
          </a:xfrm>
          <a:prstGeom prst="roundRect">
            <a:avLst>
              <a:gd name="adj" fmla="val 15217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20" name="Reason node 4"/>
          <p:cNvSpPr/>
          <p:nvPr/>
        </p:nvSpPr>
        <p:spPr>
          <a:xfrm>
            <a:off x="6217920" y="4197096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1" name="Reason number 4"/>
          <p:cNvSpPr txBox="1"/>
          <p:nvPr/>
        </p:nvSpPr>
        <p:spPr>
          <a:xfrm>
            <a:off x="6217920" y="419709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7040880" y="4608576"/>
            <a:ext cx="4142232" cy="0"/>
          </a:xfrm>
          <a:prstGeom prst="line">
            <a:avLst/>
          </a:prstGeom>
          <a:noFill/>
          <a:ln w="12700">
            <a:solidFill>
              <a:srgbClr val="7FB2B8"/>
            </a:solidFill>
            <a:prstDash val="dash"/>
          </a:ln>
        </p:spPr>
      </p:sp>
      <p:sp>
        <p:nvSpPr>
          <p:cNvPr id="23" name="Reason card 5"/>
          <p:cNvSpPr/>
          <p:nvPr/>
        </p:nvSpPr>
        <p:spPr>
          <a:xfrm>
            <a:off x="5943600" y="5056632"/>
            <a:ext cx="5605272" cy="841248"/>
          </a:xfrm>
          <a:prstGeom prst="roundRect">
            <a:avLst>
              <a:gd name="adj" fmla="val 15217"/>
            </a:avLst>
          </a:prstGeom>
          <a:solidFill>
            <a:schemeClr val="bg1">
              <a:alpha val="10000"/>
            </a:schemeClr>
          </a:solidFill>
          <a:ln w="9525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24" name="Reason node 5"/>
          <p:cNvSpPr/>
          <p:nvPr/>
        </p:nvSpPr>
        <p:spPr>
          <a:xfrm>
            <a:off x="6217920" y="5221224"/>
            <a:ext cx="512064" cy="512064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5" name="Reason number 5"/>
          <p:cNvSpPr txBox="1"/>
          <p:nvPr/>
        </p:nvSpPr>
        <p:spPr>
          <a:xfrm>
            <a:off x="6217920" y="522122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7040880" y="5632704"/>
            <a:ext cx="4142232" cy="0"/>
          </a:xfrm>
          <a:prstGeom prst="line">
            <a:avLst/>
          </a:prstGeom>
          <a:noFill/>
          <a:ln w="12700">
            <a:solidFill>
              <a:srgbClr val="7FB2B8"/>
            </a:solidFill>
            <a:prstDash val="dash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BW Marketers 40 Under 40">
  <a:themeElements>
    <a:clrScheme name="BW Marketers 40 Under 40">
      <a:dk1>
        <a:srgbClr val="0A2F3A"/>
      </a:dk1>
      <a:lt1>
        <a:srgbClr val="FFFFFF"/>
      </a:lt1>
      <a:dk2>
        <a:srgbClr val="0F4C5C"/>
      </a:dk2>
      <a:lt2>
        <a:srgbClr val="F1F8F8"/>
      </a:lt2>
      <a:accent1>
        <a:srgbClr val="1C8497"/>
      </a:accent1>
      <a:accent2>
        <a:srgbClr val="E6409F"/>
      </a:accent2>
      <a:accent3>
        <a:srgbClr val="BFF3EA"/>
      </a:accent3>
      <a:accent4>
        <a:srgbClr val="F6C945"/>
      </a:accent4>
      <a:accent5>
        <a:srgbClr val="5C7A85"/>
      </a:accent5>
      <a:accent6>
        <a:srgbClr val="0F4C5C"/>
      </a:accent6>
      <a:hlink>
        <a:srgbClr val="1C8497"/>
      </a:hlink>
      <a:folHlink>
        <a:srgbClr val="5C7A85"/>
      </a:folHlink>
    </a:clrScheme>
    <a:fontScheme name="BW Marketers 40 Under 40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BW Marketers 40 Under 40 — Candidate Presentation</dc:title>
  <dc:subject>PptxGenJS Presentation</dc:subject>
  <dc:creator>PptxGenJS</dc:creator>
  <cp:lastModifiedBy>PptxGenJS</cp:lastModifiedBy>
  <cp:revision>1</cp:revision>
  <dcterms:created xsi:type="dcterms:W3CDTF">2026-10-26T11:22:48Z</dcterms:created>
  <dcterms:modified xsi:type="dcterms:W3CDTF">2026-10-26T11:22:48Z</dcterms:modified>
</cp:coreProperties>
</file>