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75D90C-9ECC-473B-A789-F1EC3A6A6427}" v="348" dt="2023-04-20T06:21:34.090"/>
    <p1510:client id="{93528115-A925-E0AE-2B20-829ADA6CBDC8}" v="108" dt="2023-08-25T09:55:21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Monday, July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57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7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3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1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7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2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2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01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76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5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Monday, July 13,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7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July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886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" descr="An abstract genetic concept">
            <a:extLst>
              <a:ext uri="{FF2B5EF4-FFF2-40B4-BE49-F238E27FC236}">
                <a16:creationId xmlns:a16="http://schemas.microsoft.com/office/drawing/2014/main" id="{D3E7C9CC-5EA2-698A-ED21-6EC199C6BE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</a:extLst>
          </a:blip>
          <a:srcRect t="26" b="61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52330"/>
            <a:ext cx="11208170" cy="788081"/>
          </a:xfrm>
        </p:spPr>
        <p:txBody>
          <a:bodyPr vert="horz" wrap="square" lIns="0" tIns="0" rIns="0" bIns="0" rtlCol="0" anchor="ctr" anchorCtr="0">
            <a:normAutofit fontScale="90000"/>
          </a:bodyPr>
          <a:lstStyle/>
          <a:p>
            <a:pPr algn="ctr"/>
            <a:r>
              <a:rPr lang="en-US" sz="4800" dirty="0"/>
              <a:t>BW </a:t>
            </a:r>
            <a:r>
              <a:rPr lang="en-US" sz="4800" dirty="0" err="1"/>
              <a:t>Businessworld</a:t>
            </a:r>
            <a:r>
              <a:rPr lang="en-US" sz="4800" dirty="0"/>
              <a:t> SCM Leadership Awards 2026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8141" y="1533464"/>
            <a:ext cx="1120817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Name:  </a:t>
            </a:r>
          </a:p>
          <a:p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Designation:</a:t>
            </a:r>
          </a:p>
          <a:p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Organization: </a:t>
            </a:r>
          </a:p>
          <a:p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Category:</a:t>
            </a:r>
          </a:p>
          <a:p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39B3-0890-459A-1A55-BC576BD8C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052" y="553066"/>
            <a:ext cx="2734242" cy="506600"/>
          </a:xfr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Your personal impact and innovation in the organisation</a:t>
            </a:r>
            <a:endParaRPr lang="en-US" sz="11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2961D-961E-244B-6C1F-0FA84262C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7052" y="1329135"/>
            <a:ext cx="2726170" cy="5289900"/>
          </a:xfr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/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13E373A-7C73-8DB1-133A-C9DF1DEA3845}"/>
              </a:ext>
            </a:extLst>
          </p:cNvPr>
          <p:cNvSpPr txBox="1">
            <a:spLocks/>
          </p:cNvSpPr>
          <p:nvPr/>
        </p:nvSpPr>
        <p:spPr>
          <a:xfrm>
            <a:off x="3161792" y="553066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solidFill>
                  <a:srgbClr val="000000"/>
                </a:solidFill>
                <a:latin typeface="Calibri"/>
                <a:cs typeface="Calibri"/>
              </a:rPr>
              <a:t>Your individual leadership and influence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FE583EA-553A-84FD-AB8E-6A40B5F70AD4}"/>
              </a:ext>
            </a:extLst>
          </p:cNvPr>
          <p:cNvSpPr txBox="1">
            <a:spLocks/>
          </p:cNvSpPr>
          <p:nvPr/>
        </p:nvSpPr>
        <p:spPr>
          <a:xfrm>
            <a:off x="3161791" y="1330036"/>
            <a:ext cx="2726170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6E729C-BD35-2EE6-7C46-399FB9A8B7EE}"/>
              </a:ext>
            </a:extLst>
          </p:cNvPr>
          <p:cNvSpPr txBox="1">
            <a:spLocks/>
          </p:cNvSpPr>
          <p:nvPr/>
        </p:nvSpPr>
        <p:spPr>
          <a:xfrm>
            <a:off x="6195414" y="541519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b="1" dirty="0">
                <a:solidFill>
                  <a:schemeClr val="bg1"/>
                </a:solidFill>
                <a:latin typeface="Calibri"/>
                <a:cs typeface="Calibri"/>
              </a:rPr>
              <a:t>Your results and achievements (with metrics)</a:t>
            </a:r>
            <a:r>
              <a:rPr lang="en-US" sz="1050" dirty="0">
                <a:solidFill>
                  <a:schemeClr val="bg1"/>
                </a:solidFill>
                <a:latin typeface="Calibri"/>
                <a:cs typeface="Calibri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1D91CD6E-B7CA-F3DF-A057-BD082CE5D067}"/>
              </a:ext>
            </a:extLst>
          </p:cNvPr>
          <p:cNvSpPr txBox="1">
            <a:spLocks/>
          </p:cNvSpPr>
          <p:nvPr/>
        </p:nvSpPr>
        <p:spPr>
          <a:xfrm>
            <a:off x="6195415" y="1330036"/>
            <a:ext cx="2726170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123C43A-D32F-342A-32E6-D555D8EDED05}"/>
              </a:ext>
            </a:extLst>
          </p:cNvPr>
          <p:cNvSpPr txBox="1">
            <a:spLocks/>
          </p:cNvSpPr>
          <p:nvPr/>
        </p:nvSpPr>
        <p:spPr>
          <a:xfrm>
            <a:off x="9229038" y="1330036"/>
            <a:ext cx="2726169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E6E729C-BD35-2EE6-7C46-399FB9A8B7EE}"/>
              </a:ext>
            </a:extLst>
          </p:cNvPr>
          <p:cNvSpPr txBox="1">
            <a:spLocks/>
          </p:cNvSpPr>
          <p:nvPr/>
        </p:nvSpPr>
        <p:spPr>
          <a:xfrm>
            <a:off x="9229037" y="567443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rgbClr val="000000"/>
                </a:solidFill>
                <a:latin typeface="Calibri"/>
                <a:cs typeface="Calibri"/>
              </a:rPr>
              <a:t>Sustained commitment towards the field of supply chain</a:t>
            </a:r>
            <a:r>
              <a:rPr lang="en-US" sz="16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7052" y="98030"/>
            <a:ext cx="11778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INDIVIDUAL CATEGORY QUESTIONNAIRE</a:t>
            </a:r>
          </a:p>
        </p:txBody>
      </p:sp>
    </p:spTree>
    <p:extLst>
      <p:ext uri="{BB962C8B-B14F-4D97-AF65-F5344CB8AC3E}">
        <p14:creationId xmlns:p14="http://schemas.microsoft.com/office/powerpoint/2010/main" val="121715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39B3-0890-459A-1A55-BC576BD8C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052" y="553066"/>
            <a:ext cx="2734242" cy="506600"/>
          </a:xfr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Organisation's innovation and excellence in supply chain management</a:t>
            </a:r>
            <a:endParaRPr lang="en-US" sz="11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2961D-961E-244B-6C1F-0FA84262C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7052" y="1329135"/>
            <a:ext cx="2726170" cy="5289900"/>
          </a:xfr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/>
          <a:p>
            <a:pPr>
              <a:spcBef>
                <a:spcPts val="0"/>
              </a:spcBef>
              <a:spcAft>
                <a:spcPts val="400"/>
              </a:spcAft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13E373A-7C73-8DB1-133A-C9DF1DEA3845}"/>
              </a:ext>
            </a:extLst>
          </p:cNvPr>
          <p:cNvSpPr txBox="1">
            <a:spLocks/>
          </p:cNvSpPr>
          <p:nvPr/>
        </p:nvSpPr>
        <p:spPr>
          <a:xfrm>
            <a:off x="3161792" y="553066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rgbClr val="000000"/>
                </a:solidFill>
                <a:latin typeface="Calibri"/>
                <a:cs typeface="Calibri"/>
              </a:rPr>
              <a:t>Organisation's impact and results</a:t>
            </a:r>
            <a:r>
              <a:rPr lang="en-US" sz="16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FE583EA-553A-84FD-AB8E-6A40B5F70AD4}"/>
              </a:ext>
            </a:extLst>
          </p:cNvPr>
          <p:cNvSpPr txBox="1">
            <a:spLocks/>
          </p:cNvSpPr>
          <p:nvPr/>
        </p:nvSpPr>
        <p:spPr>
          <a:xfrm>
            <a:off x="3161791" y="1330036"/>
            <a:ext cx="2726170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6E729C-BD35-2EE6-7C46-399FB9A8B7EE}"/>
              </a:ext>
            </a:extLst>
          </p:cNvPr>
          <p:cNvSpPr txBox="1">
            <a:spLocks/>
          </p:cNvSpPr>
          <p:nvPr/>
        </p:nvSpPr>
        <p:spPr>
          <a:xfrm>
            <a:off x="6195414" y="541519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b="1" dirty="0">
                <a:solidFill>
                  <a:schemeClr val="bg1"/>
                </a:solidFill>
                <a:latin typeface="Calibri"/>
                <a:cs typeface="Calibri"/>
              </a:rPr>
              <a:t>Organisation's collaboration and partnerships which resulted in growth</a:t>
            </a:r>
            <a:r>
              <a:rPr lang="en-US" sz="1050" dirty="0">
                <a:solidFill>
                  <a:schemeClr val="bg1"/>
                </a:solidFill>
                <a:latin typeface="Calibri"/>
                <a:cs typeface="Calibri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1D91CD6E-B7CA-F3DF-A057-BD082CE5D067}"/>
              </a:ext>
            </a:extLst>
          </p:cNvPr>
          <p:cNvSpPr txBox="1">
            <a:spLocks/>
          </p:cNvSpPr>
          <p:nvPr/>
        </p:nvSpPr>
        <p:spPr>
          <a:xfrm>
            <a:off x="6195415" y="1330036"/>
            <a:ext cx="2726170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US" sz="160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123C43A-D32F-342A-32E6-D555D8EDED05}"/>
              </a:ext>
            </a:extLst>
          </p:cNvPr>
          <p:cNvSpPr txBox="1">
            <a:spLocks/>
          </p:cNvSpPr>
          <p:nvPr/>
        </p:nvSpPr>
        <p:spPr>
          <a:xfrm>
            <a:off x="9229038" y="1330036"/>
            <a:ext cx="2726169" cy="53033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200"/>
              </a:spcAft>
            </a:pPr>
            <a:endParaRPr lang="en-US" sz="980" dirty="0">
              <a:solidFill>
                <a:srgbClr val="000000"/>
              </a:solidFill>
              <a:latin typeface="Calibri"/>
              <a:ea typeface="Source Sans Pro"/>
              <a:cs typeface="Calibri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E6E729C-BD35-2EE6-7C46-399FB9A8B7EE}"/>
              </a:ext>
            </a:extLst>
          </p:cNvPr>
          <p:cNvSpPr txBox="1">
            <a:spLocks/>
          </p:cNvSpPr>
          <p:nvPr/>
        </p:nvSpPr>
        <p:spPr>
          <a:xfrm>
            <a:off x="9229037" y="567443"/>
            <a:ext cx="2734242" cy="49222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t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b="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rgbClr val="000000"/>
                </a:solidFill>
                <a:latin typeface="Calibri"/>
                <a:cs typeface="Calibri"/>
              </a:rPr>
              <a:t>Organisation's initiatives towards sustainability and adaptability</a:t>
            </a:r>
            <a:r>
              <a:rPr lang="en-US" sz="16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7052" y="112407"/>
            <a:ext cx="11778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ORGANISATIONAL CATEGORY QUESTIONNAIRE</a:t>
            </a:r>
          </a:p>
        </p:txBody>
      </p:sp>
    </p:spTree>
    <p:extLst>
      <p:ext uri="{BB962C8B-B14F-4D97-AF65-F5344CB8AC3E}">
        <p14:creationId xmlns:p14="http://schemas.microsoft.com/office/powerpoint/2010/main" val="402051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6923" y="304800"/>
            <a:ext cx="11778155" cy="36933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WHY DO YOU/YOUR ORGANIZATION DESERVE TO WIN THIS HONOR?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5861" y="939800"/>
            <a:ext cx="11680278" cy="33086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IN" sz="15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20221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LightSeedLeftStep">
      <a:dk1>
        <a:srgbClr val="000000"/>
      </a:dk1>
      <a:lt1>
        <a:srgbClr val="FFFFFF"/>
      </a:lt1>
      <a:dk2>
        <a:srgbClr val="24393F"/>
      </a:dk2>
      <a:lt2>
        <a:srgbClr val="E8E8E2"/>
      </a:lt2>
      <a:accent1>
        <a:srgbClr val="8985D7"/>
      </a:accent1>
      <a:accent2>
        <a:srgbClr val="6A90CE"/>
      </a:accent2>
      <a:accent3>
        <a:srgbClr val="5AAEC3"/>
      </a:accent3>
      <a:accent4>
        <a:srgbClr val="5DB4A2"/>
      </a:accent4>
      <a:accent5>
        <a:srgbClr val="68B484"/>
      </a:accent5>
      <a:accent6>
        <a:srgbClr val="62B65E"/>
      </a:accent6>
      <a:hlink>
        <a:srgbClr val="848651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92</Words>
  <Application>Microsoft Office PowerPoint</Application>
  <PresentationFormat>Widescreen</PresentationFormat>
  <Paragraphs>19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Sitka Heading</vt:lpstr>
      <vt:lpstr>Source Sans Pro</vt:lpstr>
      <vt:lpstr>3DFloatVTI</vt:lpstr>
      <vt:lpstr>BW Businessworld SCM Leadership Awards 2026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</dc:creator>
  <cp:lastModifiedBy>Akash Kumar Pandey</cp:lastModifiedBy>
  <cp:revision>149</cp:revision>
  <dcterms:created xsi:type="dcterms:W3CDTF">2023-04-20T05:58:45Z</dcterms:created>
  <dcterms:modified xsi:type="dcterms:W3CDTF">2026-07-13T11:14:39Z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534849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S10.0.0</vt:lpwstr>
  </property>
</Properties>
</file>