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EB"/>
    <a:srgbClr val="FFF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F7E7B-4E5A-4979-8A6F-F327AB05B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08722-4496-4C8A-8061-5F49973E5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1D7F7-B66E-4A7B-A671-E131ABC9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BFCC7-B895-497C-84C3-4287FF9AF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30700-CD94-4FE3-A8B1-33D1E62DB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718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F63D-4F14-4C5C-8FBD-7B6B272A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63324-7D15-4F9D-8881-914284E66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49B98-EBAA-4112-9361-A4AACED03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40B7E-75DD-4FDA-A376-47B08D5EE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EF9D7-CDF4-48E5-995E-D17C80228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8508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02E3EE-B491-4317-9E0D-22144760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EDB585-03AC-498E-91E9-A3630B1D3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51D1F-7FB0-41C8-AB0B-EB8A94DB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9E00D-A821-4E13-8051-7FF20222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5B669-4155-4B94-82DA-9FA57D88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960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B8A28-9987-402F-A50F-D4AF33A4D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5161-3027-40F2-8324-3F1B1EBB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9EF9E-8FE3-40F2-A518-DA408781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B3F57-5BAC-4EC4-ADE4-EAFEE7DE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571D5-6038-4F77-A714-7831E8799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319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B08F-6D2D-4A9D-A237-E07F84390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92BFDB-8517-48FA-9E89-C2DD4CAA0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8470D-D806-4E8E-B247-D6F66865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2202A-4125-4CE3-9559-67D2F25EC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D70AA-3612-4985-ADE2-A03FD2D06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71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8880-C54E-4841-82B1-BA5D0E7B1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C8F8-0221-4CC4-B61C-0E883DF5F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569A6-AC19-4A16-AC7D-0ABEABAD3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2DC22-983D-4644-A8C0-5D5DC941E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12FE5-ADD7-40AC-B0F5-C7FD90BC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4F22E-B0EE-499B-A2EC-561714CE8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30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29FA7-ABD2-42D3-AB5A-2BC26FCA2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9CBD91-F41F-4C94-A3BD-9FB57505E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E45E2-9550-4BFB-AC97-F7A86CB37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780CA-0653-4330-B88E-D2F8E97EB6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821703-627B-45EB-9837-4695D0E1AF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A28142-1CCE-48E4-AF35-63D1D095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E6CF11-0010-4CC0-9AA6-7DB91080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2EDE3-F2A2-488E-86C6-4B77AA427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123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28226-0EEB-46B0-B96B-D116C4A8F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D86EB-C9C3-4EB5-8A97-4DACE8F9B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A1830-AF99-4A06-B071-0A62584D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A45C6-5289-48C8-95AE-1B55633B8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572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5C0C02-C3A1-45BD-AA16-D6550311C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DC1117-03EC-44EA-8AA1-BD672CF1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F2D472-01C2-488A-A580-B117DF94A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896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71603-BE3D-42F5-AFD7-8A3EE2A14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154F3-2B54-4137-8D72-EC98E074E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4F868-48FC-4B96-9956-715284B94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C88E5-739D-493C-8ECD-351300D9E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1D7CB-1D4F-475A-B496-2BAA25508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B5EF0-6518-4671-B7A0-6C5C8347E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6356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9B5C8-4425-470E-BE21-ECD53058C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F84014-7778-4DEF-B4B6-11000EA12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58C2E3-B420-4500-A7DD-64C249F64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986AA-8738-4D32-920F-5B84C7FEC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0BA81-8DE6-4DFB-8F12-FB3FDC44C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41994-E171-488E-92BF-A703CA22B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734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6276F-3BCD-4D9B-B51E-780EC0418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396C7-1668-4DC4-9D66-DE0B7CEA2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995FC-3A9E-4E27-9E9E-D259F60B5F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0C085-520E-4050-A41B-8BBF789B70E5}" type="datetimeFigureOut">
              <a:rPr lang="en-IN" smtClean="0"/>
              <a:pPr/>
              <a:t>18-12-2024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2B396-40F6-4283-8C8D-F1097DF5D4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E3BA5-7E64-43C2-92ED-99AA4CAAA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D3645-E195-4375-80F7-9366E18C1B18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8" name="Picture 7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id="{6B1693AD-443D-441B-9453-36E4BB00B1E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88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96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1B90AE-BA56-4D5D-B512-36F197CD6143}"/>
              </a:ext>
            </a:extLst>
          </p:cNvPr>
          <p:cNvSpPr txBox="1">
            <a:spLocks/>
          </p:cNvSpPr>
          <p:nvPr/>
        </p:nvSpPr>
        <p:spPr>
          <a:xfrm>
            <a:off x="220859" y="681925"/>
            <a:ext cx="11403203" cy="47189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Georgia" panose="02040502050405020303" pitchFamily="18" charset="0"/>
              </a:rPr>
              <a:t>Category: </a:t>
            </a:r>
            <a:endParaRPr lang="en-IN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Entrant Name: 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Brand Name: 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>
                <a:latin typeface="Georgia" panose="02040502050405020303" pitchFamily="18" charset="0"/>
              </a:rPr>
              <a:t>Designation: </a:t>
            </a:r>
            <a:endParaRPr lang="en-US" sz="3600" dirty="0" smtClean="0">
              <a:latin typeface="Georgia" panose="02040502050405020303" pitchFamily="18" charset="0"/>
            </a:endParaRPr>
          </a:p>
          <a:p>
            <a:endParaRPr lang="en-US" sz="3600" dirty="0" smtClean="0">
              <a:latin typeface="Georgia" panose="02040502050405020303" pitchFamily="18" charset="0"/>
            </a:endParaRPr>
          </a:p>
          <a:p>
            <a:r>
              <a:rPr lang="en-US" sz="3600" dirty="0" smtClean="0">
                <a:latin typeface="Georgia" panose="02040502050405020303" pitchFamily="18" charset="0"/>
              </a:rPr>
              <a:t>Age: </a:t>
            </a:r>
          </a:p>
          <a:p>
            <a:endParaRPr lang="en-US" sz="3600" dirty="0">
              <a:latin typeface="Georgia" panose="02040502050405020303" pitchFamily="18" charset="0"/>
            </a:endParaRPr>
          </a:p>
          <a:p>
            <a:r>
              <a:rPr lang="en-US" sz="3600" dirty="0" smtClean="0">
                <a:latin typeface="Georgia" panose="02040502050405020303" pitchFamily="18" charset="0"/>
              </a:rPr>
              <a:t>Industry Sector:</a:t>
            </a:r>
          </a:p>
          <a:p>
            <a:endParaRPr lang="en-US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93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ntagon 9">
            <a:extLst>
              <a:ext uri="{FF2B5EF4-FFF2-40B4-BE49-F238E27FC236}">
                <a16:creationId xmlns:a16="http://schemas.microsoft.com/office/drawing/2014/main" id="{AE25FB04-09DE-BC4B-97F4-C5E3FFE374FC}"/>
              </a:ext>
            </a:extLst>
          </p:cNvPr>
          <p:cNvSpPr/>
          <p:nvPr/>
        </p:nvSpPr>
        <p:spPr>
          <a:xfrm>
            <a:off x="121292" y="439056"/>
            <a:ext cx="2708032" cy="509954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Georgia" panose="02040502050405020303" pitchFamily="18" charset="0"/>
              </a:rPr>
              <a:t>Brand Profile: Key Milestones</a:t>
            </a:r>
          </a:p>
        </p:txBody>
      </p:sp>
      <p:sp>
        <p:nvSpPr>
          <p:cNvPr id="9" name="Pentagon 13">
            <a:extLst>
              <a:ext uri="{FF2B5EF4-FFF2-40B4-BE49-F238E27FC236}">
                <a16:creationId xmlns:a16="http://schemas.microsoft.com/office/drawing/2014/main" id="{AA7175F9-989C-7E44-BA83-E81627285950}"/>
              </a:ext>
            </a:extLst>
          </p:cNvPr>
          <p:cNvSpPr/>
          <p:nvPr/>
        </p:nvSpPr>
        <p:spPr>
          <a:xfrm>
            <a:off x="3214678" y="384812"/>
            <a:ext cx="2154506" cy="509954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Georgia" panose="02040502050405020303" pitchFamily="18" charset="0"/>
              </a:rPr>
              <a:t>Market Opportunity</a:t>
            </a:r>
            <a:endParaRPr lang="en-IN" sz="1200" b="1" dirty="0">
              <a:solidFill>
                <a:prstClr val="white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Pentagon 14">
            <a:extLst>
              <a:ext uri="{FF2B5EF4-FFF2-40B4-BE49-F238E27FC236}">
                <a16:creationId xmlns:a16="http://schemas.microsoft.com/office/drawing/2014/main" id="{0C010E4A-DC36-4445-B312-D59440A0A082}"/>
              </a:ext>
            </a:extLst>
          </p:cNvPr>
          <p:cNvSpPr/>
          <p:nvPr/>
        </p:nvSpPr>
        <p:spPr>
          <a:xfrm>
            <a:off x="5661548" y="384812"/>
            <a:ext cx="2708032" cy="509954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solidFill>
                  <a:prstClr val="white"/>
                </a:solidFill>
                <a:latin typeface="Georgia" panose="02040502050405020303" pitchFamily="18" charset="0"/>
              </a:rPr>
              <a:t>Financial Performance</a:t>
            </a:r>
            <a:endParaRPr lang="en-IN" sz="1200" b="1" dirty="0">
              <a:solidFill>
                <a:prstClr val="white"/>
              </a:solidFill>
              <a:latin typeface="Georgia" panose="02040502050405020303" pitchFamily="18" charset="0"/>
            </a:endParaRPr>
          </a:p>
        </p:txBody>
      </p:sp>
      <p:sp>
        <p:nvSpPr>
          <p:cNvPr id="14" name="Pentagon 14">
            <a:extLst>
              <a:ext uri="{FF2B5EF4-FFF2-40B4-BE49-F238E27FC236}">
                <a16:creationId xmlns:a16="http://schemas.microsoft.com/office/drawing/2014/main" id="{A67923E0-37C3-5B46-B3EB-56D138F2AA57}"/>
              </a:ext>
            </a:extLst>
          </p:cNvPr>
          <p:cNvSpPr/>
          <p:nvPr/>
        </p:nvSpPr>
        <p:spPr>
          <a:xfrm>
            <a:off x="8632540" y="384812"/>
            <a:ext cx="3345177" cy="509954"/>
          </a:xfrm>
          <a:prstGeom prst="rect">
            <a:avLst/>
          </a:prstGeom>
          <a:solidFill>
            <a:srgbClr val="FF5BEB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 smtClean="0">
                <a:solidFill>
                  <a:prstClr val="white"/>
                </a:solidFill>
                <a:latin typeface="Georgia" panose="02040502050405020303" pitchFamily="18" charset="0"/>
              </a:rPr>
              <a:t>Journey </a:t>
            </a:r>
            <a:r>
              <a:rPr lang="en-US" sz="1200" b="1" dirty="0">
                <a:solidFill>
                  <a:prstClr val="white"/>
                </a:solidFill>
                <a:latin typeface="Georgia" panose="02040502050405020303" pitchFamily="18" charset="0"/>
              </a:rPr>
              <a:t>Highlights</a:t>
            </a:r>
            <a:endParaRPr lang="en-IN" sz="1200" b="1" dirty="0">
              <a:solidFill>
                <a:prstClr val="white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7EF3B6-EAB4-4251-9EDC-12A14F904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7839"/>
              </p:ext>
            </p:extLst>
          </p:nvPr>
        </p:nvGraphicFramePr>
        <p:xfrm>
          <a:off x="8632540" y="1102994"/>
          <a:ext cx="3348834" cy="5549598"/>
        </p:xfrm>
        <a:graphic>
          <a:graphicData uri="http://schemas.openxmlformats.org/drawingml/2006/table">
            <a:tbl>
              <a:tblPr/>
              <a:tblGrid>
                <a:gridCol w="3348834">
                  <a:extLst>
                    <a:ext uri="{9D8B030D-6E8A-4147-A177-3AD203B41FA5}">
                      <a16:colId xmlns:a16="http://schemas.microsoft.com/office/drawing/2014/main" val="926528427"/>
                    </a:ext>
                  </a:extLst>
                </a:gridCol>
              </a:tblGrid>
              <a:tr h="5549598">
                <a:tc>
                  <a:txBody>
                    <a:bodyPr/>
                    <a:lstStyle/>
                    <a:p>
                      <a:pPr marR="237490"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86503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728C6CB-FB04-4AD3-91EC-40360A750E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203044"/>
              </p:ext>
            </p:extLst>
          </p:nvPr>
        </p:nvGraphicFramePr>
        <p:xfrm>
          <a:off x="221901" y="1102993"/>
          <a:ext cx="2791654" cy="5549596"/>
        </p:xfrm>
        <a:graphic>
          <a:graphicData uri="http://schemas.openxmlformats.org/drawingml/2006/table">
            <a:tbl>
              <a:tblPr/>
              <a:tblGrid>
                <a:gridCol w="2791654">
                  <a:extLst>
                    <a:ext uri="{9D8B030D-6E8A-4147-A177-3AD203B41FA5}">
                      <a16:colId xmlns:a16="http://schemas.microsoft.com/office/drawing/2014/main" val="926528427"/>
                    </a:ext>
                  </a:extLst>
                </a:gridCol>
              </a:tblGrid>
              <a:tr h="5549596">
                <a:tc>
                  <a:txBody>
                    <a:bodyPr/>
                    <a:lstStyle/>
                    <a:p>
                      <a:pPr algn="just"/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I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86503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C2ADAAE-0387-4CD4-8799-1AA51EC1D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668279"/>
              </p:ext>
            </p:extLst>
          </p:nvPr>
        </p:nvGraphicFramePr>
        <p:xfrm>
          <a:off x="3155867" y="1102992"/>
          <a:ext cx="2429800" cy="5549597"/>
        </p:xfrm>
        <a:graphic>
          <a:graphicData uri="http://schemas.openxmlformats.org/drawingml/2006/table">
            <a:tbl>
              <a:tblPr/>
              <a:tblGrid>
                <a:gridCol w="2429800">
                  <a:extLst>
                    <a:ext uri="{9D8B030D-6E8A-4147-A177-3AD203B41FA5}">
                      <a16:colId xmlns:a16="http://schemas.microsoft.com/office/drawing/2014/main" val="926528427"/>
                    </a:ext>
                  </a:extLst>
                </a:gridCol>
              </a:tblGrid>
              <a:tr h="5549597">
                <a:tc>
                  <a:txBody>
                    <a:bodyPr/>
                    <a:lstStyle/>
                    <a:p>
                      <a:pPr marL="1111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N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8650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D1FE99E8-D1EF-42D4-8B43-805DABA4B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003143"/>
              </p:ext>
            </p:extLst>
          </p:nvPr>
        </p:nvGraphicFramePr>
        <p:xfrm>
          <a:off x="5735064" y="1102993"/>
          <a:ext cx="2708032" cy="5549596"/>
        </p:xfrm>
        <a:graphic>
          <a:graphicData uri="http://schemas.openxmlformats.org/drawingml/2006/table">
            <a:tbl>
              <a:tblPr/>
              <a:tblGrid>
                <a:gridCol w="2708032">
                  <a:extLst>
                    <a:ext uri="{9D8B030D-6E8A-4147-A177-3AD203B41FA5}">
                      <a16:colId xmlns:a16="http://schemas.microsoft.com/office/drawing/2014/main" val="926528427"/>
                    </a:ext>
                  </a:extLst>
                </a:gridCol>
              </a:tblGrid>
              <a:tr h="5549596"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786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5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E1B90AE-BA56-4D5D-B512-36F197CD6143}"/>
              </a:ext>
            </a:extLst>
          </p:cNvPr>
          <p:cNvSpPr txBox="1">
            <a:spLocks/>
          </p:cNvSpPr>
          <p:nvPr/>
        </p:nvSpPr>
        <p:spPr>
          <a:xfrm>
            <a:off x="220860" y="454734"/>
            <a:ext cx="11732601" cy="6717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Georgia" panose="02040502050405020303" pitchFamily="18" charset="0"/>
              </a:rPr>
              <a:t>5 Reasons Why You Should Win in this Category?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5B513B-6930-4CE4-821E-C1D1AD3D64AE}"/>
              </a:ext>
            </a:extLst>
          </p:cNvPr>
          <p:cNvSpPr/>
          <p:nvPr/>
        </p:nvSpPr>
        <p:spPr>
          <a:xfrm>
            <a:off x="220860" y="1325218"/>
            <a:ext cx="116000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B935F5-A09A-4C51-A91C-23EA097A12FE}"/>
              </a:ext>
            </a:extLst>
          </p:cNvPr>
          <p:cNvSpPr txBox="1"/>
          <p:nvPr/>
        </p:nvSpPr>
        <p:spPr>
          <a:xfrm>
            <a:off x="477672" y="1325218"/>
            <a:ext cx="10645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600" dirty="0"/>
          </a:p>
          <a:p>
            <a:pPr marL="342900" indent="-342900"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311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 Tech</dc:title>
  <dc:creator>Sunil Kumar</dc:creator>
  <cp:lastModifiedBy>Saloni Jain</cp:lastModifiedBy>
  <cp:revision>32</cp:revision>
  <dcterms:created xsi:type="dcterms:W3CDTF">2020-01-09T03:24:22Z</dcterms:created>
  <dcterms:modified xsi:type="dcterms:W3CDTF">2024-12-18T10:15:37Z</dcterms:modified>
</cp:coreProperties>
</file>