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3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3987"/>
            <a:ext cx="12191999" cy="684401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8559" y="543306"/>
            <a:ext cx="9400540" cy="422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5206" y="1281176"/>
            <a:ext cx="11532235" cy="4598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7627" y="1582716"/>
            <a:ext cx="9045575" cy="3523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dirty="0">
                <a:latin typeface="Cambria"/>
                <a:cs typeface="Cambria"/>
              </a:rPr>
              <a:t>Entrant</a:t>
            </a:r>
            <a:r>
              <a:rPr sz="2000" spc="75" dirty="0">
                <a:latin typeface="Cambria"/>
                <a:cs typeface="Cambria"/>
              </a:rPr>
              <a:t> </a:t>
            </a:r>
            <a:r>
              <a:rPr sz="2000" spc="85" dirty="0">
                <a:latin typeface="Cambria"/>
                <a:cs typeface="Cambria"/>
              </a:rPr>
              <a:t>Name:</a:t>
            </a:r>
            <a:r>
              <a:rPr sz="2000" spc="-90" dirty="0">
                <a:latin typeface="Cambria"/>
                <a:cs typeface="Cambria"/>
              </a:rPr>
              <a:t> </a:t>
            </a:r>
            <a:endParaRPr lang="en-IN" sz="2000" spc="-90" dirty="0">
              <a:latin typeface="Cambria"/>
              <a:cs typeface="Cambria"/>
            </a:endParaRPr>
          </a:p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dirty="0">
                <a:latin typeface="Cambria"/>
                <a:cs typeface="Cambria"/>
              </a:rPr>
              <a:t>Brand</a:t>
            </a:r>
            <a:r>
              <a:rPr sz="2000" spc="110" dirty="0">
                <a:latin typeface="Cambria"/>
                <a:cs typeface="Cambria"/>
              </a:rPr>
              <a:t> </a:t>
            </a:r>
            <a:r>
              <a:rPr sz="2000" spc="85" dirty="0">
                <a:latin typeface="Cambria"/>
                <a:cs typeface="Cambria"/>
              </a:rPr>
              <a:t>Name:</a:t>
            </a:r>
            <a:r>
              <a:rPr sz="2000" spc="-75" dirty="0">
                <a:latin typeface="Cambria"/>
                <a:cs typeface="Cambria"/>
              </a:rPr>
              <a:t> </a:t>
            </a:r>
            <a:endParaRPr lang="en-IN" sz="2000" spc="80" dirty="0">
              <a:latin typeface="Cambria"/>
              <a:cs typeface="Cambria"/>
            </a:endParaRPr>
          </a:p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spc="70" dirty="0">
                <a:latin typeface="Cambria"/>
                <a:cs typeface="Cambria"/>
              </a:rPr>
              <a:t>Designation:</a:t>
            </a:r>
            <a:r>
              <a:rPr sz="2000" spc="-100" dirty="0">
                <a:latin typeface="Cambria"/>
                <a:cs typeface="Cambria"/>
              </a:rPr>
              <a:t> </a:t>
            </a:r>
            <a:endParaRPr lang="en-IN" sz="2000" spc="-100" dirty="0">
              <a:latin typeface="Cambria"/>
              <a:cs typeface="Cambria"/>
            </a:endParaRPr>
          </a:p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spc="60" dirty="0">
                <a:latin typeface="Cambria"/>
                <a:cs typeface="Cambria"/>
              </a:rPr>
              <a:t>Phone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spc="75" dirty="0">
                <a:latin typeface="Cambria"/>
                <a:cs typeface="Cambria"/>
              </a:rPr>
              <a:t>Number:</a:t>
            </a:r>
            <a:r>
              <a:rPr sz="2000" spc="-120" dirty="0">
                <a:latin typeface="Cambria"/>
                <a:cs typeface="Cambria"/>
              </a:rPr>
              <a:t> </a:t>
            </a:r>
            <a:endParaRPr lang="en-IN" sz="2000" spc="55" dirty="0">
              <a:latin typeface="Cambria"/>
              <a:cs typeface="Cambria"/>
            </a:endParaRPr>
          </a:p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spc="60" dirty="0">
                <a:latin typeface="Cambria"/>
                <a:cs typeface="Cambria"/>
              </a:rPr>
              <a:t>Email </a:t>
            </a:r>
            <a:r>
              <a:rPr sz="2000" spc="50" dirty="0">
                <a:latin typeface="Cambria"/>
                <a:cs typeface="Cambria"/>
              </a:rPr>
              <a:t>Id:</a:t>
            </a:r>
            <a:r>
              <a:rPr sz="2000" spc="-80" dirty="0">
                <a:latin typeface="Cambria"/>
                <a:cs typeface="Cambria"/>
              </a:rPr>
              <a:t> </a:t>
            </a:r>
            <a:endParaRPr lang="en-IN" sz="2000" spc="-80" dirty="0">
              <a:latin typeface="Cambria"/>
              <a:cs typeface="Cambria"/>
            </a:endParaRPr>
          </a:p>
          <a:p>
            <a:pPr marL="38100" marR="4697730">
              <a:lnSpc>
                <a:spcPct val="140000"/>
              </a:lnSpc>
              <a:spcBef>
                <a:spcPts val="95"/>
              </a:spcBef>
            </a:pPr>
            <a:r>
              <a:rPr sz="2000" spc="95" dirty="0">
                <a:latin typeface="Cambria"/>
                <a:cs typeface="Cambria"/>
              </a:rPr>
              <a:t>DOB:</a:t>
            </a:r>
            <a:endParaRPr sz="2000" dirty="0">
              <a:latin typeface="Cambria"/>
              <a:cs typeface="Cambria"/>
            </a:endParaRPr>
          </a:p>
          <a:p>
            <a:pPr marL="38100" marR="30480">
              <a:lnSpc>
                <a:spcPct val="140000"/>
              </a:lnSpc>
            </a:pPr>
            <a:r>
              <a:rPr sz="2000" spc="80" dirty="0">
                <a:latin typeface="Cambria"/>
                <a:cs typeface="Cambria"/>
              </a:rPr>
              <a:t>Address:</a:t>
            </a:r>
            <a:r>
              <a:rPr sz="2000" spc="-90" dirty="0">
                <a:latin typeface="Cambria"/>
                <a:cs typeface="Cambria"/>
              </a:rPr>
              <a:t> </a:t>
            </a:r>
            <a:endParaRPr lang="en-IN" sz="2000" spc="-90" dirty="0">
              <a:latin typeface="Cambria"/>
              <a:cs typeface="Cambria"/>
            </a:endParaRPr>
          </a:p>
          <a:p>
            <a:pPr marL="38100" marR="30480">
              <a:lnSpc>
                <a:spcPct val="140000"/>
              </a:lnSpc>
            </a:pPr>
            <a:r>
              <a:rPr sz="2000" spc="20" dirty="0">
                <a:latin typeface="Cambria"/>
                <a:cs typeface="Cambria"/>
              </a:rPr>
              <a:t>Entrepreneur/</a:t>
            </a:r>
            <a:r>
              <a:rPr sz="2000" spc="355" dirty="0">
                <a:latin typeface="Cambria"/>
                <a:cs typeface="Cambria"/>
              </a:rPr>
              <a:t> </a:t>
            </a:r>
            <a:r>
              <a:rPr sz="2000" spc="20" dirty="0">
                <a:latin typeface="Cambria"/>
                <a:cs typeface="Cambria"/>
              </a:rPr>
              <a:t>Intrapreneurs:</a:t>
            </a:r>
            <a:endParaRPr sz="20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027" y="625601"/>
            <a:ext cx="11026140" cy="174983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40" dirty="0">
                <a:latin typeface="Cambria"/>
                <a:cs typeface="Cambria"/>
              </a:rPr>
              <a:t>Founding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Date</a:t>
            </a:r>
            <a:r>
              <a:rPr sz="1400" spc="35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of Company/organization:</a:t>
            </a:r>
            <a:r>
              <a:rPr sz="1400" spc="-90" dirty="0">
                <a:latin typeface="Cambria"/>
                <a:cs typeface="Cambria"/>
              </a:rPr>
              <a:t> </a:t>
            </a:r>
            <a:endParaRPr sz="140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400" spc="30" dirty="0">
                <a:latin typeface="Cambria"/>
                <a:cs typeface="Cambria"/>
              </a:rPr>
              <a:t>How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many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full time </a:t>
            </a:r>
            <a:r>
              <a:rPr sz="1400" spc="60" dirty="0">
                <a:latin typeface="Cambria"/>
                <a:cs typeface="Cambria"/>
              </a:rPr>
              <a:t>employees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work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in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the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company/organization:</a:t>
            </a:r>
            <a:endParaRPr sz="1400" dirty="0">
              <a:latin typeface="Cambria"/>
              <a:cs typeface="Cambria"/>
            </a:endParaRPr>
          </a:p>
          <a:p>
            <a:pPr marL="12700" marR="5080">
              <a:lnSpc>
                <a:spcPts val="1510"/>
              </a:lnSpc>
              <a:spcBef>
                <a:spcPts val="1540"/>
              </a:spcBef>
            </a:pPr>
            <a:r>
              <a:rPr sz="1400" dirty="0">
                <a:latin typeface="Cambria"/>
                <a:cs typeface="Cambria"/>
              </a:rPr>
              <a:t>Market</a:t>
            </a:r>
            <a:r>
              <a:rPr sz="1400" spc="17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Size</a:t>
            </a:r>
            <a:r>
              <a:rPr sz="1400" spc="18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of</a:t>
            </a:r>
            <a:r>
              <a:rPr sz="1400" spc="19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the</a:t>
            </a:r>
            <a:r>
              <a:rPr sz="1400" spc="204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product/service:</a:t>
            </a: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1400" spc="50" dirty="0">
                <a:latin typeface="Cambria"/>
                <a:cs typeface="Cambria"/>
              </a:rPr>
              <a:t>Funding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/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Investment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(only</a:t>
            </a:r>
            <a:r>
              <a:rPr sz="1400" spc="75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If</a:t>
            </a:r>
            <a:r>
              <a:rPr sz="1400" spc="90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founder):</a:t>
            </a:r>
            <a:endParaRPr sz="1400" dirty="0">
              <a:latin typeface="Cambria"/>
              <a:cs typeface="Cambria"/>
            </a:endParaRPr>
          </a:p>
          <a:p>
            <a:pPr marL="12700">
              <a:lnSpc>
                <a:spcPts val="1595"/>
              </a:lnSpc>
              <a:spcBef>
                <a:spcPts val="1345"/>
              </a:spcBef>
            </a:pPr>
            <a:r>
              <a:rPr sz="1400" spc="20" dirty="0">
                <a:latin typeface="Cambria"/>
                <a:cs typeface="Cambria"/>
              </a:rPr>
              <a:t>Financial</a:t>
            </a:r>
            <a:r>
              <a:rPr sz="1400" spc="225" dirty="0">
                <a:latin typeface="Cambria"/>
                <a:cs typeface="Cambria"/>
              </a:rPr>
              <a:t> </a:t>
            </a:r>
            <a:r>
              <a:rPr sz="1400" spc="20" dirty="0">
                <a:latin typeface="Cambria"/>
                <a:cs typeface="Cambria"/>
              </a:rPr>
              <a:t>Performance</a:t>
            </a:r>
            <a:r>
              <a:rPr sz="1400" spc="190" dirty="0">
                <a:latin typeface="Cambria"/>
                <a:cs typeface="Cambria"/>
              </a:rPr>
              <a:t> </a:t>
            </a:r>
            <a:r>
              <a:rPr sz="1400" spc="-50" dirty="0">
                <a:latin typeface="Cambria"/>
                <a:cs typeface="Cambria"/>
              </a:rPr>
              <a:t>:</a:t>
            </a:r>
            <a:endParaRPr sz="14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9644" y="391642"/>
            <a:ext cx="2804160" cy="668020"/>
            <a:chOff x="199644" y="391642"/>
            <a:chExt cx="2804160" cy="6680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9644" y="391642"/>
              <a:ext cx="2804160" cy="62334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9976" y="399262"/>
              <a:ext cx="2106168" cy="659917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39077" y="424091"/>
            <a:ext cx="2690495" cy="510540"/>
          </a:xfrm>
          <a:prstGeom prst="rect">
            <a:avLst/>
          </a:prstGeom>
          <a:solidFill>
            <a:srgbClr val="FF5BEB"/>
          </a:solidFill>
        </p:spPr>
        <p:txBody>
          <a:bodyPr vert="horz" wrap="square" lIns="0" tIns="52069" rIns="0" bIns="0" rtlCol="0">
            <a:spAutoFit/>
          </a:bodyPr>
          <a:lstStyle/>
          <a:p>
            <a:pPr marL="894715" marR="462280" indent="-425450">
              <a:lnSpc>
                <a:spcPct val="100000"/>
              </a:lnSpc>
              <a:spcBef>
                <a:spcPts val="409"/>
              </a:spcBef>
            </a:pPr>
            <a:r>
              <a:rPr sz="1300" b="1" spc="10" dirty="0">
                <a:solidFill>
                  <a:srgbClr val="FFFFFF"/>
                </a:solidFill>
                <a:latin typeface="Cambria"/>
                <a:cs typeface="Cambria"/>
              </a:rPr>
              <a:t>Personal</a:t>
            </a:r>
            <a:r>
              <a:rPr sz="1300" b="1" spc="190" dirty="0">
                <a:solidFill>
                  <a:srgbClr val="FFFFFF"/>
                </a:solidFill>
                <a:latin typeface="Cambria"/>
                <a:cs typeface="Cambria"/>
              </a:rPr>
              <a:t>  </a:t>
            </a:r>
            <a:r>
              <a:rPr sz="1300" b="1" spc="10" dirty="0">
                <a:solidFill>
                  <a:srgbClr val="FFFFFF"/>
                </a:solidFill>
                <a:latin typeface="Cambria"/>
                <a:cs typeface="Cambria"/>
              </a:rPr>
              <a:t>Profile:</a:t>
            </a:r>
            <a:r>
              <a:rPr sz="1300" b="1" spc="9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45" dirty="0">
                <a:solidFill>
                  <a:srgbClr val="FFFFFF"/>
                </a:solidFill>
                <a:latin typeface="Cambria"/>
                <a:cs typeface="Cambria"/>
              </a:rPr>
              <a:t>Key </a:t>
            </a:r>
            <a:r>
              <a:rPr sz="1300" b="1" spc="40" dirty="0">
                <a:solidFill>
                  <a:srgbClr val="FFFFFF"/>
                </a:solidFill>
                <a:latin typeface="Cambria"/>
                <a:cs typeface="Cambria"/>
              </a:rPr>
              <a:t>Milestones</a:t>
            </a:r>
            <a:endParaRPr sz="1300">
              <a:latin typeface="Cambria"/>
              <a:cs typeface="Cambri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232404" y="388607"/>
            <a:ext cx="2836545" cy="625475"/>
            <a:chOff x="3232404" y="388607"/>
            <a:chExt cx="2836545" cy="62547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32404" y="388607"/>
              <a:ext cx="2836164" cy="62485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75888" y="496811"/>
              <a:ext cx="1949195" cy="46026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272282" y="421678"/>
              <a:ext cx="2720975" cy="510540"/>
            </a:xfrm>
            <a:custGeom>
              <a:avLst/>
              <a:gdLst/>
              <a:ahLst/>
              <a:cxnLst/>
              <a:rect l="l" t="t" r="r" b="b"/>
              <a:pathLst>
                <a:path w="2720975" h="510540">
                  <a:moveTo>
                    <a:pt x="2720975" y="0"/>
                  </a:moveTo>
                  <a:lnTo>
                    <a:pt x="0" y="0"/>
                  </a:lnTo>
                  <a:lnTo>
                    <a:pt x="0" y="509993"/>
                  </a:lnTo>
                  <a:lnTo>
                    <a:pt x="2720975" y="509993"/>
                  </a:lnTo>
                  <a:lnTo>
                    <a:pt x="2720975" y="0"/>
                  </a:lnTo>
                  <a:close/>
                </a:path>
              </a:pathLst>
            </a:custGeom>
            <a:solidFill>
              <a:srgbClr val="FF5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272282" y="421678"/>
            <a:ext cx="2720975" cy="510540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541655">
              <a:lnSpc>
                <a:spcPct val="100000"/>
              </a:lnSpc>
              <a:spcBef>
                <a:spcPts val="1190"/>
              </a:spcBef>
            </a:pPr>
            <a:r>
              <a:rPr sz="1300" b="1" spc="50" dirty="0">
                <a:solidFill>
                  <a:srgbClr val="FFFFFF"/>
                </a:solidFill>
                <a:latin typeface="Cambria"/>
                <a:cs typeface="Cambria"/>
              </a:rPr>
              <a:t>Market</a:t>
            </a:r>
            <a:r>
              <a:rPr sz="1300" b="1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mbria"/>
                <a:cs typeface="Cambria"/>
              </a:rPr>
              <a:t>Opportunity</a:t>
            </a:r>
            <a:endParaRPr sz="1300">
              <a:latin typeface="Cambria"/>
              <a:cs typeface="Cambri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173723" y="388607"/>
            <a:ext cx="2705100" cy="625475"/>
            <a:chOff x="6173723" y="388607"/>
            <a:chExt cx="2705100" cy="625475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73723" y="388607"/>
              <a:ext cx="2705100" cy="62485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432803" y="496811"/>
              <a:ext cx="2186940" cy="46026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213982" y="421678"/>
              <a:ext cx="2590165" cy="510540"/>
            </a:xfrm>
            <a:custGeom>
              <a:avLst/>
              <a:gdLst/>
              <a:ahLst/>
              <a:cxnLst/>
              <a:rect l="l" t="t" r="r" b="b"/>
              <a:pathLst>
                <a:path w="2590165" h="510540">
                  <a:moveTo>
                    <a:pt x="2590038" y="0"/>
                  </a:moveTo>
                  <a:lnTo>
                    <a:pt x="0" y="0"/>
                  </a:lnTo>
                  <a:lnTo>
                    <a:pt x="0" y="509993"/>
                  </a:lnTo>
                  <a:lnTo>
                    <a:pt x="2590038" y="509993"/>
                  </a:lnTo>
                  <a:lnTo>
                    <a:pt x="2590038" y="0"/>
                  </a:lnTo>
                  <a:close/>
                </a:path>
              </a:pathLst>
            </a:custGeom>
            <a:solidFill>
              <a:srgbClr val="FF5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213983" y="421678"/>
            <a:ext cx="2590165" cy="510540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357505">
              <a:lnSpc>
                <a:spcPct val="100000"/>
              </a:lnSpc>
              <a:spcBef>
                <a:spcPts val="1190"/>
              </a:spcBef>
            </a:pPr>
            <a:r>
              <a:rPr sz="1300" b="1" spc="60" dirty="0">
                <a:solidFill>
                  <a:srgbClr val="FFFFFF"/>
                </a:solidFill>
                <a:latin typeface="Cambria"/>
                <a:cs typeface="Cambria"/>
              </a:rPr>
              <a:t>Financial</a:t>
            </a:r>
            <a:r>
              <a:rPr sz="1300" b="1" spc="6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mbria"/>
                <a:cs typeface="Cambria"/>
              </a:rPr>
              <a:t>Performance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5427" y="1170597"/>
            <a:ext cx="2733675" cy="16543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48945" indent="-170180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448945" algn="l"/>
              </a:tabLst>
            </a:pPr>
            <a:endParaRPr sz="800" dirty="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322954" y="1170558"/>
            <a:ext cx="2686685" cy="16543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50850" indent="-172085">
              <a:lnSpc>
                <a:spcPct val="100000"/>
              </a:lnSpc>
              <a:spcBef>
                <a:spcPts val="330"/>
              </a:spcBef>
              <a:buSzPct val="150000"/>
              <a:buFont typeface="Arial MT"/>
              <a:buChar char="•"/>
              <a:tabLst>
                <a:tab pos="450850" algn="l"/>
              </a:tabLst>
            </a:pPr>
            <a:endParaRPr sz="800" dirty="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55258" y="1170686"/>
            <a:ext cx="2644140" cy="16543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50215" indent="-170815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450215" algn="l"/>
              </a:tabLst>
            </a:pPr>
            <a:endParaRPr sz="800" dirty="0">
              <a:latin typeface="Cambria"/>
              <a:cs typeface="Cambri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9104376" y="388607"/>
            <a:ext cx="2914015" cy="668020"/>
            <a:chOff x="9104376" y="388607"/>
            <a:chExt cx="2914015" cy="668020"/>
          </a:xfrm>
        </p:grpSpPr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107424" y="388607"/>
              <a:ext cx="2822448" cy="62485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104376" y="397738"/>
              <a:ext cx="2913887" cy="658393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9146793" y="421678"/>
            <a:ext cx="2708275" cy="510540"/>
          </a:xfrm>
          <a:prstGeom prst="rect">
            <a:avLst/>
          </a:prstGeom>
          <a:solidFill>
            <a:srgbClr val="FF5BEB"/>
          </a:solidFill>
        </p:spPr>
        <p:txBody>
          <a:bodyPr vert="horz" wrap="square" lIns="0" tIns="52069" rIns="0" bIns="0" rtlCol="0">
            <a:spAutoFit/>
          </a:bodyPr>
          <a:lstStyle/>
          <a:p>
            <a:pPr marL="589915" marR="88900" indent="-492759">
              <a:lnSpc>
                <a:spcPct val="100000"/>
              </a:lnSpc>
              <a:spcBef>
                <a:spcPts val="409"/>
              </a:spcBef>
            </a:pPr>
            <a:r>
              <a:rPr sz="1300" b="1" spc="10" dirty="0">
                <a:solidFill>
                  <a:srgbClr val="FFFFFF"/>
                </a:solidFill>
                <a:latin typeface="Cambria"/>
                <a:cs typeface="Cambria"/>
              </a:rPr>
              <a:t>Entrepreneurial</a:t>
            </a:r>
            <a:r>
              <a:rPr sz="1300" b="1" spc="2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10" dirty="0">
                <a:solidFill>
                  <a:srgbClr val="FFFFFF"/>
                </a:solidFill>
                <a:latin typeface="Cambria"/>
                <a:cs typeface="Cambria"/>
              </a:rPr>
              <a:t>/</a:t>
            </a:r>
            <a:r>
              <a:rPr sz="1300" b="1" spc="1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mbria"/>
                <a:cs typeface="Cambria"/>
              </a:rPr>
              <a:t>Intraprenuer </a:t>
            </a:r>
            <a:r>
              <a:rPr sz="1300" b="1" dirty="0">
                <a:solidFill>
                  <a:srgbClr val="FFFFFF"/>
                </a:solidFill>
                <a:latin typeface="Cambria"/>
                <a:cs typeface="Cambria"/>
              </a:rPr>
              <a:t>Journey</a:t>
            </a:r>
            <a:r>
              <a:rPr sz="1300" b="1" spc="28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300" b="1" spc="40" dirty="0">
                <a:solidFill>
                  <a:srgbClr val="FFFFFF"/>
                </a:solidFill>
                <a:latin typeface="Cambria"/>
                <a:cs typeface="Cambria"/>
              </a:rPr>
              <a:t>Highlights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099804" y="1170622"/>
            <a:ext cx="2847340" cy="16543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50215" indent="-170180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450215" algn="l"/>
              </a:tabLst>
            </a:pPr>
            <a:endParaRPr sz="8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8559" y="543306"/>
            <a:ext cx="9400540" cy="8136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5</a:t>
            </a:r>
            <a:r>
              <a:rPr spc="100" dirty="0"/>
              <a:t> </a:t>
            </a:r>
            <a:r>
              <a:rPr spc="75" dirty="0"/>
              <a:t>Reasons</a:t>
            </a:r>
            <a:r>
              <a:rPr spc="-130" dirty="0"/>
              <a:t> </a:t>
            </a:r>
            <a:r>
              <a:rPr spc="95" dirty="0"/>
              <a:t>Why</a:t>
            </a:r>
            <a:r>
              <a:rPr spc="-175" dirty="0"/>
              <a:t> </a:t>
            </a:r>
            <a:r>
              <a:rPr dirty="0"/>
              <a:t>You</a:t>
            </a:r>
            <a:r>
              <a:rPr spc="85" dirty="0"/>
              <a:t> </a:t>
            </a:r>
            <a:r>
              <a:rPr spc="75" dirty="0"/>
              <a:t>Should</a:t>
            </a:r>
            <a:r>
              <a:rPr spc="105" dirty="0"/>
              <a:t> </a:t>
            </a:r>
            <a:r>
              <a:rPr spc="235" dirty="0"/>
              <a:t>be</a:t>
            </a:r>
            <a:r>
              <a:rPr spc="90" dirty="0"/>
              <a:t> </a:t>
            </a:r>
            <a:r>
              <a:rPr dirty="0"/>
              <a:t>part</a:t>
            </a:r>
            <a:r>
              <a:rPr spc="95" dirty="0"/>
              <a:t> </a:t>
            </a:r>
            <a:r>
              <a:rPr dirty="0"/>
              <a:t>of</a:t>
            </a:r>
            <a:r>
              <a:rPr spc="105" dirty="0"/>
              <a:t> </a:t>
            </a:r>
            <a:r>
              <a:rPr spc="55" dirty="0"/>
              <a:t>BW</a:t>
            </a:r>
            <a:r>
              <a:rPr spc="90" dirty="0"/>
              <a:t> </a:t>
            </a:r>
            <a:r>
              <a:rPr lang="en-US" spc="55" dirty="0"/>
              <a:t>Marketing 3</a:t>
            </a:r>
            <a:r>
              <a:rPr dirty="0"/>
              <a:t>0</a:t>
            </a:r>
            <a:r>
              <a:rPr spc="100" dirty="0"/>
              <a:t> </a:t>
            </a:r>
            <a:r>
              <a:rPr spc="90" dirty="0"/>
              <a:t>under </a:t>
            </a:r>
            <a:r>
              <a:rPr lang="en-US" spc="-25" dirty="0"/>
              <a:t>3</a:t>
            </a:r>
            <a:r>
              <a:rPr spc="-25" dirty="0"/>
              <a:t>0?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05206" y="1281176"/>
            <a:ext cx="1153223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5895" algn="l"/>
              </a:tabLst>
            </a:pPr>
            <a:endParaRPr b="0" spc="-25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90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 MT</vt:lpstr>
      <vt:lpstr>Cambria</vt:lpstr>
      <vt:lpstr>Office Theme</vt:lpstr>
      <vt:lpstr>PowerPoint Presentation</vt:lpstr>
      <vt:lpstr>PowerPoint Presentation</vt:lpstr>
      <vt:lpstr>PowerPoint Presentation</vt:lpstr>
      <vt:lpstr>5 Reasons Why You Should be part of BW Marketing 30 under 30?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 Tech</dc:title>
  <dc:creator>Sunil Kumar</dc:creator>
  <cp:lastModifiedBy>Parul Gupta</cp:lastModifiedBy>
  <cp:revision>2</cp:revision>
  <dcterms:created xsi:type="dcterms:W3CDTF">2026-03-26T10:56:27Z</dcterms:created>
  <dcterms:modified xsi:type="dcterms:W3CDTF">2026-04-20T06:55:55Z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2025-06-03T00:00:00Z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2026-03-26T00:00:00Z</vt:filetime>
  </property>
  <property fmtid="{D5CDD505-2E9C-101B-9397-08002B2CF9AE}" pid="5" name="Producer">
    <vt:lpwstr>Microsoft® PowerPoint® 2019</vt:lpwstr>
  </property>
</Properties>
</file>