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7315200" cy="4396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/>
            </a:pPr>
            <a:r>
              <a:rPr sz="4000" b="1" dirty="0"/>
              <a:t>Nominee Information</a:t>
            </a:r>
          </a:p>
          <a:p>
            <a:endParaRPr dirty="0"/>
          </a:p>
          <a:p>
            <a:pPr>
              <a:lnSpc>
                <a:spcPct val="250000"/>
              </a:lnSpc>
            </a:pPr>
            <a:r>
              <a:rPr lang="en-US" dirty="0" err="1"/>
              <a:t>Organisation</a:t>
            </a:r>
            <a:r>
              <a:rPr dirty="0"/>
              <a:t> / Individual Name:</a:t>
            </a:r>
          </a:p>
          <a:p>
            <a:pPr>
              <a:lnSpc>
                <a:spcPct val="250000"/>
              </a:lnSpc>
            </a:pPr>
            <a:r>
              <a:rPr dirty="0"/>
              <a:t>Category Applied For:</a:t>
            </a:r>
          </a:p>
          <a:p>
            <a:pPr>
              <a:lnSpc>
                <a:spcPct val="250000"/>
              </a:lnSpc>
            </a:pPr>
            <a:r>
              <a:rPr dirty="0"/>
              <a:t>Sector:</a:t>
            </a:r>
          </a:p>
          <a:p>
            <a:pPr>
              <a:lnSpc>
                <a:spcPct val="250000"/>
              </a:lnSpc>
            </a:pPr>
            <a:r>
              <a:rPr dirty="0"/>
              <a:t>Website:</a:t>
            </a:r>
          </a:p>
          <a:p>
            <a:pPr>
              <a:lnSpc>
                <a:spcPct val="250000"/>
              </a:lnSpc>
            </a:pPr>
            <a:r>
              <a:rPr dirty="0"/>
              <a:t>City: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36443"/>
            <a:ext cx="7315200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/>
            </a:pPr>
            <a:r>
              <a:rPr sz="4000" b="1" dirty="0"/>
              <a:t>Introduction</a:t>
            </a:r>
          </a:p>
          <a:p>
            <a:endParaRPr lang="en-US" dirty="0"/>
          </a:p>
          <a:p>
            <a:r>
              <a:rPr lang="en-US" dirty="0"/>
              <a:t>A concise statement that answers:</a:t>
            </a:r>
          </a:p>
          <a:p>
            <a:r>
              <a:rPr lang="en-US" dirty="0"/>
              <a:t>“Who are we?”</a:t>
            </a:r>
            <a:br>
              <a:rPr lang="en-US" dirty="0"/>
            </a:br>
            <a:r>
              <a:rPr lang="en-US" dirty="0"/>
              <a:t>“What do we do?”</a:t>
            </a:r>
            <a:br>
              <a:rPr lang="en-US" dirty="0"/>
            </a:br>
            <a:r>
              <a:rPr lang="en-US" dirty="0"/>
              <a:t>“How is sustainability core to our purpose?”</a:t>
            </a:r>
          </a:p>
          <a:p>
            <a:endParaRPr lang="en-US" dirty="0"/>
          </a:p>
          <a:p>
            <a:r>
              <a:rPr dirty="0">
                <a:solidFill>
                  <a:schemeClr val="accent2"/>
                </a:solidFill>
              </a:rPr>
              <a:t>Example:</a:t>
            </a:r>
            <a:r>
              <a:rPr lang="en-US" dirty="0">
                <a:solidFill>
                  <a:schemeClr val="accent2"/>
                </a:solidFill>
              </a:rPr>
              <a:t> (please remove &amp; add your answer)</a:t>
            </a:r>
            <a:endParaRPr dirty="0">
              <a:solidFill>
                <a:schemeClr val="accent2"/>
              </a:solidFill>
            </a:endParaRPr>
          </a:p>
          <a:p>
            <a:r>
              <a:rPr lang="en-US" i="1" dirty="0">
                <a:solidFill>
                  <a:schemeClr val="accent2"/>
                </a:solidFill>
              </a:rPr>
              <a:t>ABC Industries Ltd. is a diversified manufacturing company with operations across India, committed to achieving net-zero emissions by 2040. We focus on energy efficiency, circular production, and community well-being, impacting over 1.2 million lives through our sustainability programs.</a:t>
            </a:r>
            <a:br>
              <a:rPr lang="en-US" i="1" dirty="0">
                <a:solidFill>
                  <a:schemeClr val="accent2"/>
                </a:solidFill>
              </a:rPr>
            </a:br>
            <a:endParaRPr lang="en-US" dirty="0">
              <a:solidFill>
                <a:schemeClr val="accent2"/>
              </a:solidFill>
            </a:endParaRPr>
          </a:p>
          <a:p>
            <a:r>
              <a:rPr lang="en-US" b="1" dirty="0">
                <a:solidFill>
                  <a:schemeClr val="accent2"/>
                </a:solidFill>
              </a:rPr>
              <a:t>Alternate (for a startup):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i="1" dirty="0" err="1">
                <a:solidFill>
                  <a:schemeClr val="accent2"/>
                </a:solidFill>
              </a:rPr>
              <a:t>EcoLoop</a:t>
            </a:r>
            <a:r>
              <a:rPr lang="en-US" i="1" dirty="0">
                <a:solidFill>
                  <a:schemeClr val="accent2"/>
                </a:solidFill>
              </a:rPr>
              <a:t> is a sustainability-led startup helping FMCG brands transition to 100% recyclable and compostable packaging. In FY 2024–25, we diverted 250 metric tons of plastic waste from landfills and enabled 40 partner brands to adopt sustainable materials.</a:t>
            </a:r>
            <a:r>
              <a:rPr lang="en-IN" dirty="0"/>
              <a:t> 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888" y="582067"/>
            <a:ext cx="7956223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/>
            </a:pPr>
            <a:r>
              <a:rPr sz="4000" b="1" dirty="0"/>
              <a:t>Why You Should Win</a:t>
            </a:r>
          </a:p>
          <a:p>
            <a:endParaRPr dirty="0"/>
          </a:p>
          <a:p>
            <a:r>
              <a:rPr dirty="0"/>
              <a:t>List 5 one-line reasons why you deserve to win in this category:</a:t>
            </a:r>
            <a:br>
              <a:rPr lang="en-US" dirty="0"/>
            </a:br>
            <a:endParaRPr lang="en-US" dirty="0"/>
          </a:p>
          <a:p>
            <a:r>
              <a:rPr lang="en-US" dirty="0">
                <a:solidFill>
                  <a:schemeClr val="accent2"/>
                </a:solidFill>
              </a:rPr>
              <a:t>Example: (please remove &amp; add your answer)</a:t>
            </a:r>
            <a:br>
              <a:rPr lang="en-US" dirty="0">
                <a:solidFill>
                  <a:schemeClr val="accent2"/>
                </a:solidFill>
              </a:rPr>
            </a:br>
            <a:r>
              <a:rPr lang="en-US" sz="1400" b="1" dirty="0"/>
              <a:t>Sample Answer 1 – for Corporates</a:t>
            </a:r>
            <a:endParaRPr sz="1400" b="1" dirty="0">
              <a:solidFill>
                <a:schemeClr val="accent2"/>
              </a:solidFill>
            </a:endParaRPr>
          </a:p>
          <a:p>
            <a:r>
              <a:rPr sz="1400" dirty="0">
                <a:solidFill>
                  <a:schemeClr val="accent2"/>
                </a:solidFill>
              </a:rPr>
              <a:t>1. </a:t>
            </a:r>
            <a:r>
              <a:rPr lang="en-US" sz="1400" dirty="0">
                <a:solidFill>
                  <a:schemeClr val="accent2"/>
                </a:solidFill>
              </a:rPr>
              <a:t>Achieved a 45% reduction in Scope 1 &amp; 2 emissions over three years through renewable energy and process </a:t>
            </a:r>
            <a:r>
              <a:rPr lang="en-US" sz="1400" dirty="0" err="1">
                <a:solidFill>
                  <a:schemeClr val="accent2"/>
                </a:solidFill>
              </a:rPr>
              <a:t>optimisation</a:t>
            </a:r>
            <a:r>
              <a:rPr lang="en-US" sz="1400" dirty="0">
                <a:solidFill>
                  <a:schemeClr val="accent2"/>
                </a:solidFill>
              </a:rPr>
              <a:t> </a:t>
            </a:r>
          </a:p>
          <a:p>
            <a:r>
              <a:rPr sz="1400" dirty="0">
                <a:solidFill>
                  <a:schemeClr val="accent2"/>
                </a:solidFill>
              </a:rPr>
              <a:t>2.</a:t>
            </a:r>
            <a:r>
              <a:rPr lang="en-US" sz="1400" dirty="0">
                <a:solidFill>
                  <a:schemeClr val="accent2"/>
                </a:solidFill>
              </a:rPr>
              <a:t> Implemented a 100% waste diversion program across manufacturing plants, recycling 8,000+ tons annually.</a:t>
            </a:r>
          </a:p>
          <a:p>
            <a:r>
              <a:rPr lang="en-US" sz="1400" dirty="0">
                <a:solidFill>
                  <a:schemeClr val="accent2"/>
                </a:solidFill>
              </a:rPr>
              <a:t>3. Installed solar capacity of 20 MW, generating 30% of total energy consumption from renewables.</a:t>
            </a:r>
          </a:p>
          <a:p>
            <a:r>
              <a:rPr lang="en-US" sz="1400" dirty="0">
                <a:solidFill>
                  <a:schemeClr val="accent2"/>
                </a:solidFill>
              </a:rPr>
              <a:t>4. Improved gender diversity by 22% and supported 15,000+ women through skill development programs.</a:t>
            </a:r>
          </a:p>
          <a:p>
            <a:r>
              <a:rPr lang="en-US" sz="1400" dirty="0">
                <a:solidFill>
                  <a:schemeClr val="accent2"/>
                </a:solidFill>
              </a:rPr>
              <a:t>5. Published a BRSR-compliant ESG report with third-party assurance for the last two consecutive years.</a:t>
            </a:r>
            <a:br>
              <a:rPr lang="en-US" sz="1400" dirty="0">
                <a:solidFill>
                  <a:schemeClr val="accent2"/>
                </a:solidFill>
              </a:rPr>
            </a:br>
            <a:r>
              <a:rPr lang="en-US" sz="1400" b="1" dirty="0"/>
              <a:t>Sample Answer 2 – for Startups / New-Age Brands)</a:t>
            </a:r>
          </a:p>
          <a:p>
            <a:r>
              <a:rPr lang="en-US" sz="1400" dirty="0">
                <a:solidFill>
                  <a:schemeClr val="accent2"/>
                </a:solidFill>
              </a:rPr>
              <a:t>1. Enabled </a:t>
            </a:r>
            <a:r>
              <a:rPr lang="en-US" sz="1400" b="1" dirty="0">
                <a:solidFill>
                  <a:schemeClr val="accent2"/>
                </a:solidFill>
              </a:rPr>
              <a:t>replacement of 3.2 million plastic units</a:t>
            </a:r>
            <a:r>
              <a:rPr lang="en-US" sz="1400" dirty="0">
                <a:solidFill>
                  <a:schemeClr val="accent2"/>
                </a:solidFill>
              </a:rPr>
              <a:t> through our sustainable packaging solutions in FY 2024–25.</a:t>
            </a:r>
          </a:p>
          <a:p>
            <a:r>
              <a:rPr lang="en-US" sz="1400" dirty="0">
                <a:solidFill>
                  <a:schemeClr val="accent2"/>
                </a:solidFill>
              </a:rPr>
              <a:t>2. Helped partner brands achieve </a:t>
            </a:r>
            <a:r>
              <a:rPr lang="en-US" sz="1400" b="1" dirty="0">
                <a:solidFill>
                  <a:schemeClr val="accent2"/>
                </a:solidFill>
              </a:rPr>
              <a:t>up to 60% reduction in packaging carbon footprint</a:t>
            </a:r>
            <a:r>
              <a:rPr lang="en-US" sz="1400" dirty="0">
                <a:solidFill>
                  <a:schemeClr val="accent2"/>
                </a:solidFill>
              </a:rPr>
              <a:t> using bio-based materials.</a:t>
            </a:r>
          </a:p>
          <a:p>
            <a:r>
              <a:rPr lang="en-US" sz="1400" dirty="0">
                <a:solidFill>
                  <a:schemeClr val="accent2"/>
                </a:solidFill>
              </a:rPr>
              <a:t>3. Diverted </a:t>
            </a:r>
            <a:r>
              <a:rPr lang="en-US" sz="1400" b="1" dirty="0">
                <a:solidFill>
                  <a:schemeClr val="accent2"/>
                </a:solidFill>
              </a:rPr>
              <a:t>350 tons of waste</a:t>
            </a:r>
            <a:r>
              <a:rPr lang="en-US" sz="1400" dirty="0">
                <a:solidFill>
                  <a:schemeClr val="accent2"/>
                </a:solidFill>
              </a:rPr>
              <a:t> from landfills using our closed-loop recycling network across 10 cities.</a:t>
            </a:r>
          </a:p>
          <a:p>
            <a:r>
              <a:rPr lang="en-US" sz="1400" dirty="0">
                <a:solidFill>
                  <a:schemeClr val="accent2"/>
                </a:solidFill>
              </a:rPr>
              <a:t>4. Raised </a:t>
            </a:r>
            <a:r>
              <a:rPr lang="en-US" sz="1400" b="1" dirty="0">
                <a:solidFill>
                  <a:schemeClr val="accent2"/>
                </a:solidFill>
              </a:rPr>
              <a:t>$2 million in climate-tech funding</a:t>
            </a:r>
            <a:r>
              <a:rPr lang="en-US" sz="1400" dirty="0">
                <a:solidFill>
                  <a:schemeClr val="accent2"/>
                </a:solidFill>
              </a:rPr>
              <a:t>, expanding access to affordable, sustainable alternatives for SMEs.</a:t>
            </a:r>
          </a:p>
          <a:p>
            <a:r>
              <a:rPr lang="en-US" sz="1400" dirty="0">
                <a:solidFill>
                  <a:schemeClr val="accent2"/>
                </a:solidFill>
              </a:rPr>
              <a:t>5. Created </a:t>
            </a:r>
            <a:r>
              <a:rPr lang="en-US" sz="1400" b="1" dirty="0">
                <a:solidFill>
                  <a:schemeClr val="accent2"/>
                </a:solidFill>
              </a:rPr>
              <a:t>120+ green jobs</a:t>
            </a:r>
            <a:r>
              <a:rPr lang="en-US" sz="1400" dirty="0">
                <a:solidFill>
                  <a:schemeClr val="accent2"/>
                </a:solidFill>
              </a:rPr>
              <a:t> within local communities through </a:t>
            </a:r>
            <a:r>
              <a:rPr lang="en-US" sz="1400" dirty="0" err="1">
                <a:solidFill>
                  <a:schemeClr val="accent2"/>
                </a:solidFill>
              </a:rPr>
              <a:t>decentralised</a:t>
            </a:r>
            <a:r>
              <a:rPr lang="en-US" sz="1400" dirty="0">
                <a:solidFill>
                  <a:schemeClr val="accent2"/>
                </a:solidFill>
              </a:rPr>
              <a:t> recycling operations.</a:t>
            </a:r>
          </a:p>
          <a:p>
            <a:endParaRPr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380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Priyanshi Khandelwal</cp:lastModifiedBy>
  <cp:revision>2</cp:revision>
  <dcterms:created xsi:type="dcterms:W3CDTF">2013-01-27T09:14:16Z</dcterms:created>
  <dcterms:modified xsi:type="dcterms:W3CDTF">2025-11-06T09:37:09Z</dcterms:modified>
  <cp:category/>
</cp:coreProperties>
</file>