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3" r:id="rId4"/>
  </p:sldMasterIdLst>
  <p:notesMasterIdLst>
    <p:notesMasterId r:id="rId18"/>
  </p:notesMasterIdLst>
  <p:sldIdLst>
    <p:sldId id="256" r:id="rId5"/>
    <p:sldId id="278" r:id="rId6"/>
    <p:sldId id="277" r:id="rId7"/>
    <p:sldId id="266" r:id="rId8"/>
    <p:sldId id="279" r:id="rId9"/>
    <p:sldId id="280" r:id="rId10"/>
    <p:sldId id="276" r:id="rId11"/>
    <p:sldId id="260" r:id="rId12"/>
    <p:sldId id="281" r:id="rId13"/>
    <p:sldId id="282" r:id="rId14"/>
    <p:sldId id="268" r:id="rId15"/>
    <p:sldId id="28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888B8D"/>
    <a:srgbClr val="D0D0CE"/>
    <a:srgbClr val="B1B3B3"/>
    <a:srgbClr val="F2B411"/>
    <a:srgbClr val="E87722"/>
    <a:srgbClr val="FFFFFF"/>
    <a:srgbClr val="55565A"/>
    <a:srgbClr val="A22B38"/>
    <a:srgbClr val="008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77542" autoAdjust="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059E1-8A92-412E-9FFC-46DC2A12AD11}" type="datetimeFigureOut">
              <a:rPr lang="en-US" smtClean="0"/>
              <a:t>6/29/2018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AA27-3892-4360-B986-D6B124C223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AA27-3892-4360-B986-D6B124C223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9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01560-87C0-4F5C-A8D4-49B8CF15AF9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5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492AF-BC2A-4188-B06F-754C36A745C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7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7.emf"/><Relationship Id="rId4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7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 Busines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-233"/>
            <a:ext cx="12192000" cy="68582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gray">
          <a:xfrm>
            <a:off x="0" y="-233"/>
            <a:ext cx="11509829" cy="685831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63000">
                <a:srgbClr val="FFFFFF">
                  <a:alpha val="78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3" rIns="0" bIns="45723" numCol="1" rtlCol="0" anchor="ctr" anchorCtr="0" compatLnSpc="1">
            <a:prstTxWarp prst="textNoShape">
              <a:avLst/>
            </a:prstTxWarp>
          </a:bodyPr>
          <a:lstStyle/>
          <a:p>
            <a:pPr algn="ctr" defTabSz="914196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95301" y="1104900"/>
            <a:ext cx="7440386" cy="273583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Insightful presentation title in sentence case max 3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95301" y="3924300"/>
            <a:ext cx="7440386" cy="974271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Event City or Speaker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4990648"/>
            <a:ext cx="7440011" cy="7025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06D6A4-086B-4EFB-B01A-4739B42A6AA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238B657-F5A1-CE4E-BE44-E7119FF99A44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562FAE-D3E7-4AF2-9F04-7B5F288F0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12" y="5795737"/>
            <a:ext cx="2186147" cy="6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8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 Column | 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79F98-2828-F343-AAD4-254357817DCF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1828797"/>
            <a:ext cx="2743200" cy="663575"/>
          </a:xfrm>
          <a:solidFill>
            <a:schemeClr val="tx2"/>
          </a:solidFill>
        </p:spPr>
        <p:txBody>
          <a:bodyPr lIns="137160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356581" y="1828798"/>
            <a:ext cx="2743200" cy="663575"/>
          </a:xfrm>
          <a:solidFill>
            <a:schemeClr val="accent2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217862" y="1828798"/>
            <a:ext cx="2743200" cy="663575"/>
          </a:xfrm>
          <a:solidFill>
            <a:schemeClr val="accent4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079143" y="1828798"/>
            <a:ext cx="2743200" cy="663575"/>
          </a:xfrm>
          <a:solidFill>
            <a:schemeClr val="accent1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2492372"/>
            <a:ext cx="274320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3356581" y="2492372"/>
            <a:ext cx="274320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17862" y="2492372"/>
            <a:ext cx="274320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9079143" y="2492372"/>
            <a:ext cx="274320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</p:spTree>
    <p:extLst>
      <p:ext uri="{BB962C8B-B14F-4D97-AF65-F5344CB8AC3E}">
        <p14:creationId xmlns:p14="http://schemas.microsoft.com/office/powerpoint/2010/main" val="124973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Column | 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B76-AB4F-F14C-83C8-F25C5E51E2AB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1828797"/>
            <a:ext cx="3657600" cy="663575"/>
          </a:xfrm>
          <a:solidFill>
            <a:schemeClr val="tx2"/>
          </a:solidFill>
        </p:spPr>
        <p:txBody>
          <a:bodyPr lIns="137160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336293" y="1828797"/>
            <a:ext cx="3657600" cy="663575"/>
          </a:xfrm>
          <a:solidFill>
            <a:schemeClr val="accent2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77285" y="1828797"/>
            <a:ext cx="3657600" cy="663575"/>
          </a:xfrm>
          <a:solidFill>
            <a:schemeClr val="accent4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2492372"/>
            <a:ext cx="365760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336293" y="2492372"/>
            <a:ext cx="365760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8177285" y="2492372"/>
            <a:ext cx="365760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</p:spTree>
    <p:extLst>
      <p:ext uri="{BB962C8B-B14F-4D97-AF65-F5344CB8AC3E}">
        <p14:creationId xmlns:p14="http://schemas.microsoft.com/office/powerpoint/2010/main" val="2755760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 Column | 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C1A62-0478-454C-A69B-F944B514978F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299" y="1828800"/>
            <a:ext cx="5486400" cy="663575"/>
          </a:xfrm>
          <a:solidFill>
            <a:schemeClr val="tx2"/>
          </a:solidFill>
        </p:spPr>
        <p:txBody>
          <a:bodyPr lIns="137160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313712" y="1828797"/>
            <a:ext cx="5486400" cy="663575"/>
          </a:xfrm>
          <a:solidFill>
            <a:schemeClr val="accent2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95299" y="2492372"/>
            <a:ext cx="548640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313712" y="2492372"/>
            <a:ext cx="548640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</p:spTree>
    <p:extLst>
      <p:ext uri="{BB962C8B-B14F-4D97-AF65-F5344CB8AC3E}">
        <p14:creationId xmlns:p14="http://schemas.microsoft.com/office/powerpoint/2010/main" val="2977379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 Photo | 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F5B44-9B8B-C34E-893E-6E1D3491FE15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24328" y="1828800"/>
            <a:ext cx="5571671" cy="40767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2510971" y="4470400"/>
            <a:ext cx="3585028" cy="1435100"/>
          </a:xfrm>
          <a:solidFill>
            <a:schemeClr val="accent2"/>
          </a:solidFill>
        </p:spPr>
        <p:txBody>
          <a:bodyPr lIns="137160" tIns="13716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caption here | Remove if not needed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096000" y="1828800"/>
            <a:ext cx="5715000" cy="40767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8226552" y="4470400"/>
            <a:ext cx="3584448" cy="1435100"/>
          </a:xfrm>
          <a:solidFill>
            <a:schemeClr val="accent4"/>
          </a:solidFill>
        </p:spPr>
        <p:txBody>
          <a:bodyPr lIns="137160" tIns="13716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caption here | Remove if not needed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E817BE-EAFE-488D-818F-3A834185D3B9}"/>
              </a:ext>
            </a:extLst>
          </p:cNvPr>
          <p:cNvSpPr/>
          <p:nvPr userDrawn="1"/>
        </p:nvSpPr>
        <p:spPr bwMode="gray">
          <a:xfrm>
            <a:off x="12258801" y="-5893"/>
            <a:ext cx="2184401" cy="6858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For Image / Photography options. navigate to https://hub.uhg.com/sites/hub/Optum/Resources/Brand/Documents/Photo%20Library%20Overview_June2017.docx</a:t>
            </a:r>
          </a:p>
        </p:txBody>
      </p:sp>
    </p:spTree>
    <p:extLst>
      <p:ext uri="{BB962C8B-B14F-4D97-AF65-F5344CB8AC3E}">
        <p14:creationId xmlns:p14="http://schemas.microsoft.com/office/powerpoint/2010/main" val="1091383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14351" y="1828800"/>
            <a:ext cx="3776472" cy="40767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Photo | 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53E66-661B-EC41-A926-211A5934B574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04321" y="3873724"/>
            <a:ext cx="2077358" cy="2031776"/>
          </a:xfrm>
          <a:solidFill>
            <a:schemeClr val="tx1"/>
          </a:solidFill>
        </p:spPr>
        <p:txBody>
          <a:bodyPr lIns="137160" tIns="13716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caption here | Remove if not needed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286398" y="1828800"/>
            <a:ext cx="3776472" cy="40767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985512" y="3873724"/>
            <a:ext cx="2077358" cy="2031776"/>
          </a:xfrm>
          <a:solidFill>
            <a:schemeClr val="accent2"/>
          </a:solidFill>
        </p:spPr>
        <p:txBody>
          <a:bodyPr lIns="137160" tIns="13716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caption here | Remove if not needed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8067405" y="1835374"/>
            <a:ext cx="3776472" cy="40767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9766519" y="3873724"/>
            <a:ext cx="2077358" cy="2031776"/>
          </a:xfrm>
          <a:solidFill>
            <a:schemeClr val="accent4"/>
          </a:solidFill>
        </p:spPr>
        <p:txBody>
          <a:bodyPr lIns="137160" tIns="13716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caption here | Remove if not needed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2870C7-51DA-4C40-888B-8B285A0F75BB}"/>
              </a:ext>
            </a:extLst>
          </p:cNvPr>
          <p:cNvSpPr/>
          <p:nvPr userDrawn="1"/>
        </p:nvSpPr>
        <p:spPr bwMode="gray">
          <a:xfrm>
            <a:off x="12258801" y="-5893"/>
            <a:ext cx="2184401" cy="6858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For Image / Photography options. navigate to https://hub.uhg.com/sites/hub/Optum/Resources/Brand/Documents/Photo%20Library%20Overview_June2017.docx</a:t>
            </a:r>
          </a:p>
        </p:txBody>
      </p:sp>
    </p:spTree>
    <p:extLst>
      <p:ext uri="{BB962C8B-B14F-4D97-AF65-F5344CB8AC3E}">
        <p14:creationId xmlns:p14="http://schemas.microsoft.com/office/powerpoint/2010/main" val="4058642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hoto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14350" y="1828800"/>
            <a:ext cx="2819400" cy="258354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 Photo | 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6DF2-1ECD-0642-A943-4FBA0DD77EF1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333751" y="1828800"/>
            <a:ext cx="2824162" cy="258354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157912" y="1826530"/>
            <a:ext cx="2821781" cy="258354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8977313" y="1826530"/>
            <a:ext cx="2833688" cy="258354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872342" y="2971800"/>
            <a:ext cx="1461407" cy="1439408"/>
          </a:xfrm>
          <a:solidFill>
            <a:schemeClr val="tx1"/>
          </a:solidFill>
        </p:spPr>
        <p:txBody>
          <a:bodyPr lIns="137160" tIns="13716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caption </a:t>
            </a:r>
            <a:r>
              <a:rPr lang="en-US" dirty="0" err="1"/>
              <a:t>here|Remove</a:t>
            </a:r>
            <a:r>
              <a:rPr lang="en-US" dirty="0"/>
              <a:t> if not needed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4696505" y="2971800"/>
            <a:ext cx="1461407" cy="1439408"/>
          </a:xfrm>
          <a:solidFill>
            <a:schemeClr val="accent2"/>
          </a:solidFill>
        </p:spPr>
        <p:txBody>
          <a:bodyPr lIns="137160" tIns="13716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caption </a:t>
            </a:r>
            <a:r>
              <a:rPr lang="en-US" dirty="0" err="1"/>
              <a:t>here|Remove</a:t>
            </a:r>
            <a:r>
              <a:rPr lang="en-US" dirty="0"/>
              <a:t> if not needed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7518285" y="2971800"/>
            <a:ext cx="1461407" cy="1439408"/>
          </a:xfrm>
          <a:solidFill>
            <a:schemeClr val="accent4"/>
          </a:solidFill>
        </p:spPr>
        <p:txBody>
          <a:bodyPr lIns="137160" tIns="13716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caption </a:t>
            </a:r>
            <a:r>
              <a:rPr lang="en-US" dirty="0" err="1"/>
              <a:t>here|Remove</a:t>
            </a:r>
            <a:r>
              <a:rPr lang="en-US" dirty="0"/>
              <a:t> if not needed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0349593" y="2971800"/>
            <a:ext cx="1461407" cy="1439408"/>
          </a:xfrm>
          <a:solidFill>
            <a:srgbClr val="A22B38"/>
          </a:solidFill>
        </p:spPr>
        <p:txBody>
          <a:bodyPr lIns="137160" tIns="13716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caption </a:t>
            </a:r>
            <a:r>
              <a:rPr lang="en-US" dirty="0" err="1"/>
              <a:t>here|Remove</a:t>
            </a:r>
            <a:r>
              <a:rPr lang="en-US" dirty="0"/>
              <a:t> if not needed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88C153F-3CBA-4181-B037-6B310FABB909}"/>
              </a:ext>
            </a:extLst>
          </p:cNvPr>
          <p:cNvSpPr/>
          <p:nvPr userDrawn="1"/>
        </p:nvSpPr>
        <p:spPr bwMode="gray">
          <a:xfrm>
            <a:off x="12258801" y="-5893"/>
            <a:ext cx="2184401" cy="6858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For Image / Photography options. navigate to https://hub.uhg.com/sites/hub/Optum/Resources/Brand/Documents/Photo%20Library%20Overview_June2017.docx</a:t>
            </a:r>
          </a:p>
        </p:txBody>
      </p:sp>
    </p:spTree>
    <p:extLst>
      <p:ext uri="{BB962C8B-B14F-4D97-AF65-F5344CB8AC3E}">
        <p14:creationId xmlns:p14="http://schemas.microsoft.com/office/powerpoint/2010/main" val="2886992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hoto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14349" y="1826530"/>
            <a:ext cx="2240280" cy="197414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5 Photo | 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0135-2B20-BB43-80FC-138A23B47E69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2777122" y="1826530"/>
            <a:ext cx="2240280" cy="197414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5039895" y="1826531"/>
            <a:ext cx="2240280" cy="197414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7302668" y="1826530"/>
            <a:ext cx="2240280" cy="197414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9565441" y="1826530"/>
            <a:ext cx="2240280" cy="197414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7936" y="2700789"/>
            <a:ext cx="1116693" cy="1099883"/>
          </a:xfrm>
          <a:solidFill>
            <a:schemeClr val="tx1"/>
          </a:solidFill>
        </p:spPr>
        <p:txBody>
          <a:bodyPr lIns="137160" tIns="4572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cap-</a:t>
            </a:r>
            <a:r>
              <a:rPr lang="en-US" dirty="0" err="1"/>
              <a:t>tion</a:t>
            </a:r>
            <a:r>
              <a:rPr lang="en-US" dirty="0"/>
              <a:t> here | Remove if not needed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3900709" y="2700789"/>
            <a:ext cx="1116693" cy="1099883"/>
          </a:xfrm>
          <a:solidFill>
            <a:schemeClr val="accent2"/>
          </a:solidFill>
        </p:spPr>
        <p:txBody>
          <a:bodyPr lIns="137160" tIns="4572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cap-</a:t>
            </a:r>
            <a:r>
              <a:rPr lang="en-US" dirty="0" err="1"/>
              <a:t>tion</a:t>
            </a:r>
            <a:r>
              <a:rPr lang="en-US" dirty="0"/>
              <a:t> here | Remove if not needed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163482" y="2700789"/>
            <a:ext cx="1116693" cy="1099883"/>
          </a:xfrm>
          <a:solidFill>
            <a:schemeClr val="accent4"/>
          </a:solidFill>
        </p:spPr>
        <p:txBody>
          <a:bodyPr lIns="137160" tIns="4572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cap-</a:t>
            </a:r>
            <a:r>
              <a:rPr lang="en-US" dirty="0" err="1"/>
              <a:t>tion</a:t>
            </a:r>
            <a:r>
              <a:rPr lang="en-US" dirty="0"/>
              <a:t> here | Remove if not needed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8426255" y="2700789"/>
            <a:ext cx="1116693" cy="1099883"/>
          </a:xfrm>
          <a:solidFill>
            <a:schemeClr val="accent1"/>
          </a:solidFill>
        </p:spPr>
        <p:txBody>
          <a:bodyPr lIns="137160" tIns="4572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cap-</a:t>
            </a:r>
            <a:r>
              <a:rPr lang="en-US" dirty="0" err="1"/>
              <a:t>tion</a:t>
            </a:r>
            <a:r>
              <a:rPr lang="en-US" dirty="0"/>
              <a:t> here | Remove if not needed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0662103" y="2700789"/>
            <a:ext cx="1116693" cy="1099883"/>
          </a:xfrm>
          <a:solidFill>
            <a:srgbClr val="A22B38"/>
          </a:solidFill>
        </p:spPr>
        <p:txBody>
          <a:bodyPr lIns="137160" tIns="45720" anchor="t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cap-</a:t>
            </a:r>
            <a:r>
              <a:rPr lang="en-US" dirty="0" err="1"/>
              <a:t>tion</a:t>
            </a:r>
            <a:r>
              <a:rPr lang="en-US" dirty="0"/>
              <a:t> here | Remove if not needed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F65E925-2FCB-43EF-8928-862B5DDB1D8D}"/>
              </a:ext>
            </a:extLst>
          </p:cNvPr>
          <p:cNvSpPr/>
          <p:nvPr userDrawn="1"/>
        </p:nvSpPr>
        <p:spPr bwMode="gray">
          <a:xfrm>
            <a:off x="12258801" y="-5893"/>
            <a:ext cx="2184401" cy="6858000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For Image / Photography options. navigate to https://hub.uhg.com/sites/hub/Optum/Resources/Brand/Documents/Photo%20Library%20Overview_June2017.docx</a:t>
            </a:r>
          </a:p>
        </p:txBody>
      </p:sp>
    </p:spTree>
    <p:extLst>
      <p:ext uri="{BB962C8B-B14F-4D97-AF65-F5344CB8AC3E}">
        <p14:creationId xmlns:p14="http://schemas.microsoft.com/office/powerpoint/2010/main" val="291609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5 Column icon | Type insightful headline in sentence case | 1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DC2-F133-E341-8591-0235C128830C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1828797"/>
            <a:ext cx="2194560" cy="1970316"/>
          </a:xfrm>
          <a:solidFill>
            <a:schemeClr val="tx2"/>
          </a:solidFill>
        </p:spPr>
        <p:txBody>
          <a:bodyPr lIns="137160" anchor="ctr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bar.]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780847" y="1828798"/>
            <a:ext cx="2194560" cy="1970316"/>
          </a:xfrm>
          <a:solidFill>
            <a:schemeClr val="accent2"/>
          </a:solidFill>
        </p:spPr>
        <p:txBody>
          <a:bodyPr lIns="137160" anchor="ctr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bar.]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6394" y="1828798"/>
            <a:ext cx="2194560" cy="1970316"/>
          </a:xfrm>
          <a:solidFill>
            <a:schemeClr val="accent4"/>
          </a:solidFill>
        </p:spPr>
        <p:txBody>
          <a:bodyPr lIns="137160" anchor="ctr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bar.]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7351941" y="1828798"/>
            <a:ext cx="2194560" cy="1970316"/>
          </a:xfrm>
          <a:solidFill>
            <a:schemeClr val="accent1"/>
          </a:solidFill>
        </p:spPr>
        <p:txBody>
          <a:bodyPr lIns="137160" anchor="ctr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bar.]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637486" y="1828798"/>
            <a:ext cx="2194560" cy="1970316"/>
          </a:xfrm>
          <a:solidFill>
            <a:srgbClr val="A22B38"/>
          </a:solidFill>
        </p:spPr>
        <p:txBody>
          <a:bodyPr lIns="137160" anchor="ctr"/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bar.]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3799114"/>
            <a:ext cx="2194560" cy="2106386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Text – add bullet if needed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2780844" y="3799114"/>
            <a:ext cx="2194563" cy="2106386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Text – add bullet if needed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66394" y="3799114"/>
            <a:ext cx="2194560" cy="2106386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Text – add bullet if needed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351941" y="3799114"/>
            <a:ext cx="2194560" cy="2106386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Text – add bullet if needed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637486" y="3799114"/>
            <a:ext cx="2194560" cy="2106386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Text – add bullet if needed</a:t>
            </a:r>
          </a:p>
        </p:txBody>
      </p:sp>
    </p:spTree>
    <p:extLst>
      <p:ext uri="{BB962C8B-B14F-4D97-AF65-F5344CB8AC3E}">
        <p14:creationId xmlns:p14="http://schemas.microsoft.com/office/powerpoint/2010/main" val="2068041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ow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row icon | Type insightful headline in sentence case | 1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1AE46-959B-3A40-A449-10D5E9AFE6CE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1861456"/>
            <a:ext cx="1697450" cy="1307592"/>
          </a:xfrm>
          <a:solidFill>
            <a:schemeClr val="tx2"/>
          </a:solidFill>
        </p:spPr>
        <p:txBody>
          <a:bodyPr lIns="137160" rIns="18288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3223758"/>
            <a:ext cx="1697450" cy="1307592"/>
          </a:xfrm>
          <a:solidFill>
            <a:schemeClr val="accent2"/>
          </a:solidFill>
        </p:spPr>
        <p:txBody>
          <a:bodyPr lIns="137160" rIns="18288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95300" y="4586060"/>
            <a:ext cx="1697450" cy="1307592"/>
          </a:xfrm>
          <a:solidFill>
            <a:schemeClr val="accent4"/>
          </a:solidFill>
        </p:spPr>
        <p:txBody>
          <a:bodyPr lIns="137160" rIns="18288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318204" y="1861456"/>
            <a:ext cx="9489168" cy="12801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2318204" y="3242808"/>
            <a:ext cx="9489168" cy="12801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318204" y="4624161"/>
            <a:ext cx="9489168" cy="128016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49693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ow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 row icon | Type insightful headline in sentence case | 1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6C33D-7178-A941-B245-FA9A1EA00B5F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1861456"/>
            <a:ext cx="1700784" cy="987552"/>
          </a:xfrm>
          <a:solidFill>
            <a:schemeClr val="tx2"/>
          </a:solidFill>
        </p:spPr>
        <p:txBody>
          <a:bodyPr lIns="137160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2887905"/>
            <a:ext cx="1700784" cy="987552"/>
          </a:xfrm>
          <a:solidFill>
            <a:schemeClr val="accent2"/>
          </a:solidFill>
        </p:spPr>
        <p:txBody>
          <a:bodyPr lIns="137160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95300" y="3914354"/>
            <a:ext cx="1700784" cy="987552"/>
          </a:xfrm>
          <a:solidFill>
            <a:schemeClr val="accent4"/>
          </a:solidFill>
        </p:spPr>
        <p:txBody>
          <a:bodyPr lIns="137160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2279650" y="1861456"/>
            <a:ext cx="9527722" cy="9875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2279650" y="2888302"/>
            <a:ext cx="9527722" cy="9875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83278" y="3914354"/>
            <a:ext cx="9527722" cy="9875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95300" y="4940802"/>
            <a:ext cx="1700784" cy="987552"/>
          </a:xfrm>
          <a:solidFill>
            <a:schemeClr val="accent1"/>
          </a:solidFill>
        </p:spPr>
        <p:txBody>
          <a:bodyPr lIns="137160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2283278" y="4940406"/>
            <a:ext cx="9527722" cy="98755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741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in Customiz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picture icon in middle of slide to add full bleed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0" y="-5893"/>
            <a:ext cx="12192000" cy="6858000"/>
          </a:xfrm>
          <a:gradFill flip="none" rotWithShape="1">
            <a:gsLst>
              <a:gs pos="0">
                <a:srgbClr val="FFFFFF"/>
              </a:gs>
              <a:gs pos="71000">
                <a:srgbClr val="FFFFFF">
                  <a:alpha val="75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3" rIns="0" bIns="45723" numCol="1" rtlCol="0" anchor="ctr" anchorCtr="0" compatLnSpc="1">
            <a:prstTxWarp prst="textNoShape">
              <a:avLst/>
            </a:prstTxWarp>
          </a:bodyPr>
          <a:lstStyle>
            <a:lvl1pPr>
              <a:def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 algn="ctr" defTabSz="914196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95301" y="1104900"/>
            <a:ext cx="7440386" cy="273583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Insightful presentation title in sentence case max 3 lines | Image instructions at right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95301" y="3924300"/>
            <a:ext cx="7440386" cy="974271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Event City or Speaker Name</a:t>
            </a:r>
          </a:p>
        </p:txBody>
      </p:sp>
      <p:sp>
        <p:nvSpPr>
          <p:cNvPr id="9" name="Rectangle 8"/>
          <p:cNvSpPr/>
          <p:nvPr/>
        </p:nvSpPr>
        <p:spPr bwMode="gray">
          <a:xfrm>
            <a:off x="12293599" y="-5893"/>
            <a:ext cx="2184401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4 STEPS to customizing this title slide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cick on presentation title placeholder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white gradient overlay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Click on Picture icon in center of picture placeholder &gt; Navigate to image &gt; Insert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click on Slide Thumbnail &gt; Hit Reset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/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NOTE: If you accidentally move any of the placeholders on this slide, hitting Reset will put everything back in place – event the logo. So, a best practice would be to hit Reset after you’ve completed your work to make sure placeholders are in their place.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4990648"/>
            <a:ext cx="7440011" cy="7025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sp>
        <p:nvSpPr>
          <p:cNvPr id="10" name="Rectangle 9"/>
          <p:cNvSpPr/>
          <p:nvPr/>
        </p:nvSpPr>
        <p:spPr bwMode="gray">
          <a:xfrm>
            <a:off x="12293599" y="-5893"/>
            <a:ext cx="2184401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4 STEPS to customizing this title slide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cick on presentation title placeholder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white gradient overlay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Click on Picture icon in center of picture placeholder &gt; Navigate to image &gt; Insert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click on Slide Thumbnail &gt; Hit Reset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/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NOTE: If you accidentally move any of the placeholders on this slide, hitting Reset will put everything back in place – event the logo. So, a best practice would be to hit Reset after you’ve completed your work to make sure placeholders are in their place. 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2293599" y="-5893"/>
            <a:ext cx="2184401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4 STEPS to customizing this title slide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cick on presentation title placeholder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white gradient overlay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Click on Picture icon in center of picture placeholder &gt; Navigate to image &gt; Insert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click on Slide Thumbnail &gt; Hit Reset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/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NOTE: If you accidentally move any of the placeholders on this slide, hitting Reset will put everything back in place – event the logo. So, a best practice would be to hit Reset after you’ve completed your work to make sure placeholders are in their place.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76653B-7108-453B-9B83-C7F4FB60F995}"/>
              </a:ext>
            </a:extLst>
          </p:cNvPr>
          <p:cNvSpPr/>
          <p:nvPr/>
        </p:nvSpPr>
        <p:spPr bwMode="gray">
          <a:xfrm>
            <a:off x="12293599" y="-5893"/>
            <a:ext cx="2184401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4 STEPS to customizing this title slide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cick on presentation title placeholder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white gradient overlay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Click on Picture icon in center of picture placeholder &gt; Navigate to image &gt; Insert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click on Slide Thumbnail &gt; Hit Reset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/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NOTE: If you accidentally move any of the placeholders on this slide, hitting Reset will put everything back in place – event the logo. So, a best practice would be to hit Reset after you’ve completed your work to make sure placeholders are in their place.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9B2ADF1-764A-4F68-BB0A-1874814E7521}"/>
              </a:ext>
            </a:extLst>
          </p:cNvPr>
          <p:cNvSpPr/>
          <p:nvPr/>
        </p:nvSpPr>
        <p:spPr bwMode="gray">
          <a:xfrm>
            <a:off x="12293599" y="-5893"/>
            <a:ext cx="2184401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4 STEPS to customizing this title slide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cick on presentation title placeholder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white gradient overlay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Click on Picture icon in center of picture placeholder &gt; Navigate to image &gt; Insert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click on Slide Thumbnail &gt; Hit Reset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/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NOTE: If you accidentally move any of the placeholders on this slide, hitting Reset will put everything back in place – event the logo. So, a best practice would be to hit Reset after you’ve completed your work to make sure placeholders are in their place.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821BB3F-CBC9-45BD-BE44-5074087344C5}"/>
              </a:ext>
            </a:extLst>
          </p:cNvPr>
          <p:cNvSpPr/>
          <p:nvPr userDrawn="1"/>
        </p:nvSpPr>
        <p:spPr bwMode="gray">
          <a:xfrm>
            <a:off x="12293599" y="-5893"/>
            <a:ext cx="2184401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4 STEPS to customizing this title slide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click on presentation title placeholder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white gradient overlay &gt; Send to Back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Click on Picture icon in center of picture placeholder &gt; Navigate to image &gt; Insert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Right click on Slide Thumbnail &gt; Hit Reset</a:t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/>
            </a:r>
            <a:br>
              <a:rPr lang="en-US" sz="1400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</a:rPr>
              <a:t>NOTE: If you accidentally move any of the placeholders on this slide, hitting Reset will put everything back in place – event the logo. So, a best practice would be to hit Reset after you’ve completed your work to make sure placeholders are in their place.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189E88-7755-437F-A367-C0D1CAAA7DB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A30CA33-0408-7843-BED9-E167C47D3192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0F992B04-FE0A-48EA-A5CC-B98E75A5F90D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353112" y="5795737"/>
            <a:ext cx="2186148" cy="66764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19D5C0-3E30-4D27-B93A-DE8877DFA135}"/>
              </a:ext>
            </a:extLst>
          </p:cNvPr>
          <p:cNvSpPr/>
          <p:nvPr userDrawn="1"/>
        </p:nvSpPr>
        <p:spPr bwMode="gray">
          <a:xfrm>
            <a:off x="14478000" y="-5893"/>
            <a:ext cx="2184401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rgbClr val="FFFFFF"/>
                </a:solidFill>
              </a:rPr>
              <a:t>For Image / Photography options. navigate to https://hub.uhg.com/sites/hub/Optum/Resources/Brand/Documents/Photo%20Library%20Overview_June2017.docx</a:t>
            </a:r>
          </a:p>
        </p:txBody>
      </p:sp>
    </p:spTree>
    <p:extLst>
      <p:ext uri="{BB962C8B-B14F-4D97-AF65-F5344CB8AC3E}">
        <p14:creationId xmlns:p14="http://schemas.microsoft.com/office/powerpoint/2010/main" val="4256407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Row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5 row icon | Type insightful headline in sentence case | 1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9496-67E8-814E-8D7E-5030D6468F6C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1861456"/>
            <a:ext cx="1050471" cy="768096"/>
          </a:xfrm>
          <a:solidFill>
            <a:schemeClr val="tx2"/>
          </a:solidFill>
        </p:spPr>
        <p:txBody>
          <a:bodyPr lIns="45720" rIns="18288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95300" y="2681880"/>
            <a:ext cx="1050471" cy="768096"/>
          </a:xfrm>
          <a:solidFill>
            <a:schemeClr val="accent2"/>
          </a:solidFill>
        </p:spPr>
        <p:txBody>
          <a:bodyPr lIns="45720" rIns="18288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95300" y="3502304"/>
            <a:ext cx="1050471" cy="768096"/>
          </a:xfrm>
          <a:solidFill>
            <a:schemeClr val="accent4"/>
          </a:solidFill>
        </p:spPr>
        <p:txBody>
          <a:bodyPr lIns="45720" rIns="18288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629229" y="1861456"/>
            <a:ext cx="10178143" cy="76809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632857" y="2679568"/>
            <a:ext cx="10178143" cy="76809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632857" y="3497680"/>
            <a:ext cx="10178143" cy="76809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95300" y="4322728"/>
            <a:ext cx="1050471" cy="768096"/>
          </a:xfrm>
          <a:solidFill>
            <a:schemeClr val="accent1"/>
          </a:solidFill>
        </p:spPr>
        <p:txBody>
          <a:bodyPr lIns="45720" rIns="18288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1629229" y="4315792"/>
            <a:ext cx="10178143" cy="76809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95300" y="5143150"/>
            <a:ext cx="1050471" cy="768096"/>
          </a:xfrm>
          <a:solidFill>
            <a:srgbClr val="A22B38"/>
          </a:solidFill>
        </p:spPr>
        <p:txBody>
          <a:bodyPr lIns="45720" rIns="18288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[place icon here. To  remove text, place cursor then hit space bar]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1632857" y="5133905"/>
            <a:ext cx="10178143" cy="76809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Level 1 text is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8080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CD8810C-D46D-A245-A371-215590C4D444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513262" y="2975655"/>
            <a:ext cx="3165475" cy="609373"/>
          </a:xfrm>
        </p:spPr>
        <p:txBody>
          <a:bodyPr anchor="ctr"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[blank]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A2E36E-0880-4ED1-941C-15199A0FA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13" y="6263366"/>
            <a:ext cx="1425757" cy="4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93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or Section Hea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14349" y="1828800"/>
            <a:ext cx="7178221" cy="21288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Section title in sentence case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14349" y="4122057"/>
            <a:ext cx="7178221" cy="1783443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if needed or speaker name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74B351-B70F-40D4-9AE2-195CAECD3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13" y="6263366"/>
            <a:ext cx="1425757" cy="4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5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or Section Header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14349" y="1828800"/>
            <a:ext cx="7178221" cy="21288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Section title in sentence case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14349" y="4122057"/>
            <a:ext cx="7178221" cy="1783443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if needed or speaker name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A5DB066-2C57-4BDC-B3C4-D5AA4E54C31C}"/>
              </a:ext>
            </a:extLst>
          </p:cNvPr>
          <p:cNvSpPr/>
          <p:nvPr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FC9A3B4-1B40-4F34-AA17-D0A2CDDEFB09}"/>
              </a:ext>
            </a:extLst>
          </p:cNvPr>
          <p:cNvSpPr/>
          <p:nvPr userDrawn="1"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23795B-315D-40E0-8657-DA4CE3854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13" y="6263366"/>
            <a:ext cx="1425757" cy="4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14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or Section Header - D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14349" y="1828800"/>
            <a:ext cx="7178221" cy="21288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Section title in sentence case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14349" y="4122057"/>
            <a:ext cx="7178221" cy="1783443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if needed or speaker name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9B94BD7-F6CB-4633-B827-DCC8BE5FE864}"/>
              </a:ext>
            </a:extLst>
          </p:cNvPr>
          <p:cNvSpPr/>
          <p:nvPr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70C7A8F-AE53-4820-A109-E17355C4C028}"/>
              </a:ext>
            </a:extLst>
          </p:cNvPr>
          <p:cNvSpPr/>
          <p:nvPr userDrawn="1"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40E585-40DF-4776-A7CC-4AAC028AA2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13" y="6263366"/>
            <a:ext cx="1425757" cy="4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39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or Section Header - Me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14349" y="1828800"/>
            <a:ext cx="7178221" cy="21288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Section title in sentence case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14349" y="4122057"/>
            <a:ext cx="7178221" cy="1783443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if needed or speaker name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3B694CC-B592-44F3-8181-C62CCD2755B7}"/>
              </a:ext>
            </a:extLst>
          </p:cNvPr>
          <p:cNvSpPr/>
          <p:nvPr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BC29CE-FDE1-4EE7-87CF-02422434B872}"/>
              </a:ext>
            </a:extLst>
          </p:cNvPr>
          <p:cNvSpPr/>
          <p:nvPr userDrawn="1"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9E92DE-FB09-4887-9870-C8EA7C390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13" y="6263366"/>
            <a:ext cx="1425757" cy="4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59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84CC8E-C163-4D27-8E8B-087072A6A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655" y="2285998"/>
            <a:ext cx="5440691" cy="228600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0AF8D2C-76F0-D549-A0B8-B671FEC30492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08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losing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14349" y="3904343"/>
            <a:ext cx="7178221" cy="482887"/>
          </a:xfrm>
        </p:spPr>
        <p:txBody>
          <a:bodyPr anchor="ctr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First Name Last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14349" y="4452943"/>
            <a:ext cx="7178221" cy="484632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Box 3"/>
          <p:cNvSpPr txBox="1"/>
          <p:nvPr/>
        </p:nvSpPr>
        <p:spPr bwMode="gray">
          <a:xfrm>
            <a:off x="495299" y="2535053"/>
            <a:ext cx="305051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800" dirty="0">
                <a:solidFill>
                  <a:srgbClr val="55565A"/>
                </a:solidFill>
              </a:rPr>
              <a:t>Thank you.</a:t>
            </a:r>
          </a:p>
        </p:txBody>
      </p:sp>
      <p:sp>
        <p:nvSpPr>
          <p:cNvPr id="8" name="TextBox 7"/>
          <p:cNvSpPr txBox="1"/>
          <p:nvPr/>
        </p:nvSpPr>
        <p:spPr bwMode="gray">
          <a:xfrm>
            <a:off x="495299" y="3448894"/>
            <a:ext cx="32188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55565A"/>
                </a:solidFill>
              </a:rPr>
              <a:t>Contact information: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514348" y="5003288"/>
            <a:ext cx="7178221" cy="484632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Tel</a:t>
            </a:r>
            <a:r>
              <a:rPr lang="en-US"/>
              <a:t>: 123-456-7890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 bwMode="gray">
          <a:xfrm>
            <a:off x="495299" y="2535053"/>
            <a:ext cx="305051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800" dirty="0">
                <a:solidFill>
                  <a:srgbClr val="55565A"/>
                </a:solidFill>
              </a:rPr>
              <a:t>Thank you.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495299" y="3448894"/>
            <a:ext cx="32188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55565A"/>
                </a:solidFill>
              </a:rPr>
              <a:t>Contact information: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495299" y="2535053"/>
            <a:ext cx="305051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800" dirty="0">
                <a:solidFill>
                  <a:srgbClr val="55565A"/>
                </a:solidFill>
              </a:rPr>
              <a:t>Thank you.</a:t>
            </a:r>
          </a:p>
        </p:txBody>
      </p:sp>
      <p:sp>
        <p:nvSpPr>
          <p:cNvPr id="16" name="TextBox 15"/>
          <p:cNvSpPr txBox="1"/>
          <p:nvPr/>
        </p:nvSpPr>
        <p:spPr bwMode="gray">
          <a:xfrm>
            <a:off x="495299" y="3448894"/>
            <a:ext cx="32188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55565A"/>
                </a:solidFill>
              </a:rPr>
              <a:t>Contact information: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697C69B-4D50-4474-802F-EE8A4106F084}"/>
              </a:ext>
            </a:extLst>
          </p:cNvPr>
          <p:cNvSpPr txBox="1"/>
          <p:nvPr/>
        </p:nvSpPr>
        <p:spPr bwMode="gray">
          <a:xfrm>
            <a:off x="495299" y="2535053"/>
            <a:ext cx="305051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800" dirty="0">
                <a:solidFill>
                  <a:srgbClr val="55565A"/>
                </a:solidFill>
              </a:rPr>
              <a:t>Thank you.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DBCD9B-C393-41E3-B75C-B8AA746A67C6}"/>
              </a:ext>
            </a:extLst>
          </p:cNvPr>
          <p:cNvSpPr txBox="1"/>
          <p:nvPr/>
        </p:nvSpPr>
        <p:spPr bwMode="gray">
          <a:xfrm>
            <a:off x="495299" y="3448894"/>
            <a:ext cx="32188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55565A"/>
                </a:solidFill>
              </a:rPr>
              <a:t>Contact information: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7D2FEC-DAF3-4875-94E0-8EBF2A513F69}"/>
              </a:ext>
            </a:extLst>
          </p:cNvPr>
          <p:cNvSpPr txBox="1"/>
          <p:nvPr/>
        </p:nvSpPr>
        <p:spPr bwMode="gray">
          <a:xfrm>
            <a:off x="495299" y="2535053"/>
            <a:ext cx="305051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800" dirty="0">
                <a:solidFill>
                  <a:srgbClr val="55565A"/>
                </a:solidFill>
              </a:rPr>
              <a:t>Thank you.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FD6F8B7-CA47-4CE4-A386-3119AE35CA2B}"/>
              </a:ext>
            </a:extLst>
          </p:cNvPr>
          <p:cNvSpPr txBox="1"/>
          <p:nvPr/>
        </p:nvSpPr>
        <p:spPr bwMode="gray">
          <a:xfrm>
            <a:off x="495299" y="3448894"/>
            <a:ext cx="32188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55565A"/>
                </a:solidFill>
              </a:rPr>
              <a:t>Contact information: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CF35A84-66E1-4F72-848D-DB6EF4825F09}"/>
              </a:ext>
            </a:extLst>
          </p:cNvPr>
          <p:cNvSpPr/>
          <p:nvPr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B5C631F-7697-4F1B-8714-C0FB92455C90}"/>
              </a:ext>
            </a:extLst>
          </p:cNvPr>
          <p:cNvSpPr txBox="1"/>
          <p:nvPr userDrawn="1"/>
        </p:nvSpPr>
        <p:spPr bwMode="gray">
          <a:xfrm>
            <a:off x="495299" y="2535053"/>
            <a:ext cx="305051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800" dirty="0">
                <a:solidFill>
                  <a:srgbClr val="55565A"/>
                </a:solidFill>
              </a:rPr>
              <a:t>Thank you.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7064FA5-4491-4A03-9A51-22D3BD408E7B}"/>
              </a:ext>
            </a:extLst>
          </p:cNvPr>
          <p:cNvSpPr txBox="1"/>
          <p:nvPr userDrawn="1"/>
        </p:nvSpPr>
        <p:spPr bwMode="gray">
          <a:xfrm>
            <a:off x="495299" y="3448894"/>
            <a:ext cx="32188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55565A"/>
                </a:solidFill>
              </a:rPr>
              <a:t>Contact information: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3AAB011-BE67-4CF8-9EF1-35D61D12B95A}"/>
              </a:ext>
            </a:extLst>
          </p:cNvPr>
          <p:cNvSpPr/>
          <p:nvPr userDrawn="1"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75566DA-C2EA-4020-A279-586AEBF51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13" y="6263366"/>
            <a:ext cx="1425757" cy="4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89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title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3279" y="2931081"/>
            <a:ext cx="10687723" cy="984344"/>
          </a:xfrm>
          <a:noFill/>
        </p:spPr>
        <p:txBody>
          <a:bodyPr wrap="square" tIns="89648" bIns="89648" anchor="t" anchorCtr="0">
            <a:spAutoFit/>
          </a:bodyPr>
          <a:lstStyle>
            <a:lvl1pPr>
              <a:defRPr sz="5800" spc="-74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66" y="5905513"/>
            <a:ext cx="1682770" cy="5221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F5FCC-583C-47C6-9953-2F6AD74D46AE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33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alkin Customiz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noFill/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See instructions </a:t>
            </a:r>
            <a:br>
              <a:rPr lang="en-US" dirty="0"/>
            </a:br>
            <a:r>
              <a:rPr lang="en-US" dirty="0"/>
              <a:t>to the right of slide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-1" y="-5893"/>
            <a:ext cx="11946577" cy="6858000"/>
          </a:xfrm>
          <a:gradFill flip="none" rotWithShape="1">
            <a:gsLst>
              <a:gs pos="0">
                <a:srgbClr val="FFFFFF"/>
              </a:gs>
              <a:gs pos="71000">
                <a:srgbClr val="FFFFFF">
                  <a:alpha val="7500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3" rIns="0" bIns="45723" numCol="1" rtlCol="0" anchor="ctr" anchorCtr="0" compatLnSpc="1">
            <a:prstTxWarp prst="textNoShape">
              <a:avLst/>
            </a:prstTxWarp>
          </a:bodyPr>
          <a:lstStyle>
            <a:lvl1pPr>
              <a:def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 algn="ctr" defTabSz="914196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gray">
          <a:xfrm>
            <a:off x="495301" y="1104900"/>
            <a:ext cx="7440386" cy="273583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Insightful presentation title in sentence case max 3 lines | Image instructions at right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95301" y="3924300"/>
            <a:ext cx="7440386" cy="974271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Event City or Speaker Name</a:t>
            </a:r>
          </a:p>
        </p:txBody>
      </p:sp>
      <p:sp>
        <p:nvSpPr>
          <p:cNvPr id="11" name="Dat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95300" y="4990648"/>
            <a:ext cx="7440011" cy="7025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189E88-7755-437F-A367-C0D1CAAA7D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19100" y="7039123"/>
            <a:ext cx="2743200" cy="365125"/>
          </a:xfrm>
          <a:prstGeom prst="rect">
            <a:avLst/>
          </a:prstGeom>
        </p:spPr>
        <p:txBody>
          <a:bodyPr/>
          <a:lstStyle/>
          <a:p>
            <a:fld id="{47051C06-24BB-45ED-9A80-0C716952E1C9}" type="datetime1">
              <a:rPr lang="en-US" smtClean="0">
                <a:solidFill>
                  <a:srgbClr val="55565A"/>
                </a:solidFill>
              </a:rPr>
              <a:pPr/>
              <a:t>6/29/2018</a:t>
            </a:fld>
            <a:endParaRPr lang="en-US" dirty="0">
              <a:solidFill>
                <a:srgbClr val="55565A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19D5C0-3E30-4D27-B93A-DE8877DFA135}"/>
              </a:ext>
            </a:extLst>
          </p:cNvPr>
          <p:cNvSpPr/>
          <p:nvPr userDrawn="1"/>
        </p:nvSpPr>
        <p:spPr bwMode="gray">
          <a:xfrm>
            <a:off x="14109865" y="-5893"/>
            <a:ext cx="2184401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rgbClr val="FFFFFF"/>
                </a:solidFill>
              </a:rPr>
              <a:t>For Image / Photography options. navigate to https://hub.uhg.com/sites/hub/Optum/Resources/Brand/Documents/Photo%20Library%20Overview_June2017.docx</a:t>
            </a:r>
          </a:p>
        </p:txBody>
      </p:sp>
      <p:sp>
        <p:nvSpPr>
          <p:cNvPr id="34" name="MIO_LOGOPLACEHOLDER#LowerLeftMediumWide" hidden="1"/>
          <p:cNvSpPr/>
          <p:nvPr userDrawn="1"/>
        </p:nvSpPr>
        <p:spPr>
          <a:xfrm>
            <a:off x="583916" y="5841607"/>
            <a:ext cx="584484" cy="63269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 hidden="1"/>
          <p:cNvSpPr/>
          <p:nvPr userDrawn="1">
            <p:custDataLst>
              <p:tags r:id="rId1"/>
            </p:custDataLst>
          </p:nvPr>
        </p:nvSpPr>
        <p:spPr>
          <a:xfrm>
            <a:off x="457200" y="415636"/>
            <a:ext cx="7658100" cy="5299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2355286" y="-5893"/>
            <a:ext cx="1638301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dirty="0">
                <a:solidFill>
                  <a:srgbClr val="FFFFFF"/>
                </a:solidFill>
              </a:rPr>
              <a:t>4 STEPS to customizing this title slide</a:t>
            </a:r>
          </a:p>
          <a:p>
            <a:pPr marL="174625" indent="-174625">
              <a:buFont typeface="+mj-lt"/>
              <a:buAutoNum type="arabicPeriod"/>
            </a:pPr>
            <a:r>
              <a:rPr lang="en-US" sz="1100" dirty="0">
                <a:solidFill>
                  <a:srgbClr val="FFFFFF"/>
                </a:solidFill>
              </a:rPr>
              <a:t>Right click on presentation title placeholder &gt; Send to Back</a:t>
            </a:r>
          </a:p>
          <a:p>
            <a:pPr marL="174625" indent="-174625">
              <a:buFont typeface="+mj-lt"/>
              <a:buAutoNum type="arabicPeriod"/>
            </a:pPr>
            <a:r>
              <a:rPr lang="en-US" sz="1100" dirty="0">
                <a:solidFill>
                  <a:srgbClr val="FFFFFF"/>
                </a:solidFill>
              </a:rPr>
              <a:t>Select white gradient overlay &gt; Send to Back</a:t>
            </a:r>
          </a:p>
          <a:p>
            <a:pPr marL="174625" indent="-174625">
              <a:buFont typeface="+mj-lt"/>
              <a:buAutoNum type="arabicPeriod"/>
            </a:pPr>
            <a:r>
              <a:rPr lang="en-US" sz="1100" dirty="0">
                <a:solidFill>
                  <a:srgbClr val="FFFFFF"/>
                </a:solidFill>
              </a:rPr>
              <a:t>Click on Picture icon in center of picture placeholder &gt; Navigate to image &gt; Insert &gt; Crop or fit to frame as necessary</a:t>
            </a:r>
          </a:p>
          <a:p>
            <a:pPr marL="174625" indent="-174625">
              <a:buFont typeface="+mj-lt"/>
              <a:buAutoNum type="arabicPeriod"/>
            </a:pPr>
            <a:r>
              <a:rPr lang="en-US" sz="1100" dirty="0">
                <a:solidFill>
                  <a:srgbClr val="FFFFFF"/>
                </a:solidFill>
              </a:rPr>
              <a:t>Right click on Slide Thumbnail in left pane &gt; Hit Reset Slide</a:t>
            </a:r>
          </a:p>
          <a:p>
            <a:pPr>
              <a:buFont typeface="+mj-lt"/>
              <a:buNone/>
            </a:pPr>
            <a:endParaRPr lang="en-US" sz="1100" dirty="0">
              <a:solidFill>
                <a:srgbClr val="FFFFFF"/>
              </a:solidFill>
            </a:endParaRPr>
          </a:p>
          <a:p>
            <a:pPr>
              <a:buFont typeface="+mj-lt"/>
              <a:buNone/>
            </a:pPr>
            <a:endParaRPr lang="en-US" sz="1100" dirty="0">
              <a:solidFill>
                <a:srgbClr val="FFFFFF"/>
              </a:solidFill>
            </a:endParaRPr>
          </a:p>
          <a:p>
            <a:pPr>
              <a:buFont typeface="+mj-lt"/>
              <a:buNone/>
            </a:pPr>
            <a:r>
              <a:rPr lang="en-US" sz="1100" dirty="0">
                <a:solidFill>
                  <a:srgbClr val="FFFFFF"/>
                </a:solidFill>
              </a:rPr>
              <a:t>NOTE: If you accidentally move any of the placeholders on this slide, hitting Reset will put everything back in place – even the logo. So, a best practice would be to hit Reset after you’ve completed your work to make sure placeholders are in their place. 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295900" y="7040880"/>
            <a:ext cx="5924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accent4"/>
                </a:solidFill>
              </a:defRPr>
            </a:lvl1pPr>
          </a:lstStyle>
          <a:p>
            <a:endParaRPr lang="en-US" dirty="0">
              <a:solidFill>
                <a:srgbClr val="888B8D"/>
              </a:solidFill>
            </a:endParaRPr>
          </a:p>
        </p:txBody>
      </p:sp>
      <p:pic>
        <p:nvPicPr>
          <p:cNvPr id="17" name="Picture 2" descr="C:\Users\cbarthol\Desktop\Charlotte Work\Tools\PPT\Empower\Logo EMFs\OPTUM_®_4c.emf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16" y="5843363"/>
            <a:ext cx="2092117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6758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Type insightful headline in sentence case |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type text. To change text formatting (approved color, size, bullets), place cursor at beginning of text/line and hit Tab or Shift Tab. Click icon for chart or table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B12D-92C4-3B43-B1D8-9965D43BF638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</p:spTree>
    <p:extLst>
      <p:ext uri="{BB962C8B-B14F-4D97-AF65-F5344CB8AC3E}">
        <p14:creationId xmlns:p14="http://schemas.microsoft.com/office/powerpoint/2010/main" val="2384256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9100" y="7039123"/>
            <a:ext cx="2743200" cy="365125"/>
          </a:xfrm>
          <a:prstGeom prst="rect">
            <a:avLst/>
          </a:prstGeom>
        </p:spPr>
        <p:txBody>
          <a:bodyPr/>
          <a:lstStyle/>
          <a:p>
            <a:fld id="{9C112DBA-CA37-4D60-8D90-87B2EB9F709B}" type="datetime1">
              <a:rPr lang="en-US" smtClean="0">
                <a:solidFill>
                  <a:srgbClr val="55565A"/>
                </a:solidFill>
              </a:rPr>
              <a:pPr/>
              <a:t>6/29/2018</a:t>
            </a:fld>
            <a:endParaRPr lang="en-US" dirty="0">
              <a:solidFill>
                <a:srgbClr val="5556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64900" y="6486982"/>
            <a:ext cx="542472" cy="365125"/>
          </a:xfrm>
          <a:prstGeom prst="rect">
            <a:avLst/>
          </a:prstGeom>
        </p:spPr>
        <p:txBody>
          <a:bodyPr/>
          <a:lstStyle/>
          <a:p>
            <a:fld id="{3310D8EA-3107-4873-B9AB-DD7D3E79053A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519566" y="1828800"/>
            <a:ext cx="1865376" cy="18669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200">
                <a:solidFill>
                  <a:schemeClr val="bg2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icon here. To hide this text, place cursor then hit space bar. Duplicate or delete as needed.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71896" y="1828800"/>
            <a:ext cx="1865376" cy="18669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200">
                <a:solidFill>
                  <a:schemeClr val="bg2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icon here. To hide this text, place cursor then hit space bar. Duplicate or delete as needed.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910814" y="1828800"/>
            <a:ext cx="1865376" cy="18669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200">
                <a:solidFill>
                  <a:schemeClr val="bg2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icon here. To hide this text, place cursor then hit space bar. Duplicate or delete as needed.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784513" y="4401689"/>
            <a:ext cx="3335482" cy="1503809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1600"/>
            </a:lvl2pPr>
            <a:lvl3pPr marL="457200" indent="-228600">
              <a:buClr>
                <a:schemeClr val="tx1"/>
              </a:buClr>
              <a:buFont typeface="Arial" panose="020B0604020202020204" pitchFamily="34" charset="0"/>
              <a:buChar char="−"/>
              <a:defRPr sz="1600"/>
            </a:lvl3pPr>
            <a:lvl4pPr marL="687388" indent="-230188">
              <a:buFont typeface="Arial" panose="020B0604020202020204" pitchFamily="34" charset="0"/>
              <a:buChar char="•"/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Type 16 pt gray text max three lines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1B99C12-BC4B-42D3-9852-1F9B4101E133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436843" y="4401689"/>
            <a:ext cx="3335482" cy="1503809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1600"/>
            </a:lvl2pPr>
            <a:lvl3pPr marL="457200" indent="-228600">
              <a:buClr>
                <a:schemeClr val="tx1"/>
              </a:buClr>
              <a:buFont typeface="Arial" panose="020B0604020202020204" pitchFamily="34" charset="0"/>
              <a:buChar char="−"/>
              <a:defRPr sz="1600"/>
            </a:lvl3pPr>
            <a:lvl4pPr marL="687388" indent="-230188">
              <a:buFont typeface="Arial" panose="020B0604020202020204" pitchFamily="34" charset="0"/>
              <a:buChar char="•"/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Type 16 pt gray text max three lines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D9004B96-D94C-4153-B36B-4355853060E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175761" y="4401689"/>
            <a:ext cx="3335482" cy="1503809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1600"/>
            </a:lvl2pPr>
            <a:lvl3pPr marL="457200" indent="-228600">
              <a:buClr>
                <a:schemeClr val="tx1"/>
              </a:buClr>
              <a:buFont typeface="Arial" panose="020B0604020202020204" pitchFamily="34" charset="0"/>
              <a:buChar char="−"/>
              <a:defRPr sz="1600"/>
            </a:lvl3pPr>
            <a:lvl4pPr marL="687388" indent="-230188">
              <a:buFont typeface="Arial" panose="020B0604020202020204" pitchFamily="34" charset="0"/>
              <a:buChar char="•"/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Type 16 pt gray text max three lines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Graphic Header 1">
            <a:extLst>
              <a:ext uri="{FF2B5EF4-FFF2-40B4-BE49-F238E27FC236}">
                <a16:creationId xmlns:a16="http://schemas.microsoft.com/office/drawing/2014/main" xmlns="" id="{4736416D-EB4F-4346-8783-FC896DC0CA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514" y="3868738"/>
            <a:ext cx="3335482" cy="4572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Type subhead in 16 pt orange | Max two lines</a:t>
            </a:r>
          </a:p>
        </p:txBody>
      </p:sp>
      <p:sp>
        <p:nvSpPr>
          <p:cNvPr id="18" name="Graphic Header 2">
            <a:extLst>
              <a:ext uri="{FF2B5EF4-FFF2-40B4-BE49-F238E27FC236}">
                <a16:creationId xmlns:a16="http://schemas.microsoft.com/office/drawing/2014/main" xmlns="" id="{5BAB981D-A627-42CC-B2DE-02C26E3DF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6843" y="3865340"/>
            <a:ext cx="3335482" cy="4572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Type subhead in 16 pt orange | Max two lines</a:t>
            </a:r>
          </a:p>
        </p:txBody>
      </p:sp>
      <p:sp>
        <p:nvSpPr>
          <p:cNvPr id="19" name="Graphic Header 3">
            <a:extLst>
              <a:ext uri="{FF2B5EF4-FFF2-40B4-BE49-F238E27FC236}">
                <a16:creationId xmlns:a16="http://schemas.microsoft.com/office/drawing/2014/main" xmlns="" id="{E65F5722-9D51-4EC9-BA8C-FDC59DB846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75761" y="3865340"/>
            <a:ext cx="3335482" cy="4572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Type subhead in 16 pt orange | Max two lines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295900" y="7040880"/>
            <a:ext cx="5924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accent4"/>
                </a:solidFill>
              </a:defRPr>
            </a:lvl1pPr>
          </a:lstStyle>
          <a:p>
            <a:endParaRPr lang="en-US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39441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Ro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 row w/photo | Type insightful headline in sentence case | 1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19100" y="7039123"/>
            <a:ext cx="2743200" cy="365125"/>
          </a:xfrm>
          <a:prstGeom prst="rect">
            <a:avLst/>
          </a:prstGeom>
        </p:spPr>
        <p:txBody>
          <a:bodyPr/>
          <a:lstStyle/>
          <a:p>
            <a:fld id="{D0C17C1A-D75F-4307-9052-4A5D8D49F064}" type="datetime1">
              <a:rPr lang="en-US" smtClean="0">
                <a:solidFill>
                  <a:srgbClr val="55565A"/>
                </a:solidFill>
              </a:rPr>
              <a:pPr/>
              <a:t>6/29/2018</a:t>
            </a:fld>
            <a:endParaRPr lang="en-US" dirty="0">
              <a:solidFill>
                <a:srgbClr val="55565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64900" y="6486982"/>
            <a:ext cx="542472" cy="365125"/>
          </a:xfrm>
          <a:prstGeom prst="rect">
            <a:avLst/>
          </a:prstGeom>
        </p:spPr>
        <p:txBody>
          <a:bodyPr/>
          <a:lstStyle/>
          <a:p>
            <a:fld id="{3310D8EA-3107-4873-B9AB-DD7D3E79053A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6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9" name="Graphic Content 1"/>
          <p:cNvSpPr>
            <a:spLocks noGrp="1"/>
          </p:cNvSpPr>
          <p:nvPr>
            <p:ph type="body" sz="quarter" idx="18" hasCustomPrompt="1"/>
          </p:nvPr>
        </p:nvSpPr>
        <p:spPr>
          <a:xfrm>
            <a:off x="495299" y="1861456"/>
            <a:ext cx="7429501" cy="1280160"/>
          </a:xfrm>
          <a:solidFill>
            <a:schemeClr val="accent5">
              <a:lumMod val="40000"/>
              <a:lumOff val="60000"/>
            </a:schemeClr>
          </a:solidFill>
        </p:spPr>
        <p:txBody>
          <a:bodyPr lIns="91440" tIns="91440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Level 1 text is gray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Graphic Content 2"/>
          <p:cNvSpPr>
            <a:spLocks noGrp="1"/>
          </p:cNvSpPr>
          <p:nvPr>
            <p:ph type="body" sz="quarter" idx="19" hasCustomPrompt="1"/>
          </p:nvPr>
        </p:nvSpPr>
        <p:spPr>
          <a:xfrm>
            <a:off x="495299" y="3242808"/>
            <a:ext cx="7429501" cy="1280160"/>
          </a:xfrm>
          <a:solidFill>
            <a:schemeClr val="accent5">
              <a:lumMod val="40000"/>
              <a:lumOff val="60000"/>
            </a:schemeClr>
          </a:solidFill>
        </p:spPr>
        <p:txBody>
          <a:bodyPr lIns="91440" tIns="91440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Level 1 text is gray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Graphic Content 3"/>
          <p:cNvSpPr>
            <a:spLocks noGrp="1"/>
          </p:cNvSpPr>
          <p:nvPr>
            <p:ph type="body" sz="quarter" idx="20" hasCustomPrompt="1"/>
          </p:nvPr>
        </p:nvSpPr>
        <p:spPr>
          <a:xfrm>
            <a:off x="495299" y="4624161"/>
            <a:ext cx="7429501" cy="1280160"/>
          </a:xfrm>
          <a:solidFill>
            <a:schemeClr val="accent5">
              <a:lumMod val="40000"/>
              <a:lumOff val="60000"/>
            </a:schemeClr>
          </a:solidFill>
        </p:spPr>
        <p:txBody>
          <a:bodyPr lIns="91440" tIns="91440"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Level 1 text is gray 18 pt, hit return then Tab to get to level 2 – 16 pt gray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Image Placeholder">
            <a:extLst>
              <a:ext uri="{FF2B5EF4-FFF2-40B4-BE49-F238E27FC236}">
                <a16:creationId xmlns:a16="http://schemas.microsoft.com/office/drawing/2014/main" xmlns="" id="{197EC4EA-E5E8-44D0-9F07-91A93F17A78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12113" y="1862138"/>
            <a:ext cx="3795712" cy="404177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636"/>
            </a:stretch>
          </a:blipFill>
        </p:spPr>
        <p:txBody>
          <a:bodyPr tIns="457200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295900" y="7040880"/>
            <a:ext cx="5924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accent4"/>
                </a:solidFill>
              </a:defRPr>
            </a:lvl1pPr>
          </a:lstStyle>
          <a:p>
            <a:endParaRPr lang="en-US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0740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>
            <p:custDataLst>
              <p:tags r:id="rId1"/>
            </p:custDataLst>
          </p:nvPr>
        </p:nvSpPr>
        <p:spPr>
          <a:xfrm>
            <a:off x="304800" y="6084051"/>
            <a:ext cx="2214664" cy="6178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 hidden="1"/>
          <p:cNvSpPr/>
          <p:nvPr userDrawn="1">
            <p:custDataLst>
              <p:tags r:id="rId2"/>
            </p:custDataLst>
          </p:nvPr>
        </p:nvSpPr>
        <p:spPr>
          <a:xfrm>
            <a:off x="457200" y="301336"/>
            <a:ext cx="11353800" cy="56915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>
          <a:xfrm>
            <a:off x="419100" y="7039123"/>
            <a:ext cx="2743200" cy="365125"/>
          </a:xfrm>
          <a:prstGeom prst="rect">
            <a:avLst/>
          </a:prstGeom>
        </p:spPr>
        <p:txBody>
          <a:bodyPr/>
          <a:lstStyle/>
          <a:p>
            <a:fld id="{A7B6393D-5F0E-46CD-BAF5-9AD1B4A08B27}" type="datetime1">
              <a:rPr lang="en-US" smtClean="0">
                <a:solidFill>
                  <a:srgbClr val="55565A"/>
                </a:solidFill>
              </a:rPr>
              <a:pPr/>
              <a:t>6/29/2018</a:t>
            </a:fld>
            <a:endParaRPr lang="en-US" dirty="0">
              <a:solidFill>
                <a:srgbClr val="55565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>
          <a:xfrm>
            <a:off x="11264900" y="6486982"/>
            <a:ext cx="542472" cy="365125"/>
          </a:xfrm>
          <a:prstGeom prst="rect">
            <a:avLst/>
          </a:prstGeom>
        </p:spPr>
        <p:txBody>
          <a:bodyPr/>
          <a:lstStyle/>
          <a:p>
            <a:fld id="{3310D8EA-3107-4873-B9AB-DD7D3E79053A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12" name="MIO_LOGOPLACEHOLDER#LowerLeftSmallWide" hidden="1">
            <a:extLst>
              <a:ext uri="{FF2B5EF4-FFF2-40B4-BE49-F238E27FC236}">
                <a16:creationId xmlns:a16="http://schemas.microsoft.com/office/drawing/2014/main" xmlns="" id="{F1CCE3E9-DCB6-4940-A85B-0B453D43F2D3}"/>
              </a:ext>
            </a:extLst>
          </p:cNvPr>
          <p:cNvSpPr/>
          <p:nvPr userDrawn="1"/>
        </p:nvSpPr>
        <p:spPr>
          <a:xfrm>
            <a:off x="394913" y="6174567"/>
            <a:ext cx="1993392" cy="43891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rgbClr val="55565A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295900" y="7040880"/>
            <a:ext cx="5924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accent4"/>
                </a:solidFill>
              </a:defRPr>
            </a:lvl1pPr>
          </a:lstStyle>
          <a:p>
            <a:endParaRPr lang="en-US" dirty="0">
              <a:solidFill>
                <a:srgbClr val="888B8D"/>
              </a:solidFill>
            </a:endParaRPr>
          </a:p>
        </p:txBody>
      </p:sp>
      <p:pic>
        <p:nvPicPr>
          <p:cNvPr id="13" name="Picture 2" descr="C:\Users\cbarthol\Desktop\Charlotte Work\Tools\PPT\Empower\Logo EMFs\OPTUM_®_4c.emf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2" y="6171438"/>
            <a:ext cx="1455386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065052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me Field"/>
          <p:cNvSpPr>
            <a:spLocks noGrp="1"/>
          </p:cNvSpPr>
          <p:nvPr>
            <p:ph type="title" hasCustomPrompt="1"/>
          </p:nvPr>
        </p:nvSpPr>
        <p:spPr bwMode="gray">
          <a:xfrm>
            <a:off x="514349" y="3904343"/>
            <a:ext cx="7178221" cy="482887"/>
          </a:xfrm>
        </p:spPr>
        <p:txBody>
          <a:bodyPr anchor="ctr"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First Name Last Name</a:t>
            </a:r>
          </a:p>
        </p:txBody>
      </p:sp>
      <p:sp>
        <p:nvSpPr>
          <p:cNvPr id="3" name="Title Field"/>
          <p:cNvSpPr>
            <a:spLocks noGrp="1"/>
          </p:cNvSpPr>
          <p:nvPr>
            <p:ph type="body" idx="1" hasCustomPrompt="1"/>
          </p:nvPr>
        </p:nvSpPr>
        <p:spPr bwMode="gray">
          <a:xfrm>
            <a:off x="514349" y="4452943"/>
            <a:ext cx="7178221" cy="484632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hone or Email Field"/>
          <p:cNvSpPr>
            <a:spLocks noGrp="1"/>
          </p:cNvSpPr>
          <p:nvPr>
            <p:ph type="body" idx="10" hasCustomPrompt="1"/>
          </p:nvPr>
        </p:nvSpPr>
        <p:spPr bwMode="gray">
          <a:xfrm>
            <a:off x="514348" y="5003288"/>
            <a:ext cx="7178221" cy="484632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Tel: 123-456-7890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CF35A84-66E1-4F72-848D-DB6EF4825F09}"/>
              </a:ext>
            </a:extLst>
          </p:cNvPr>
          <p:cNvSpPr/>
          <p:nvPr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3AAB011-BE67-4CF8-9EF1-35D61D12B95A}"/>
              </a:ext>
            </a:extLst>
          </p:cNvPr>
          <p:cNvSpPr/>
          <p:nvPr userDrawn="1"/>
        </p:nvSpPr>
        <p:spPr bwMode="gray">
          <a:xfrm>
            <a:off x="8001000" y="0"/>
            <a:ext cx="4191000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96" tIns="143436" rIns="179296" bIns="1434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9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35" name="MIO_LOGOPLACEHOLDER#LowerLeftMediumWide" hidden="1"/>
          <p:cNvSpPr/>
          <p:nvPr userDrawn="1"/>
        </p:nvSpPr>
        <p:spPr>
          <a:xfrm>
            <a:off x="392112" y="6174567"/>
            <a:ext cx="1890821" cy="43578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Rectangle 25" hidden="1"/>
          <p:cNvSpPr/>
          <p:nvPr userDrawn="1">
            <p:custDataLst>
              <p:tags r:id="rId1"/>
            </p:custDataLst>
          </p:nvPr>
        </p:nvSpPr>
        <p:spPr>
          <a:xfrm>
            <a:off x="304800" y="6084051"/>
            <a:ext cx="2214664" cy="6178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14348" y="638629"/>
            <a:ext cx="7178040" cy="2559019"/>
          </a:xfrm>
        </p:spPr>
        <p:txBody>
          <a:bodyPr anchor="b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closing language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14348" y="3177964"/>
            <a:ext cx="7178040" cy="46491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subhead if needed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295900" y="7040880"/>
            <a:ext cx="5924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accent4"/>
                </a:solidFill>
              </a:defRPr>
            </a:lvl1pPr>
          </a:lstStyle>
          <a:p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xmlns="" id="{721DA0B3-2A81-4CC8-AFF3-88C5279FB54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19100" y="7039123"/>
            <a:ext cx="2743200" cy="365125"/>
          </a:xfrm>
          <a:prstGeom prst="rect">
            <a:avLst/>
          </a:prstGeom>
        </p:spPr>
        <p:txBody>
          <a:bodyPr/>
          <a:lstStyle/>
          <a:p>
            <a:fld id="{44575F53-5963-44B4-AFAA-B0CF75F76FEA}" type="datetime1">
              <a:rPr lang="en-US" smtClean="0">
                <a:solidFill>
                  <a:srgbClr val="55565A"/>
                </a:solidFill>
              </a:rPr>
              <a:pPr/>
              <a:t>6/29/2018</a:t>
            </a:fld>
            <a:endParaRPr lang="en-US" dirty="0">
              <a:solidFill>
                <a:srgbClr val="55565A"/>
              </a:solidFill>
            </a:endParaRPr>
          </a:p>
        </p:txBody>
      </p:sp>
      <p:pic>
        <p:nvPicPr>
          <p:cNvPr id="15" name="Picture 2" descr="C:\Users\cbarthol\Desktop\Charlotte Work\Tools\PPT\Empower\Logo EMFs\OPTUM_®_4c.emf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16" y="5843363"/>
            <a:ext cx="2092117" cy="6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80584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lkin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-311"/>
            <a:ext cx="12039600" cy="6858312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3" rIns="0" bIns="45723" numCol="1" rtlCol="0" anchor="ctr" anchorCtr="0" compatLnSpc="1">
            <a:prstTxWarp prst="textNoShape">
              <a:avLst/>
            </a:prstTxWarp>
          </a:bodyPr>
          <a:lstStyle/>
          <a:p>
            <a:pPr algn="ctr" defTabSz="914196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623221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F18F5FCC-583C-47C6-9953-2F6AD74D46AE}" type="slidenum">
              <a:rPr lang="en-US" smtClean="0">
                <a:solidFill>
                  <a:srgbClr val="888B8D"/>
                </a:solidFill>
              </a:rPr>
              <a:pPr/>
              <a:t>‹#›</a:t>
            </a:fld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4815"/>
      </p:ext>
    </p:extLst>
  </p:cSld>
  <p:clrMapOvr>
    <a:masterClrMapping/>
  </p:clrMapOvr>
  <p:transition>
    <p:fade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1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Type insightful headline in sentence case |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825625"/>
            <a:ext cx="5524500" cy="4079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type text. To change text formatting (approved color, size, bullets), place cursor at beginning of text/line and hit Tab or Shift Tab. Click icon for chart or table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660572" cy="4079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type text. To change text formatting (approved color, size, bullets), place cursor at beginning of text/line and hit Tab or Shift Tab. Click icon for chart or table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B22B7-E70D-5C40-876F-2AAFEE548D55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</p:spTree>
    <p:extLst>
      <p:ext uri="{BB962C8B-B14F-4D97-AF65-F5344CB8AC3E}">
        <p14:creationId xmlns:p14="http://schemas.microsoft.com/office/powerpoint/2010/main" val="47105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2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Type insightful headline in sentence case |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300" y="1825625"/>
            <a:ext cx="5524500" cy="4079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type text. To change text formatting (approved color, size, bullets), place cursor at beginning of text/line and hit Tab or Shift Tab. Click icon for chart or table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660572" cy="4079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type text. To change text formatting (approved color, size, bullets), place cursor at beginning of text/line and hit Tab or Shift Tab. Click icon for chart or table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BFFF-AA19-A248-B278-6D3F06A4B752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95300" y="1118282"/>
            <a:ext cx="5502275" cy="492125"/>
          </a:xfrm>
        </p:spPr>
        <p:txBody>
          <a:bodyPr anchor="t"/>
          <a:lstStyle>
            <a:lvl1pPr marL="0" indent="0">
              <a:buNone/>
              <a:defRPr sz="26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subhead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118282"/>
            <a:ext cx="5638800" cy="492125"/>
          </a:xfrm>
        </p:spPr>
        <p:txBody>
          <a:bodyPr anchor="t"/>
          <a:lstStyle>
            <a:lvl1pPr marL="0" indent="0">
              <a:buNone/>
              <a:defRPr sz="26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Short subhead</a:t>
            </a:r>
          </a:p>
        </p:txBody>
      </p:sp>
    </p:spTree>
    <p:extLst>
      <p:ext uri="{BB962C8B-B14F-4D97-AF65-F5344CB8AC3E}">
        <p14:creationId xmlns:p14="http://schemas.microsoft.com/office/powerpoint/2010/main" val="371608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CC73E-47F9-FC40-A96F-1496DECD9ED4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20450" y="6486982"/>
            <a:ext cx="612322" cy="365125"/>
          </a:xfrm>
        </p:spPr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295900" y="6486982"/>
            <a:ext cx="5924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</p:spTree>
    <p:extLst>
      <p:ext uri="{BB962C8B-B14F-4D97-AF65-F5344CB8AC3E}">
        <p14:creationId xmlns:p14="http://schemas.microsoft.com/office/powerpoint/2010/main" val="258317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F9DB-8334-D945-AB69-E456494DD0B0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</p:spTree>
    <p:extLst>
      <p:ext uri="{BB962C8B-B14F-4D97-AF65-F5344CB8AC3E}">
        <p14:creationId xmlns:p14="http://schemas.microsoft.com/office/powerpoint/2010/main" val="3398262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979F-CB61-594E-83EE-7A39EC78DBD5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519566" y="1828800"/>
            <a:ext cx="1865376" cy="18669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200">
                <a:solidFill>
                  <a:schemeClr val="bg2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icon here. To hide this text, place cursor then hit space bar. Duplicate or delete as needed.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71896" y="1828800"/>
            <a:ext cx="1865376" cy="18669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200">
                <a:solidFill>
                  <a:schemeClr val="bg2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icon here. To hide this text, place cursor then hit space bar. Duplicate or delete as needed.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910814" y="1828800"/>
            <a:ext cx="1865376" cy="186690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 anchor="ctr"/>
          <a:lstStyle>
            <a:lvl1pPr algn="ctr">
              <a:buNone/>
              <a:defRPr sz="1200">
                <a:solidFill>
                  <a:schemeClr val="bg2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Place icon here. To hide this text, place cursor then hit space bar. Duplicate or delete as needed.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84513" y="4401689"/>
            <a:ext cx="3335482" cy="1503809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1600"/>
            </a:lvl2pPr>
            <a:lvl3pPr marL="457200" indent="-228600">
              <a:buClr>
                <a:schemeClr val="tx1"/>
              </a:buClr>
              <a:buFont typeface="Arial" panose="020B0604020202020204" pitchFamily="34" charset="0"/>
              <a:buChar char="−"/>
              <a:defRPr sz="1600"/>
            </a:lvl3pPr>
            <a:lvl4pPr marL="687388" indent="-230188">
              <a:buFont typeface="Arial" panose="020B0604020202020204" pitchFamily="34" charset="0"/>
              <a:buChar char="•"/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Type 16 pt gray text max three lines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1B99C12-BC4B-42D3-9852-1F9B4101E133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436843" y="4401689"/>
            <a:ext cx="3335482" cy="1503809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1600"/>
            </a:lvl2pPr>
            <a:lvl3pPr marL="457200" indent="-228600">
              <a:buClr>
                <a:schemeClr val="tx1"/>
              </a:buClr>
              <a:buFont typeface="Arial" panose="020B0604020202020204" pitchFamily="34" charset="0"/>
              <a:buChar char="−"/>
              <a:defRPr sz="1600"/>
            </a:lvl3pPr>
            <a:lvl4pPr marL="687388" indent="-230188">
              <a:buFont typeface="Arial" panose="020B0604020202020204" pitchFamily="34" charset="0"/>
              <a:buChar char="•"/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Type 16 pt gray text max three lines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D9004B96-D94C-4153-B36B-4355853060EA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175761" y="4401689"/>
            <a:ext cx="3335482" cy="1503809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 marL="228600" indent="-228600">
              <a:buFont typeface="Arial" panose="020B0604020202020204" pitchFamily="34" charset="0"/>
              <a:buChar char="•"/>
              <a:defRPr sz="1600"/>
            </a:lvl2pPr>
            <a:lvl3pPr marL="457200" indent="-228600">
              <a:buClr>
                <a:schemeClr val="tx1"/>
              </a:buClr>
              <a:buFont typeface="Arial" panose="020B0604020202020204" pitchFamily="34" charset="0"/>
              <a:buChar char="−"/>
              <a:defRPr sz="1600"/>
            </a:lvl3pPr>
            <a:lvl4pPr marL="687388" indent="-230188">
              <a:buFont typeface="Arial" panose="020B0604020202020204" pitchFamily="34" charset="0"/>
              <a:buChar char="•"/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Type 16 pt gray text max three lines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4736416D-EB4F-4346-8783-FC896DC0CA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4514" y="3868738"/>
            <a:ext cx="3335482" cy="4572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Type subhead in 16 pt orange | Max two lines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xmlns="" id="{5BAB981D-A627-42CC-B2DE-02C26E3DF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6843" y="3865340"/>
            <a:ext cx="3335482" cy="4572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Type subhead in 16 pt orange | Max two lines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E65F5722-9D51-4EC9-BA8C-FDC59DB846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75761" y="3865340"/>
            <a:ext cx="3335482" cy="4572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Type subhead in 16 pt orange | Max two lines</a:t>
            </a:r>
          </a:p>
        </p:txBody>
      </p:sp>
    </p:spTree>
    <p:extLst>
      <p:ext uri="{BB962C8B-B14F-4D97-AF65-F5344CB8AC3E}">
        <p14:creationId xmlns:p14="http://schemas.microsoft.com/office/powerpoint/2010/main" val="362321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5 Column | Type insightful headline in sentence case | One 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1AD87-B724-594E-98FD-35F8EA8B27DF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1118282"/>
            <a:ext cx="11315700" cy="492125"/>
          </a:xfrm>
        </p:spPr>
        <p:txBody>
          <a:bodyPr/>
          <a:lstStyle>
            <a:lvl1pPr>
              <a:defRPr sz="26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Use this space for one line subhead if needed | One 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0" y="1828797"/>
            <a:ext cx="2194560" cy="663575"/>
          </a:xfrm>
          <a:solidFill>
            <a:schemeClr val="tx2"/>
          </a:solidFill>
        </p:spPr>
        <p:txBody>
          <a:bodyPr lIns="137160" anchor="ctr"/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780847" y="1828798"/>
            <a:ext cx="2194560" cy="663575"/>
          </a:xfrm>
          <a:solidFill>
            <a:schemeClr val="accent2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066394" y="1828798"/>
            <a:ext cx="2194560" cy="663575"/>
          </a:xfrm>
          <a:solidFill>
            <a:schemeClr val="accent4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7351941" y="1828798"/>
            <a:ext cx="2194560" cy="663575"/>
          </a:xfrm>
          <a:solidFill>
            <a:schemeClr val="accent1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637486" y="1828798"/>
            <a:ext cx="2194560" cy="663575"/>
          </a:xfrm>
          <a:solidFill>
            <a:srgbClr val="A22B38"/>
          </a:solidFill>
        </p:spPr>
        <p:txBody>
          <a:bodyPr lIns="13716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2492372"/>
            <a:ext cx="219456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2780847" y="2492372"/>
            <a:ext cx="219456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66394" y="2492372"/>
            <a:ext cx="219456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7351941" y="2492372"/>
            <a:ext cx="219456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637488" y="2492372"/>
            <a:ext cx="2194560" cy="3413128"/>
          </a:xfrm>
          <a:solidFill>
            <a:schemeClr val="accent3">
              <a:lumMod val="20000"/>
              <a:lumOff val="80000"/>
            </a:schemeClr>
          </a:solidFill>
        </p:spPr>
        <p:txBody>
          <a:bodyPr lIns="137160" tIns="137160" anchor="t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– add bullet if needed</a:t>
            </a:r>
          </a:p>
        </p:txBody>
      </p:sp>
    </p:spTree>
    <p:extLst>
      <p:ext uri="{BB962C8B-B14F-4D97-AF65-F5344CB8AC3E}">
        <p14:creationId xmlns:p14="http://schemas.microsoft.com/office/powerpoint/2010/main" val="96925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64D087D-EF83-4A62-AD98-E31A422A9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13" y="6263366"/>
            <a:ext cx="1425757" cy="4445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95300" y="0"/>
            <a:ext cx="11315700" cy="10740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95300" y="1825625"/>
            <a:ext cx="11315700" cy="40744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381000" y="7386865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958EA-D2E5-6B40-9C49-1CF399DB248A}" type="datetime1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6/29/2018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295900" y="6486982"/>
            <a:ext cx="5924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64900" y="6486982"/>
            <a:ext cx="5424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gray">
          <a:xfrm>
            <a:off x="457200" y="1100666"/>
            <a:ext cx="113538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 bwMode="gray">
          <a:xfrm>
            <a:off x="457200" y="1100666"/>
            <a:ext cx="113538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 bwMode="gray">
          <a:xfrm>
            <a:off x="457200" y="1100666"/>
            <a:ext cx="113538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DB2CE75-020D-45A1-B141-8BC43E0F6356}"/>
              </a:ext>
            </a:extLst>
          </p:cNvPr>
          <p:cNvCxnSpPr>
            <a:cxnSpLocks/>
          </p:cNvCxnSpPr>
          <p:nvPr/>
        </p:nvCxnSpPr>
        <p:spPr bwMode="gray">
          <a:xfrm>
            <a:off x="457200" y="1100666"/>
            <a:ext cx="113538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4E70631-2200-435E-8B78-C15380687CB2}"/>
              </a:ext>
            </a:extLst>
          </p:cNvPr>
          <p:cNvCxnSpPr>
            <a:cxnSpLocks/>
          </p:cNvCxnSpPr>
          <p:nvPr/>
        </p:nvCxnSpPr>
        <p:spPr bwMode="gray">
          <a:xfrm>
            <a:off x="457200" y="1100666"/>
            <a:ext cx="113538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EB69FDF-A621-430B-ADCC-6492A766DF3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57200" y="1100666"/>
            <a:ext cx="113538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36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  <p:sldLayoutId id="2147483934" r:id="rId19"/>
    <p:sldLayoutId id="2147483935" r:id="rId20"/>
    <p:sldLayoutId id="2147483939" r:id="rId21"/>
    <p:sldLayoutId id="2147483940" r:id="rId22"/>
    <p:sldLayoutId id="2147483941" r:id="rId23"/>
    <p:sldLayoutId id="2147483942" r:id="rId24"/>
    <p:sldLayoutId id="2147483943" r:id="rId25"/>
    <p:sldLayoutId id="2147483945" r:id="rId26"/>
    <p:sldLayoutId id="2147483946" r:id="rId27"/>
    <p:sldLayoutId id="2147483983" r:id="rId28"/>
    <p:sldLayoutId id="2147483951" r:id="rId29"/>
    <p:sldLayoutId id="2147483957" r:id="rId30"/>
    <p:sldLayoutId id="2147483970" r:id="rId31"/>
    <p:sldLayoutId id="2147483973" r:id="rId32"/>
    <p:sldLayoutId id="2147483980" r:id="rId33"/>
    <p:sldLayoutId id="2147483981" r:id="rId34"/>
    <p:sldLayoutId id="2147483982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55565A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800"/>
        </a:spcBef>
        <a:spcAft>
          <a:spcPts val="600"/>
        </a:spcAft>
        <a:buFont typeface="Arial" panose="020B0604020202020204" pitchFamily="34" charset="0"/>
        <a:buChar char="​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30188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458788" indent="-230188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-2286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2286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914400" indent="-2286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00" indent="-2286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914400" indent="-2286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72" pos="3816" userDrawn="1">
          <p15:clr>
            <a:srgbClr val="FDE53C"/>
          </p15:clr>
        </p15:guide>
        <p15:guide id="73" orient="horz" pos="3720" userDrawn="1">
          <p15:clr>
            <a:srgbClr val="F26B43"/>
          </p15:clr>
        </p15:guide>
        <p15:guide id="74" userDrawn="1">
          <p15:clr>
            <a:srgbClr val="F26B43"/>
          </p15:clr>
        </p15:guide>
        <p15:guide id="75" pos="7440" userDrawn="1">
          <p15:clr>
            <a:srgbClr val="F26B43"/>
          </p15:clr>
        </p15:guide>
        <p15:guide id="76" pos="264" userDrawn="1">
          <p15:clr>
            <a:srgbClr val="F26B43"/>
          </p15:clr>
        </p15:guide>
        <p15:guide id="77" orient="horz" pos="4080" userDrawn="1">
          <p15:clr>
            <a:srgbClr val="F26B43"/>
          </p15:clr>
        </p15:guide>
        <p15:guide id="78" pos="312" userDrawn="1">
          <p15:clr>
            <a:srgbClr val="F26B43"/>
          </p15:clr>
        </p15:guide>
        <p15:guide id="79" orient="horz" pos="240" userDrawn="1">
          <p15:clr>
            <a:srgbClr val="F26B43"/>
          </p15:clr>
        </p15:guide>
        <p15:guide id="80" orient="horz" pos="360" userDrawn="1">
          <p15:clr>
            <a:srgbClr val="F26B43"/>
          </p15:clr>
        </p15:guide>
        <p15:guide id="81" orient="horz" pos="696" userDrawn="1">
          <p15:clr>
            <a:srgbClr val="F26B43"/>
          </p15:clr>
        </p15:guide>
        <p15:guide id="82" orient="horz" pos="2472" userDrawn="1">
          <p15:clr>
            <a:srgbClr val="F26B43"/>
          </p15:clr>
        </p15:guide>
        <p15:guide id="83" orient="horz" pos="4224" userDrawn="1">
          <p15:clr>
            <a:srgbClr val="F26B43"/>
          </p15:clr>
        </p15:guide>
        <p15:guide id="84" pos="7392" userDrawn="1">
          <p15:clr>
            <a:srgbClr val="F26B43"/>
          </p15:clr>
        </p15:guide>
        <p15:guide id="85" pos="3864" userDrawn="1">
          <p15:clr>
            <a:srgbClr val="FDE53C"/>
          </p15:clr>
        </p15:guide>
        <p15:guide id="86" pos="2688" userDrawn="1">
          <p15:clr>
            <a:srgbClr val="F26B43"/>
          </p15:clr>
        </p15:guide>
        <p15:guide id="87" pos="4992" userDrawn="1">
          <p15:clr>
            <a:srgbClr val="F26B43"/>
          </p15:clr>
        </p15:guide>
        <p15:guide id="88" pos="2640" userDrawn="1">
          <p15:clr>
            <a:srgbClr val="F26B43"/>
          </p15:clr>
        </p15:guide>
        <p15:guide id="89" pos="5040" userDrawn="1">
          <p15:clr>
            <a:srgbClr val="F26B43"/>
          </p15:clr>
        </p15:guide>
        <p15:guide id="90" orient="horz" pos="2424" userDrawn="1">
          <p15:clr>
            <a:srgbClr val="F26B43"/>
          </p15:clr>
        </p15:guide>
        <p15:guide id="91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1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tif"/><Relationship Id="rId4" Type="http://schemas.openxmlformats.org/officeDocument/2006/relationships/hyperlink" Target="mailto:hema_jagota@optum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85BECE-8470-49D7-8A14-FADCEB9FF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1" y="1467759"/>
            <a:ext cx="7879442" cy="2735839"/>
          </a:xfrm>
        </p:spPr>
        <p:txBody>
          <a:bodyPr/>
          <a:lstStyle/>
          <a:p>
            <a:r>
              <a:rPr lang="en-US" b="1" dirty="0"/>
              <a:t>How can smart cities become smart </a:t>
            </a:r>
            <a:r>
              <a:rPr lang="en-US" b="1" i="1" dirty="0" smtClean="0"/>
              <a:t>health</a:t>
            </a:r>
            <a:r>
              <a:rPr lang="en-US" b="1" dirty="0" smtClean="0"/>
              <a:t> </a:t>
            </a:r>
            <a:r>
              <a:rPr lang="en-US" b="1" dirty="0"/>
              <a:t>cities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3C9459E-1FB2-4567-B338-5F45B5A94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1" y="4467678"/>
            <a:ext cx="7440386" cy="731985"/>
          </a:xfrm>
        </p:spPr>
        <p:txBody>
          <a:bodyPr/>
          <a:lstStyle/>
          <a:p>
            <a:r>
              <a:rPr lang="en-US" sz="2200" dirty="0"/>
              <a:t>29</a:t>
            </a:r>
            <a:r>
              <a:rPr lang="en-US" sz="2200" baseline="30000" dirty="0"/>
              <a:t>th</a:t>
            </a:r>
            <a:r>
              <a:rPr lang="en-US" sz="2200" dirty="0"/>
              <a:t> June, 2018</a:t>
            </a:r>
          </a:p>
        </p:txBody>
      </p:sp>
    </p:spTree>
    <p:extLst>
      <p:ext uri="{BB962C8B-B14F-4D97-AF65-F5344CB8AC3E}">
        <p14:creationId xmlns:p14="http://schemas.microsoft.com/office/powerpoint/2010/main" val="39474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0C9C7E-18C4-5A46-B0F3-9ED5440F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intelligence across the health care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5B2047D-CDAE-A942-A644-5CF34669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10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90408C-7BDA-AC46-A2F7-307E3E0CF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A1BE4E4-538B-4443-97F9-7E184EF59949}"/>
              </a:ext>
            </a:extLst>
          </p:cNvPr>
          <p:cNvSpPr/>
          <p:nvPr/>
        </p:nvSpPr>
        <p:spPr>
          <a:xfrm>
            <a:off x="495300" y="4958594"/>
            <a:ext cx="11337472" cy="752381"/>
          </a:xfrm>
          <a:prstGeom prst="rect">
            <a:avLst/>
          </a:prstGeom>
          <a:solidFill>
            <a:srgbClr val="E877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Leveraging</a:t>
            </a: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global public health expertise to improve affordability, accessibility </a:t>
            </a:r>
            <a:b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efficiency of care in India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035EF32-978C-FD4E-B2E2-948ABB427AA8}"/>
              </a:ext>
            </a:extLst>
          </p:cNvPr>
          <p:cNvCxnSpPr>
            <a:cxnSpLocks/>
          </p:cNvCxnSpPr>
          <p:nvPr/>
        </p:nvCxnSpPr>
        <p:spPr>
          <a:xfrm>
            <a:off x="505883" y="5744428"/>
            <a:ext cx="11326889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08EF59B-17C2-A449-ACB9-0EAB60D983DC}"/>
              </a:ext>
            </a:extLst>
          </p:cNvPr>
          <p:cNvCxnSpPr>
            <a:cxnSpLocks/>
          </p:cNvCxnSpPr>
          <p:nvPr/>
        </p:nvCxnSpPr>
        <p:spPr>
          <a:xfrm>
            <a:off x="505883" y="4908086"/>
            <a:ext cx="11305117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BCE7E79-CEFA-AB46-8D21-1E455F33CC2A}"/>
              </a:ext>
            </a:extLst>
          </p:cNvPr>
          <p:cNvSpPr/>
          <p:nvPr/>
        </p:nvSpPr>
        <p:spPr>
          <a:xfrm>
            <a:off x="495300" y="2086881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95CB650-ED81-354E-863C-4CC8D5800964}"/>
              </a:ext>
            </a:extLst>
          </p:cNvPr>
          <p:cNvSpPr/>
          <p:nvPr/>
        </p:nvSpPr>
        <p:spPr>
          <a:xfrm>
            <a:off x="495300" y="2645152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9F524E0-7C06-F54A-92D8-4056D8B3BB31}"/>
              </a:ext>
            </a:extLst>
          </p:cNvPr>
          <p:cNvSpPr/>
          <p:nvPr/>
        </p:nvSpPr>
        <p:spPr>
          <a:xfrm>
            <a:off x="495300" y="3203423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B028765-0769-E04F-B7A8-03D188840A56}"/>
              </a:ext>
            </a:extLst>
          </p:cNvPr>
          <p:cNvSpPr/>
          <p:nvPr/>
        </p:nvSpPr>
        <p:spPr>
          <a:xfrm>
            <a:off x="495300" y="3761694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6FFCEA-1081-D046-9CDB-892B7A444DD7}"/>
              </a:ext>
            </a:extLst>
          </p:cNvPr>
          <p:cNvSpPr/>
          <p:nvPr/>
        </p:nvSpPr>
        <p:spPr>
          <a:xfrm>
            <a:off x="495300" y="4319964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3EAE150A-90A4-1843-8213-3D8683F55062}"/>
              </a:ext>
            </a:extLst>
          </p:cNvPr>
          <p:cNvSpPr txBox="1"/>
          <p:nvPr/>
        </p:nvSpPr>
        <p:spPr>
          <a:xfrm>
            <a:off x="1030817" y="1314298"/>
            <a:ext cx="2209800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challenges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CA16988-57A5-974C-9566-D2682A164E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1858" y="1477281"/>
            <a:ext cx="412724" cy="412722"/>
            <a:chOff x="3836" y="1343"/>
            <a:chExt cx="604" cy="60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02CE2CFE-C1F8-3E4A-B3CE-90ED9108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1343"/>
              <a:ext cx="446" cy="604"/>
            </a:xfrm>
            <a:custGeom>
              <a:avLst/>
              <a:gdLst>
                <a:gd name="T0" fmla="*/ 446 w 446"/>
                <a:gd name="T1" fmla="*/ 604 h 604"/>
                <a:gd name="T2" fmla="*/ 0 w 446"/>
                <a:gd name="T3" fmla="*/ 604 h 604"/>
                <a:gd name="T4" fmla="*/ 0 w 446"/>
                <a:gd name="T5" fmla="*/ 0 h 604"/>
                <a:gd name="T6" fmla="*/ 446 w 446"/>
                <a:gd name="T7" fmla="*/ 0 h 604"/>
                <a:gd name="T8" fmla="*/ 446 w 446"/>
                <a:gd name="T9" fmla="*/ 283 h 604"/>
                <a:gd name="T10" fmla="*/ 427 w 446"/>
                <a:gd name="T11" fmla="*/ 283 h 604"/>
                <a:gd name="T12" fmla="*/ 427 w 446"/>
                <a:gd name="T13" fmla="*/ 19 h 604"/>
                <a:gd name="T14" fmla="*/ 19 w 446"/>
                <a:gd name="T15" fmla="*/ 19 h 604"/>
                <a:gd name="T16" fmla="*/ 19 w 446"/>
                <a:gd name="T17" fmla="*/ 586 h 604"/>
                <a:gd name="T18" fmla="*/ 427 w 446"/>
                <a:gd name="T19" fmla="*/ 586 h 604"/>
                <a:gd name="T20" fmla="*/ 427 w 446"/>
                <a:gd name="T21" fmla="*/ 486 h 604"/>
                <a:gd name="T22" fmla="*/ 446 w 446"/>
                <a:gd name="T23" fmla="*/ 486 h 604"/>
                <a:gd name="T24" fmla="*/ 446 w 446"/>
                <a:gd name="T25" fmla="*/ 60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604">
                  <a:moveTo>
                    <a:pt x="446" y="604"/>
                  </a:moveTo>
                  <a:lnTo>
                    <a:pt x="0" y="604"/>
                  </a:lnTo>
                  <a:lnTo>
                    <a:pt x="0" y="0"/>
                  </a:lnTo>
                  <a:lnTo>
                    <a:pt x="446" y="0"/>
                  </a:lnTo>
                  <a:lnTo>
                    <a:pt x="446" y="283"/>
                  </a:lnTo>
                  <a:lnTo>
                    <a:pt x="427" y="283"/>
                  </a:lnTo>
                  <a:lnTo>
                    <a:pt x="427" y="19"/>
                  </a:lnTo>
                  <a:lnTo>
                    <a:pt x="19" y="19"/>
                  </a:lnTo>
                  <a:lnTo>
                    <a:pt x="19" y="586"/>
                  </a:lnTo>
                  <a:lnTo>
                    <a:pt x="427" y="586"/>
                  </a:lnTo>
                  <a:lnTo>
                    <a:pt x="427" y="486"/>
                  </a:lnTo>
                  <a:lnTo>
                    <a:pt x="446" y="486"/>
                  </a:lnTo>
                  <a:lnTo>
                    <a:pt x="446" y="604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F921F08-BB0F-7F49-9B17-8004E385A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1478"/>
              <a:ext cx="148" cy="18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CAD6DC3-2A7E-F844-89B8-F5414B8E9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" y="1718"/>
              <a:ext cx="158" cy="19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73F0937F-DEBE-1D49-9CEB-7012BF033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" y="1789"/>
              <a:ext cx="158" cy="19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B80403F-7E4E-3145-82C4-08AD20A54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7" y="1657"/>
              <a:ext cx="158" cy="19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736192C6-6B5E-264B-840C-0FB2C97B4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" y="1565"/>
              <a:ext cx="332" cy="234"/>
            </a:xfrm>
            <a:custGeom>
              <a:avLst/>
              <a:gdLst>
                <a:gd name="T0" fmla="*/ 110 w 332"/>
                <a:gd name="T1" fmla="*/ 234 h 234"/>
                <a:gd name="T2" fmla="*/ 0 w 332"/>
                <a:gd name="T3" fmla="*/ 123 h 234"/>
                <a:gd name="T4" fmla="*/ 14 w 332"/>
                <a:gd name="T5" fmla="*/ 109 h 234"/>
                <a:gd name="T6" fmla="*/ 110 w 332"/>
                <a:gd name="T7" fmla="*/ 208 h 234"/>
                <a:gd name="T8" fmla="*/ 318 w 332"/>
                <a:gd name="T9" fmla="*/ 0 h 234"/>
                <a:gd name="T10" fmla="*/ 332 w 332"/>
                <a:gd name="T11" fmla="*/ 12 h 234"/>
                <a:gd name="T12" fmla="*/ 110 w 332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34">
                  <a:moveTo>
                    <a:pt x="110" y="234"/>
                  </a:moveTo>
                  <a:lnTo>
                    <a:pt x="0" y="123"/>
                  </a:lnTo>
                  <a:lnTo>
                    <a:pt x="14" y="109"/>
                  </a:lnTo>
                  <a:lnTo>
                    <a:pt x="110" y="208"/>
                  </a:lnTo>
                  <a:lnTo>
                    <a:pt x="318" y="0"/>
                  </a:lnTo>
                  <a:lnTo>
                    <a:pt x="332" y="12"/>
                  </a:lnTo>
                  <a:lnTo>
                    <a:pt x="110" y="234"/>
                  </a:lnTo>
                  <a:close/>
                </a:path>
              </a:pathLst>
            </a:custGeom>
            <a:solidFill>
              <a:srgbClr val="E77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3" name="TextBox 19">
            <a:extLst>
              <a:ext uri="{FF2B5EF4-FFF2-40B4-BE49-F238E27FC236}">
                <a16:creationId xmlns:a16="http://schemas.microsoft.com/office/drawing/2014/main" xmlns="" id="{B95865ED-DB09-DB4C-8970-21A133ADFED8}"/>
              </a:ext>
            </a:extLst>
          </p:cNvPr>
          <p:cNvSpPr txBox="1"/>
          <p:nvPr/>
        </p:nvSpPr>
        <p:spPr>
          <a:xfrm>
            <a:off x="1003259" y="2193735"/>
            <a:ext cx="1209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Access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xmlns="" id="{29873E88-BBEC-4342-A8C4-6AE1EBA426C1}"/>
              </a:ext>
            </a:extLst>
          </p:cNvPr>
          <p:cNvSpPr txBox="1"/>
          <p:nvPr/>
        </p:nvSpPr>
        <p:spPr>
          <a:xfrm>
            <a:off x="1003259" y="2747941"/>
            <a:ext cx="938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Efficacy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xmlns="" id="{750294E9-D2A1-614B-B13D-140A29BCEC9B}"/>
              </a:ext>
            </a:extLst>
          </p:cNvPr>
          <p:cNvSpPr txBox="1"/>
          <p:nvPr/>
        </p:nvSpPr>
        <p:spPr>
          <a:xfrm>
            <a:off x="1003259" y="3302146"/>
            <a:ext cx="938139" cy="28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Efficiency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xmlns="" id="{DB658381-2E4B-3D43-896E-BAA8A8355044}"/>
              </a:ext>
            </a:extLst>
          </p:cNvPr>
          <p:cNvSpPr txBox="1"/>
          <p:nvPr/>
        </p:nvSpPr>
        <p:spPr>
          <a:xfrm>
            <a:off x="1003259" y="4410557"/>
            <a:ext cx="938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Reactive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xmlns="" id="{D69FB7BA-5CE4-FF4E-BF78-2FAAF55F57D0}"/>
              </a:ext>
            </a:extLst>
          </p:cNvPr>
          <p:cNvSpPr txBox="1"/>
          <p:nvPr/>
        </p:nvSpPr>
        <p:spPr>
          <a:xfrm>
            <a:off x="1003259" y="3856352"/>
            <a:ext cx="1134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Affordability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6B8DB7E-F647-8A45-A58A-B746957B2587}"/>
              </a:ext>
            </a:extLst>
          </p:cNvPr>
          <p:cNvCxnSpPr/>
          <p:nvPr/>
        </p:nvCxnSpPr>
        <p:spPr>
          <a:xfrm>
            <a:off x="505884" y="2034197"/>
            <a:ext cx="2741083" cy="0"/>
          </a:xfrm>
          <a:prstGeom prst="line">
            <a:avLst/>
          </a:prstGeom>
          <a:noFill/>
          <a:ln w="6350" cap="flat" cmpd="sng" algn="ctr">
            <a:solidFill>
              <a:srgbClr val="888B8D"/>
            </a:solidFill>
            <a:prstDash val="solid"/>
            <a:miter lim="800000"/>
          </a:ln>
          <a:effectLst/>
        </p:spPr>
      </p:cxnSp>
      <p:sp>
        <p:nvSpPr>
          <p:cNvPr id="29" name="Freeform 28">
            <a:extLst>
              <a:ext uri="{FF2B5EF4-FFF2-40B4-BE49-F238E27FC236}">
                <a16:creationId xmlns:a16="http://schemas.microsoft.com/office/drawing/2014/main" xmlns="" id="{C92BB205-031C-9140-9BC5-78BBDAED6108}"/>
              </a:ext>
            </a:extLst>
          </p:cNvPr>
          <p:cNvSpPr>
            <a:spLocks noEditPoints="1"/>
          </p:cNvSpPr>
          <p:nvPr/>
        </p:nvSpPr>
        <p:spPr bwMode="auto">
          <a:xfrm>
            <a:off x="585449" y="2180061"/>
            <a:ext cx="286622" cy="302707"/>
          </a:xfrm>
          <a:custGeom>
            <a:avLst/>
            <a:gdLst>
              <a:gd name="T0" fmla="*/ 110 w 242"/>
              <a:gd name="T1" fmla="*/ 256 h 256"/>
              <a:gd name="T2" fmla="*/ 99 w 242"/>
              <a:gd name="T3" fmla="*/ 254 h 256"/>
              <a:gd name="T4" fmla="*/ 104 w 242"/>
              <a:gd name="T5" fmla="*/ 157 h 256"/>
              <a:gd name="T6" fmla="*/ 22 w 242"/>
              <a:gd name="T7" fmla="*/ 209 h 256"/>
              <a:gd name="T8" fmla="*/ 3 w 242"/>
              <a:gd name="T9" fmla="*/ 167 h 256"/>
              <a:gd name="T10" fmla="*/ 3 w 242"/>
              <a:gd name="T11" fmla="*/ 89 h 256"/>
              <a:gd name="T12" fmla="*/ 22 w 242"/>
              <a:gd name="T13" fmla="*/ 46 h 256"/>
              <a:gd name="T14" fmla="*/ 104 w 242"/>
              <a:gd name="T15" fmla="*/ 99 h 256"/>
              <a:gd name="T16" fmla="*/ 99 w 242"/>
              <a:gd name="T17" fmla="*/ 2 h 256"/>
              <a:gd name="T18" fmla="*/ 110 w 242"/>
              <a:gd name="T19" fmla="*/ 0 h 256"/>
              <a:gd name="T20" fmla="*/ 133 w 242"/>
              <a:gd name="T21" fmla="*/ 0 h 256"/>
              <a:gd name="T22" fmla="*/ 146 w 242"/>
              <a:gd name="T23" fmla="*/ 7 h 256"/>
              <a:gd name="T24" fmla="*/ 214 w 242"/>
              <a:gd name="T25" fmla="*/ 46 h 256"/>
              <a:gd name="T26" fmla="*/ 241 w 242"/>
              <a:gd name="T27" fmla="*/ 83 h 256"/>
              <a:gd name="T28" fmla="*/ 154 w 242"/>
              <a:gd name="T29" fmla="*/ 128 h 256"/>
              <a:gd name="T30" fmla="*/ 216 w 242"/>
              <a:gd name="T31" fmla="*/ 156 h 256"/>
              <a:gd name="T32" fmla="*/ 239 w 242"/>
              <a:gd name="T33" fmla="*/ 167 h 256"/>
              <a:gd name="T34" fmla="*/ 241 w 242"/>
              <a:gd name="T35" fmla="*/ 173 h 256"/>
              <a:gd name="T36" fmla="*/ 240 w 242"/>
              <a:gd name="T37" fmla="*/ 176 h 256"/>
              <a:gd name="T38" fmla="*/ 220 w 242"/>
              <a:gd name="T39" fmla="*/ 210 h 256"/>
              <a:gd name="T40" fmla="*/ 137 w 242"/>
              <a:gd name="T41" fmla="*/ 157 h 256"/>
              <a:gd name="T42" fmla="*/ 142 w 242"/>
              <a:gd name="T43" fmla="*/ 254 h 256"/>
              <a:gd name="T44" fmla="*/ 132 w 242"/>
              <a:gd name="T45" fmla="*/ 256 h 256"/>
              <a:gd name="T46" fmla="*/ 131 w 242"/>
              <a:gd name="T47" fmla="*/ 248 h 256"/>
              <a:gd name="T48" fmla="*/ 129 w 242"/>
              <a:gd name="T49" fmla="*/ 149 h 256"/>
              <a:gd name="T50" fmla="*/ 135 w 242"/>
              <a:gd name="T51" fmla="*/ 145 h 256"/>
              <a:gd name="T52" fmla="*/ 232 w 242"/>
              <a:gd name="T53" fmla="*/ 174 h 256"/>
              <a:gd name="T54" fmla="*/ 229 w 242"/>
              <a:gd name="T55" fmla="*/ 171 h 256"/>
              <a:gd name="T56" fmla="*/ 160 w 242"/>
              <a:gd name="T57" fmla="*/ 139 h 256"/>
              <a:gd name="T58" fmla="*/ 145 w 242"/>
              <a:gd name="T59" fmla="*/ 132 h 256"/>
              <a:gd name="T60" fmla="*/ 141 w 242"/>
              <a:gd name="T61" fmla="*/ 128 h 256"/>
              <a:gd name="T62" fmla="*/ 232 w 242"/>
              <a:gd name="T63" fmla="*/ 83 h 256"/>
              <a:gd name="T64" fmla="*/ 135 w 242"/>
              <a:gd name="T65" fmla="*/ 110 h 256"/>
              <a:gd name="T66" fmla="*/ 129 w 242"/>
              <a:gd name="T67" fmla="*/ 107 h 256"/>
              <a:gd name="T68" fmla="*/ 131 w 242"/>
              <a:gd name="T69" fmla="*/ 8 h 256"/>
              <a:gd name="T70" fmla="*/ 105 w 242"/>
              <a:gd name="T71" fmla="*/ 9 h 256"/>
              <a:gd name="T72" fmla="*/ 111 w 242"/>
              <a:gd name="T73" fmla="*/ 111 h 256"/>
              <a:gd name="T74" fmla="*/ 26 w 242"/>
              <a:gd name="T75" fmla="*/ 54 h 256"/>
              <a:gd name="T76" fmla="*/ 99 w 242"/>
              <a:gd name="T77" fmla="*/ 124 h 256"/>
              <a:gd name="T78" fmla="*/ 99 w 242"/>
              <a:gd name="T79" fmla="*/ 132 h 256"/>
              <a:gd name="T80" fmla="*/ 26 w 242"/>
              <a:gd name="T81" fmla="*/ 201 h 256"/>
              <a:gd name="T82" fmla="*/ 111 w 242"/>
              <a:gd name="T83" fmla="*/ 145 h 256"/>
              <a:gd name="T84" fmla="*/ 105 w 242"/>
              <a:gd name="T85" fmla="*/ 247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2" h="256">
                <a:moveTo>
                  <a:pt x="132" y="256"/>
                </a:moveTo>
                <a:cubicBezTo>
                  <a:pt x="110" y="256"/>
                  <a:pt x="110" y="256"/>
                  <a:pt x="110" y="256"/>
                </a:cubicBezTo>
                <a:cubicBezTo>
                  <a:pt x="109" y="256"/>
                  <a:pt x="109" y="256"/>
                  <a:pt x="109" y="256"/>
                </a:cubicBezTo>
                <a:cubicBezTo>
                  <a:pt x="99" y="254"/>
                  <a:pt x="99" y="254"/>
                  <a:pt x="99" y="254"/>
                </a:cubicBezTo>
                <a:cubicBezTo>
                  <a:pt x="97" y="253"/>
                  <a:pt x="96" y="251"/>
                  <a:pt x="96" y="249"/>
                </a:cubicBezTo>
                <a:cubicBezTo>
                  <a:pt x="104" y="157"/>
                  <a:pt x="104" y="157"/>
                  <a:pt x="104" y="157"/>
                </a:cubicBezTo>
                <a:cubicBezTo>
                  <a:pt x="27" y="210"/>
                  <a:pt x="27" y="210"/>
                  <a:pt x="27" y="210"/>
                </a:cubicBezTo>
                <a:cubicBezTo>
                  <a:pt x="26" y="211"/>
                  <a:pt x="23" y="211"/>
                  <a:pt x="22" y="209"/>
                </a:cubicBezTo>
                <a:cubicBezTo>
                  <a:pt x="12" y="198"/>
                  <a:pt x="6" y="185"/>
                  <a:pt x="1" y="172"/>
                </a:cubicBezTo>
                <a:cubicBezTo>
                  <a:pt x="0" y="170"/>
                  <a:pt x="1" y="168"/>
                  <a:pt x="3" y="167"/>
                </a:cubicBezTo>
                <a:cubicBezTo>
                  <a:pt x="88" y="128"/>
                  <a:pt x="88" y="128"/>
                  <a:pt x="88" y="128"/>
                </a:cubicBezTo>
                <a:cubicBezTo>
                  <a:pt x="3" y="89"/>
                  <a:pt x="3" y="89"/>
                  <a:pt x="3" y="89"/>
                </a:cubicBezTo>
                <a:cubicBezTo>
                  <a:pt x="1" y="88"/>
                  <a:pt x="0" y="85"/>
                  <a:pt x="1" y="83"/>
                </a:cubicBezTo>
                <a:cubicBezTo>
                  <a:pt x="6" y="69"/>
                  <a:pt x="13" y="57"/>
                  <a:pt x="22" y="46"/>
                </a:cubicBezTo>
                <a:cubicBezTo>
                  <a:pt x="24" y="45"/>
                  <a:pt x="26" y="45"/>
                  <a:pt x="28" y="46"/>
                </a:cubicBezTo>
                <a:cubicBezTo>
                  <a:pt x="104" y="99"/>
                  <a:pt x="104" y="99"/>
                  <a:pt x="104" y="99"/>
                </a:cubicBezTo>
                <a:cubicBezTo>
                  <a:pt x="96" y="7"/>
                  <a:pt x="96" y="7"/>
                  <a:pt x="96" y="7"/>
                </a:cubicBezTo>
                <a:cubicBezTo>
                  <a:pt x="96" y="5"/>
                  <a:pt x="97" y="3"/>
                  <a:pt x="99" y="2"/>
                </a:cubicBezTo>
                <a:cubicBezTo>
                  <a:pt x="109" y="0"/>
                  <a:pt x="109" y="0"/>
                  <a:pt x="109" y="0"/>
                </a:cubicBezTo>
                <a:cubicBezTo>
                  <a:pt x="109" y="0"/>
                  <a:pt x="109" y="0"/>
                  <a:pt x="110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32" y="0"/>
                  <a:pt x="132" y="0"/>
                  <a:pt x="133" y="0"/>
                </a:cubicBezTo>
                <a:cubicBezTo>
                  <a:pt x="142" y="2"/>
                  <a:pt x="142" y="2"/>
                  <a:pt x="142" y="2"/>
                </a:cubicBezTo>
                <a:cubicBezTo>
                  <a:pt x="144" y="3"/>
                  <a:pt x="146" y="5"/>
                  <a:pt x="146" y="7"/>
                </a:cubicBezTo>
                <a:cubicBezTo>
                  <a:pt x="137" y="99"/>
                  <a:pt x="137" y="99"/>
                  <a:pt x="137" y="99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6" y="44"/>
                  <a:pt x="218" y="45"/>
                  <a:pt x="219" y="46"/>
                </a:cubicBezTo>
                <a:cubicBezTo>
                  <a:pt x="229" y="58"/>
                  <a:pt x="236" y="70"/>
                  <a:pt x="241" y="83"/>
                </a:cubicBezTo>
                <a:cubicBezTo>
                  <a:pt x="242" y="85"/>
                  <a:pt x="241" y="88"/>
                  <a:pt x="239" y="88"/>
                </a:cubicBezTo>
                <a:cubicBezTo>
                  <a:pt x="154" y="128"/>
                  <a:pt x="154" y="128"/>
                  <a:pt x="154" y="128"/>
                </a:cubicBezTo>
                <a:cubicBezTo>
                  <a:pt x="163" y="132"/>
                  <a:pt x="163" y="132"/>
                  <a:pt x="163" y="132"/>
                </a:cubicBezTo>
                <a:cubicBezTo>
                  <a:pt x="181" y="140"/>
                  <a:pt x="198" y="148"/>
                  <a:pt x="216" y="156"/>
                </a:cubicBezTo>
                <a:cubicBezTo>
                  <a:pt x="221" y="159"/>
                  <a:pt x="226" y="161"/>
                  <a:pt x="232" y="164"/>
                </a:cubicBezTo>
                <a:cubicBezTo>
                  <a:pt x="239" y="167"/>
                  <a:pt x="239" y="167"/>
                  <a:pt x="239" y="167"/>
                </a:cubicBezTo>
                <a:cubicBezTo>
                  <a:pt x="241" y="168"/>
                  <a:pt x="241" y="169"/>
                  <a:pt x="241" y="171"/>
                </a:cubicBezTo>
                <a:cubicBezTo>
                  <a:pt x="241" y="173"/>
                  <a:pt x="241" y="173"/>
                  <a:pt x="241" y="173"/>
                </a:cubicBezTo>
                <a:cubicBezTo>
                  <a:pt x="241" y="173"/>
                  <a:pt x="241" y="174"/>
                  <a:pt x="241" y="175"/>
                </a:cubicBezTo>
                <a:cubicBezTo>
                  <a:pt x="241" y="175"/>
                  <a:pt x="240" y="175"/>
                  <a:pt x="240" y="176"/>
                </a:cubicBezTo>
                <a:cubicBezTo>
                  <a:pt x="240" y="176"/>
                  <a:pt x="240" y="177"/>
                  <a:pt x="239" y="177"/>
                </a:cubicBezTo>
                <a:cubicBezTo>
                  <a:pt x="234" y="190"/>
                  <a:pt x="227" y="201"/>
                  <a:pt x="220" y="210"/>
                </a:cubicBezTo>
                <a:cubicBezTo>
                  <a:pt x="218" y="211"/>
                  <a:pt x="216" y="211"/>
                  <a:pt x="214" y="210"/>
                </a:cubicBezTo>
                <a:cubicBezTo>
                  <a:pt x="137" y="157"/>
                  <a:pt x="137" y="157"/>
                  <a:pt x="137" y="157"/>
                </a:cubicBezTo>
                <a:cubicBezTo>
                  <a:pt x="146" y="249"/>
                  <a:pt x="146" y="249"/>
                  <a:pt x="146" y="249"/>
                </a:cubicBezTo>
                <a:cubicBezTo>
                  <a:pt x="146" y="251"/>
                  <a:pt x="144" y="253"/>
                  <a:pt x="142" y="254"/>
                </a:cubicBezTo>
                <a:cubicBezTo>
                  <a:pt x="133" y="256"/>
                  <a:pt x="133" y="256"/>
                  <a:pt x="133" y="256"/>
                </a:cubicBezTo>
                <a:cubicBezTo>
                  <a:pt x="132" y="256"/>
                  <a:pt x="132" y="256"/>
                  <a:pt x="132" y="256"/>
                </a:cubicBezTo>
                <a:close/>
                <a:moveTo>
                  <a:pt x="110" y="248"/>
                </a:moveTo>
                <a:cubicBezTo>
                  <a:pt x="131" y="248"/>
                  <a:pt x="131" y="248"/>
                  <a:pt x="131" y="248"/>
                </a:cubicBezTo>
                <a:cubicBezTo>
                  <a:pt x="137" y="247"/>
                  <a:pt x="137" y="247"/>
                  <a:pt x="137" y="247"/>
                </a:cubicBezTo>
                <a:cubicBezTo>
                  <a:pt x="129" y="149"/>
                  <a:pt x="129" y="149"/>
                  <a:pt x="129" y="149"/>
                </a:cubicBezTo>
                <a:cubicBezTo>
                  <a:pt x="129" y="147"/>
                  <a:pt x="129" y="146"/>
                  <a:pt x="131" y="145"/>
                </a:cubicBezTo>
                <a:cubicBezTo>
                  <a:pt x="132" y="144"/>
                  <a:pt x="134" y="144"/>
                  <a:pt x="135" y="145"/>
                </a:cubicBezTo>
                <a:cubicBezTo>
                  <a:pt x="216" y="202"/>
                  <a:pt x="216" y="202"/>
                  <a:pt x="216" y="202"/>
                </a:cubicBezTo>
                <a:cubicBezTo>
                  <a:pt x="222" y="194"/>
                  <a:pt x="227" y="185"/>
                  <a:pt x="232" y="174"/>
                </a:cubicBezTo>
                <a:cubicBezTo>
                  <a:pt x="232" y="174"/>
                  <a:pt x="232" y="173"/>
                  <a:pt x="233" y="173"/>
                </a:cubicBezTo>
                <a:cubicBezTo>
                  <a:pt x="229" y="171"/>
                  <a:pt x="229" y="171"/>
                  <a:pt x="229" y="171"/>
                </a:cubicBezTo>
                <a:cubicBezTo>
                  <a:pt x="223" y="169"/>
                  <a:pt x="218" y="166"/>
                  <a:pt x="212" y="164"/>
                </a:cubicBezTo>
                <a:cubicBezTo>
                  <a:pt x="195" y="156"/>
                  <a:pt x="177" y="147"/>
                  <a:pt x="160" y="139"/>
                </a:cubicBezTo>
                <a:cubicBezTo>
                  <a:pt x="148" y="134"/>
                  <a:pt x="148" y="134"/>
                  <a:pt x="148" y="134"/>
                </a:cubicBezTo>
                <a:cubicBezTo>
                  <a:pt x="147" y="134"/>
                  <a:pt x="146" y="133"/>
                  <a:pt x="145" y="132"/>
                </a:cubicBezTo>
                <a:cubicBezTo>
                  <a:pt x="143" y="131"/>
                  <a:pt x="143" y="131"/>
                  <a:pt x="143" y="131"/>
                </a:cubicBezTo>
                <a:cubicBezTo>
                  <a:pt x="142" y="131"/>
                  <a:pt x="141" y="129"/>
                  <a:pt x="141" y="128"/>
                </a:cubicBezTo>
                <a:cubicBezTo>
                  <a:pt x="141" y="126"/>
                  <a:pt x="142" y="125"/>
                  <a:pt x="143" y="124"/>
                </a:cubicBezTo>
                <a:cubicBezTo>
                  <a:pt x="232" y="83"/>
                  <a:pt x="232" y="83"/>
                  <a:pt x="232" y="83"/>
                </a:cubicBezTo>
                <a:cubicBezTo>
                  <a:pt x="228" y="73"/>
                  <a:pt x="223" y="63"/>
                  <a:pt x="216" y="54"/>
                </a:cubicBezTo>
                <a:cubicBezTo>
                  <a:pt x="135" y="110"/>
                  <a:pt x="135" y="110"/>
                  <a:pt x="135" y="110"/>
                </a:cubicBezTo>
                <a:cubicBezTo>
                  <a:pt x="134" y="111"/>
                  <a:pt x="132" y="111"/>
                  <a:pt x="131" y="111"/>
                </a:cubicBezTo>
                <a:cubicBezTo>
                  <a:pt x="129" y="110"/>
                  <a:pt x="129" y="108"/>
                  <a:pt x="129" y="107"/>
                </a:cubicBezTo>
                <a:cubicBezTo>
                  <a:pt x="137" y="9"/>
                  <a:pt x="137" y="9"/>
                  <a:pt x="137" y="9"/>
                </a:cubicBezTo>
                <a:cubicBezTo>
                  <a:pt x="131" y="8"/>
                  <a:pt x="131" y="8"/>
                  <a:pt x="131" y="8"/>
                </a:cubicBezTo>
                <a:cubicBezTo>
                  <a:pt x="110" y="8"/>
                  <a:pt x="110" y="8"/>
                  <a:pt x="110" y="8"/>
                </a:cubicBezTo>
                <a:cubicBezTo>
                  <a:pt x="105" y="9"/>
                  <a:pt x="105" y="9"/>
                  <a:pt x="105" y="9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8"/>
                  <a:pt x="112" y="110"/>
                  <a:pt x="111" y="111"/>
                </a:cubicBezTo>
                <a:cubicBezTo>
                  <a:pt x="110" y="111"/>
                  <a:pt x="108" y="111"/>
                  <a:pt x="107" y="111"/>
                </a:cubicBezTo>
                <a:cubicBezTo>
                  <a:pt x="26" y="54"/>
                  <a:pt x="26" y="54"/>
                  <a:pt x="26" y="54"/>
                </a:cubicBezTo>
                <a:cubicBezTo>
                  <a:pt x="20" y="63"/>
                  <a:pt x="14" y="72"/>
                  <a:pt x="10" y="83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100" y="125"/>
                  <a:pt x="101" y="126"/>
                  <a:pt x="101" y="128"/>
                </a:cubicBezTo>
                <a:cubicBezTo>
                  <a:pt x="101" y="129"/>
                  <a:pt x="100" y="131"/>
                  <a:pt x="99" y="132"/>
                </a:cubicBezTo>
                <a:cubicBezTo>
                  <a:pt x="10" y="173"/>
                  <a:pt x="10" y="173"/>
                  <a:pt x="10" y="173"/>
                </a:cubicBezTo>
                <a:cubicBezTo>
                  <a:pt x="14" y="183"/>
                  <a:pt x="19" y="192"/>
                  <a:pt x="26" y="201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4"/>
                  <a:pt x="110" y="144"/>
                  <a:pt x="111" y="145"/>
                </a:cubicBezTo>
                <a:cubicBezTo>
                  <a:pt x="112" y="146"/>
                  <a:pt x="113" y="147"/>
                  <a:pt x="113" y="149"/>
                </a:cubicBezTo>
                <a:cubicBezTo>
                  <a:pt x="105" y="247"/>
                  <a:pt x="105" y="247"/>
                  <a:pt x="105" y="247"/>
                </a:cubicBezTo>
                <a:lnTo>
                  <a:pt x="110" y="248"/>
                </a:lnTo>
                <a:close/>
              </a:path>
            </a:pathLst>
          </a:custGeom>
          <a:solidFill>
            <a:srgbClr val="E777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4E99B44-2483-C141-90E7-3803C287581D}"/>
              </a:ext>
            </a:extLst>
          </p:cNvPr>
          <p:cNvGrpSpPr/>
          <p:nvPr/>
        </p:nvGrpSpPr>
        <p:grpSpPr>
          <a:xfrm>
            <a:off x="598696" y="2737247"/>
            <a:ext cx="296594" cy="287044"/>
            <a:chOff x="2720975" y="3860800"/>
            <a:chExt cx="442913" cy="428626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6A7DDF3E-76DF-6F49-9061-DF5F7EEE85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7325" y="3860800"/>
              <a:ext cx="434975" cy="428626"/>
            </a:xfrm>
            <a:custGeom>
              <a:avLst/>
              <a:gdLst>
                <a:gd name="T0" fmla="*/ 120 w 259"/>
                <a:gd name="T1" fmla="*/ 103 h 256"/>
                <a:gd name="T2" fmla="*/ 62 w 259"/>
                <a:gd name="T3" fmla="*/ 57 h 256"/>
                <a:gd name="T4" fmla="*/ 60 w 259"/>
                <a:gd name="T5" fmla="*/ 53 h 256"/>
                <a:gd name="T6" fmla="*/ 32 w 259"/>
                <a:gd name="T7" fmla="*/ 11 h 256"/>
                <a:gd name="T8" fmla="*/ 36 w 259"/>
                <a:gd name="T9" fmla="*/ 57 h 256"/>
                <a:gd name="T10" fmla="*/ 55 w 259"/>
                <a:gd name="T11" fmla="*/ 61 h 256"/>
                <a:gd name="T12" fmla="*/ 108 w 259"/>
                <a:gd name="T13" fmla="*/ 114 h 256"/>
                <a:gd name="T14" fmla="*/ 51 w 259"/>
                <a:gd name="T15" fmla="*/ 68 h 256"/>
                <a:gd name="T16" fmla="*/ 0 w 259"/>
                <a:gd name="T17" fmla="*/ 32 h 256"/>
                <a:gd name="T18" fmla="*/ 64 w 259"/>
                <a:gd name="T19" fmla="*/ 32 h 256"/>
                <a:gd name="T20" fmla="*/ 170 w 259"/>
                <a:gd name="T21" fmla="*/ 153 h 256"/>
                <a:gd name="T22" fmla="*/ 148 w 259"/>
                <a:gd name="T23" fmla="*/ 142 h 256"/>
                <a:gd name="T24" fmla="*/ 170 w 259"/>
                <a:gd name="T25" fmla="*/ 153 h 256"/>
                <a:gd name="T26" fmla="*/ 142 w 259"/>
                <a:gd name="T27" fmla="*/ 148 h 256"/>
                <a:gd name="T28" fmla="*/ 153 w 259"/>
                <a:gd name="T29" fmla="*/ 170 h 256"/>
                <a:gd name="T30" fmla="*/ 247 w 259"/>
                <a:gd name="T31" fmla="*/ 247 h 256"/>
                <a:gd name="T32" fmla="*/ 224 w 259"/>
                <a:gd name="T33" fmla="*/ 256 h 256"/>
                <a:gd name="T34" fmla="*/ 206 w 259"/>
                <a:gd name="T35" fmla="*/ 251 h 256"/>
                <a:gd name="T36" fmla="*/ 162 w 259"/>
                <a:gd name="T37" fmla="*/ 207 h 256"/>
                <a:gd name="T38" fmla="*/ 165 w 259"/>
                <a:gd name="T39" fmla="*/ 199 h 256"/>
                <a:gd name="T40" fmla="*/ 162 w 259"/>
                <a:gd name="T41" fmla="*/ 197 h 256"/>
                <a:gd name="T42" fmla="*/ 159 w 259"/>
                <a:gd name="T43" fmla="*/ 199 h 256"/>
                <a:gd name="T44" fmla="*/ 139 w 259"/>
                <a:gd name="T45" fmla="*/ 184 h 256"/>
                <a:gd name="T46" fmla="*/ 201 w 259"/>
                <a:gd name="T47" fmla="*/ 156 h 256"/>
                <a:gd name="T48" fmla="*/ 199 w 259"/>
                <a:gd name="T49" fmla="*/ 165 h 256"/>
                <a:gd name="T50" fmla="*/ 204 w 259"/>
                <a:gd name="T51" fmla="*/ 165 h 256"/>
                <a:gd name="T52" fmla="*/ 247 w 259"/>
                <a:gd name="T53" fmla="*/ 201 h 256"/>
                <a:gd name="T54" fmla="*/ 241 w 259"/>
                <a:gd name="T55" fmla="*/ 207 h 256"/>
                <a:gd name="T56" fmla="*/ 201 w 259"/>
                <a:gd name="T57" fmla="*/ 174 h 256"/>
                <a:gd name="T58" fmla="*/ 189 w 259"/>
                <a:gd name="T59" fmla="*/ 162 h 256"/>
                <a:gd name="T60" fmla="*/ 184 w 259"/>
                <a:gd name="T61" fmla="*/ 150 h 256"/>
                <a:gd name="T62" fmla="*/ 159 w 259"/>
                <a:gd name="T63" fmla="*/ 176 h 256"/>
                <a:gd name="T64" fmla="*/ 157 w 259"/>
                <a:gd name="T65" fmla="*/ 191 h 256"/>
                <a:gd name="T66" fmla="*/ 170 w 259"/>
                <a:gd name="T67" fmla="*/ 193 h 256"/>
                <a:gd name="T68" fmla="*/ 207 w 259"/>
                <a:gd name="T69" fmla="*/ 241 h 256"/>
                <a:gd name="T70" fmla="*/ 241 w 259"/>
                <a:gd name="T71" fmla="*/ 24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9" h="256">
                  <a:moveTo>
                    <a:pt x="68" y="51"/>
                  </a:moveTo>
                  <a:cubicBezTo>
                    <a:pt x="120" y="103"/>
                    <a:pt x="120" y="103"/>
                    <a:pt x="120" y="103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108" y="114"/>
                    <a:pt x="108" y="114"/>
                    <a:pt x="108" y="114"/>
                  </a:cubicBezTo>
                  <a:cubicBezTo>
                    <a:pt x="103" y="120"/>
                    <a:pt x="103" y="120"/>
                    <a:pt x="103" y="120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64" y="32"/>
                    <a:pt x="64" y="32"/>
                    <a:pt x="64" y="32"/>
                  </a:cubicBezTo>
                  <a:lnTo>
                    <a:pt x="68" y="51"/>
                  </a:lnTo>
                  <a:close/>
                  <a:moveTo>
                    <a:pt x="170" y="153"/>
                  </a:moveTo>
                  <a:cubicBezTo>
                    <a:pt x="153" y="136"/>
                    <a:pt x="153" y="136"/>
                    <a:pt x="153" y="136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65" y="159"/>
                    <a:pt x="165" y="159"/>
                    <a:pt x="165" y="159"/>
                  </a:cubicBezTo>
                  <a:lnTo>
                    <a:pt x="170" y="153"/>
                  </a:lnTo>
                  <a:close/>
                  <a:moveTo>
                    <a:pt x="159" y="165"/>
                  </a:moveTo>
                  <a:cubicBezTo>
                    <a:pt x="142" y="148"/>
                    <a:pt x="142" y="148"/>
                    <a:pt x="142" y="148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53" y="170"/>
                    <a:pt x="153" y="170"/>
                    <a:pt x="153" y="170"/>
                  </a:cubicBezTo>
                  <a:lnTo>
                    <a:pt x="159" y="165"/>
                  </a:lnTo>
                  <a:close/>
                  <a:moveTo>
                    <a:pt x="247" y="247"/>
                  </a:moveTo>
                  <a:cubicBezTo>
                    <a:pt x="244" y="250"/>
                    <a:pt x="240" y="252"/>
                    <a:pt x="236" y="254"/>
                  </a:cubicBezTo>
                  <a:cubicBezTo>
                    <a:pt x="232" y="255"/>
                    <a:pt x="228" y="256"/>
                    <a:pt x="224" y="256"/>
                  </a:cubicBezTo>
                  <a:cubicBezTo>
                    <a:pt x="222" y="256"/>
                    <a:pt x="220" y="256"/>
                    <a:pt x="218" y="255"/>
                  </a:cubicBezTo>
                  <a:cubicBezTo>
                    <a:pt x="214" y="255"/>
                    <a:pt x="210" y="253"/>
                    <a:pt x="206" y="251"/>
                  </a:cubicBezTo>
                  <a:cubicBezTo>
                    <a:pt x="205" y="250"/>
                    <a:pt x="203" y="248"/>
                    <a:pt x="201" y="247"/>
                  </a:cubicBezTo>
                  <a:cubicBezTo>
                    <a:pt x="162" y="207"/>
                    <a:pt x="162" y="207"/>
                    <a:pt x="162" y="207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66" y="203"/>
                    <a:pt x="166" y="200"/>
                    <a:pt x="165" y="199"/>
                  </a:cubicBezTo>
                  <a:cubicBezTo>
                    <a:pt x="164" y="198"/>
                    <a:pt x="164" y="198"/>
                    <a:pt x="163" y="198"/>
                  </a:cubicBezTo>
                  <a:cubicBezTo>
                    <a:pt x="163" y="197"/>
                    <a:pt x="162" y="197"/>
                    <a:pt x="162" y="197"/>
                  </a:cubicBezTo>
                  <a:cubicBezTo>
                    <a:pt x="161" y="197"/>
                    <a:pt x="161" y="197"/>
                    <a:pt x="160" y="198"/>
                  </a:cubicBezTo>
                  <a:cubicBezTo>
                    <a:pt x="160" y="198"/>
                    <a:pt x="159" y="198"/>
                    <a:pt x="159" y="199"/>
                  </a:cubicBezTo>
                  <a:cubicBezTo>
                    <a:pt x="156" y="201"/>
                    <a:pt x="156" y="201"/>
                    <a:pt x="156" y="201"/>
                  </a:cubicBezTo>
                  <a:cubicBezTo>
                    <a:pt x="139" y="184"/>
                    <a:pt x="139" y="184"/>
                    <a:pt x="139" y="184"/>
                  </a:cubicBezTo>
                  <a:cubicBezTo>
                    <a:pt x="184" y="139"/>
                    <a:pt x="184" y="139"/>
                    <a:pt x="184" y="139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199" y="159"/>
                    <a:pt x="199" y="159"/>
                    <a:pt x="199" y="159"/>
                  </a:cubicBezTo>
                  <a:cubicBezTo>
                    <a:pt x="197" y="161"/>
                    <a:pt x="197" y="163"/>
                    <a:pt x="199" y="165"/>
                  </a:cubicBezTo>
                  <a:cubicBezTo>
                    <a:pt x="199" y="165"/>
                    <a:pt x="200" y="166"/>
                    <a:pt x="201" y="166"/>
                  </a:cubicBezTo>
                  <a:cubicBezTo>
                    <a:pt x="202" y="166"/>
                    <a:pt x="203" y="165"/>
                    <a:pt x="204" y="165"/>
                  </a:cubicBezTo>
                  <a:cubicBezTo>
                    <a:pt x="207" y="162"/>
                    <a:pt x="207" y="162"/>
                    <a:pt x="207" y="162"/>
                  </a:cubicBezTo>
                  <a:cubicBezTo>
                    <a:pt x="247" y="201"/>
                    <a:pt x="247" y="201"/>
                    <a:pt x="247" y="201"/>
                  </a:cubicBezTo>
                  <a:cubicBezTo>
                    <a:pt x="259" y="214"/>
                    <a:pt x="259" y="234"/>
                    <a:pt x="247" y="247"/>
                  </a:cubicBezTo>
                  <a:close/>
                  <a:moveTo>
                    <a:pt x="241" y="207"/>
                  </a:moveTo>
                  <a:cubicBezTo>
                    <a:pt x="207" y="173"/>
                    <a:pt x="207" y="173"/>
                    <a:pt x="207" y="173"/>
                  </a:cubicBezTo>
                  <a:cubicBezTo>
                    <a:pt x="205" y="173"/>
                    <a:pt x="203" y="174"/>
                    <a:pt x="201" y="174"/>
                  </a:cubicBezTo>
                  <a:cubicBezTo>
                    <a:pt x="198" y="174"/>
                    <a:pt x="195" y="173"/>
                    <a:pt x="193" y="170"/>
                  </a:cubicBezTo>
                  <a:cubicBezTo>
                    <a:pt x="191" y="168"/>
                    <a:pt x="189" y="165"/>
                    <a:pt x="189" y="162"/>
                  </a:cubicBezTo>
                  <a:cubicBezTo>
                    <a:pt x="189" y="160"/>
                    <a:pt x="190" y="158"/>
                    <a:pt x="191" y="157"/>
                  </a:cubicBezTo>
                  <a:cubicBezTo>
                    <a:pt x="184" y="150"/>
                    <a:pt x="184" y="150"/>
                    <a:pt x="184" y="150"/>
                  </a:cubicBezTo>
                  <a:cubicBezTo>
                    <a:pt x="176" y="159"/>
                    <a:pt x="176" y="159"/>
                    <a:pt x="176" y="159"/>
                  </a:cubicBezTo>
                  <a:cubicBezTo>
                    <a:pt x="159" y="176"/>
                    <a:pt x="159" y="176"/>
                    <a:pt x="159" y="176"/>
                  </a:cubicBezTo>
                  <a:cubicBezTo>
                    <a:pt x="150" y="184"/>
                    <a:pt x="150" y="184"/>
                    <a:pt x="150" y="184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58" y="190"/>
                    <a:pt x="160" y="189"/>
                    <a:pt x="162" y="189"/>
                  </a:cubicBezTo>
                  <a:cubicBezTo>
                    <a:pt x="165" y="189"/>
                    <a:pt x="168" y="191"/>
                    <a:pt x="170" y="193"/>
                  </a:cubicBezTo>
                  <a:cubicBezTo>
                    <a:pt x="174" y="197"/>
                    <a:pt x="175" y="202"/>
                    <a:pt x="173" y="207"/>
                  </a:cubicBezTo>
                  <a:cubicBezTo>
                    <a:pt x="207" y="241"/>
                    <a:pt x="207" y="241"/>
                    <a:pt x="207" y="241"/>
                  </a:cubicBezTo>
                  <a:cubicBezTo>
                    <a:pt x="212" y="246"/>
                    <a:pt x="218" y="248"/>
                    <a:pt x="224" y="248"/>
                  </a:cubicBezTo>
                  <a:cubicBezTo>
                    <a:pt x="230" y="248"/>
                    <a:pt x="236" y="246"/>
                    <a:pt x="241" y="241"/>
                  </a:cubicBezTo>
                  <a:cubicBezTo>
                    <a:pt x="250" y="232"/>
                    <a:pt x="250" y="216"/>
                    <a:pt x="241" y="207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xmlns="" id="{998DB68F-0D60-AE4B-8BA1-368FAE1FD3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0975" y="3860800"/>
              <a:ext cx="442913" cy="428626"/>
            </a:xfrm>
            <a:custGeom>
              <a:avLst/>
              <a:gdLst>
                <a:gd name="T0" fmla="*/ 200 w 264"/>
                <a:gd name="T1" fmla="*/ 94 h 256"/>
                <a:gd name="T2" fmla="*/ 208 w 264"/>
                <a:gd name="T3" fmla="*/ 96 h 256"/>
                <a:gd name="T4" fmla="*/ 212 w 264"/>
                <a:gd name="T5" fmla="*/ 96 h 256"/>
                <a:gd name="T6" fmla="*/ 220 w 264"/>
                <a:gd name="T7" fmla="*/ 95 h 256"/>
                <a:gd name="T8" fmla="*/ 230 w 264"/>
                <a:gd name="T9" fmla="*/ 92 h 256"/>
                <a:gd name="T10" fmla="*/ 237 w 264"/>
                <a:gd name="T11" fmla="*/ 89 h 256"/>
                <a:gd name="T12" fmla="*/ 246 w 264"/>
                <a:gd name="T13" fmla="*/ 82 h 256"/>
                <a:gd name="T14" fmla="*/ 226 w 264"/>
                <a:gd name="T15" fmla="*/ 48 h 256"/>
                <a:gd name="T16" fmla="*/ 219 w 264"/>
                <a:gd name="T17" fmla="*/ 51 h 256"/>
                <a:gd name="T18" fmla="*/ 215 w 264"/>
                <a:gd name="T19" fmla="*/ 50 h 256"/>
                <a:gd name="T20" fmla="*/ 212 w 264"/>
                <a:gd name="T21" fmla="*/ 34 h 256"/>
                <a:gd name="T22" fmla="*/ 232 w 264"/>
                <a:gd name="T23" fmla="*/ 4 h 256"/>
                <a:gd name="T24" fmla="*/ 224 w 264"/>
                <a:gd name="T25" fmla="*/ 2 h 256"/>
                <a:gd name="T26" fmla="*/ 217 w 264"/>
                <a:gd name="T27" fmla="*/ 0 h 256"/>
                <a:gd name="T28" fmla="*/ 212 w 264"/>
                <a:gd name="T29" fmla="*/ 0 h 256"/>
                <a:gd name="T30" fmla="*/ 205 w 264"/>
                <a:gd name="T31" fmla="*/ 1 h 256"/>
                <a:gd name="T32" fmla="*/ 196 w 264"/>
                <a:gd name="T33" fmla="*/ 3 h 256"/>
                <a:gd name="T34" fmla="*/ 188 w 264"/>
                <a:gd name="T35" fmla="*/ 7 h 256"/>
                <a:gd name="T36" fmla="*/ 178 w 264"/>
                <a:gd name="T37" fmla="*/ 14 h 256"/>
                <a:gd name="T38" fmla="*/ 124 w 264"/>
                <a:gd name="T39" fmla="*/ 103 h 256"/>
                <a:gd name="T40" fmla="*/ 64 w 264"/>
                <a:gd name="T41" fmla="*/ 162 h 256"/>
                <a:gd name="T42" fmla="*/ 56 w 264"/>
                <a:gd name="T43" fmla="*/ 160 h 256"/>
                <a:gd name="T44" fmla="*/ 52 w 264"/>
                <a:gd name="T45" fmla="*/ 160 h 256"/>
                <a:gd name="T46" fmla="*/ 44 w 264"/>
                <a:gd name="T47" fmla="*/ 161 h 256"/>
                <a:gd name="T48" fmla="*/ 34 w 264"/>
                <a:gd name="T49" fmla="*/ 164 h 256"/>
                <a:gd name="T50" fmla="*/ 27 w 264"/>
                <a:gd name="T51" fmla="*/ 167 h 256"/>
                <a:gd name="T52" fmla="*/ 18 w 264"/>
                <a:gd name="T53" fmla="*/ 174 h 256"/>
                <a:gd name="T54" fmla="*/ 38 w 264"/>
                <a:gd name="T55" fmla="*/ 208 h 256"/>
                <a:gd name="T56" fmla="*/ 52 w 264"/>
                <a:gd name="T57" fmla="*/ 208 h 256"/>
                <a:gd name="T58" fmla="*/ 26 w 264"/>
                <a:gd name="T59" fmla="*/ 248 h 256"/>
                <a:gd name="T60" fmla="*/ 35 w 264"/>
                <a:gd name="T61" fmla="*/ 253 h 256"/>
                <a:gd name="T62" fmla="*/ 42 w 264"/>
                <a:gd name="T63" fmla="*/ 255 h 256"/>
                <a:gd name="T64" fmla="*/ 50 w 264"/>
                <a:gd name="T65" fmla="*/ 256 h 256"/>
                <a:gd name="T66" fmla="*/ 54 w 264"/>
                <a:gd name="T67" fmla="*/ 256 h 256"/>
                <a:gd name="T68" fmla="*/ 63 w 264"/>
                <a:gd name="T69" fmla="*/ 255 h 256"/>
                <a:gd name="T70" fmla="*/ 71 w 264"/>
                <a:gd name="T71" fmla="*/ 252 h 256"/>
                <a:gd name="T72" fmla="*/ 79 w 264"/>
                <a:gd name="T73" fmla="*/ 248 h 256"/>
                <a:gd name="T74" fmla="*/ 98 w 264"/>
                <a:gd name="T75" fmla="*/ 196 h 256"/>
                <a:gd name="T76" fmla="*/ 157 w 264"/>
                <a:gd name="T77" fmla="*/ 136 h 256"/>
                <a:gd name="T78" fmla="*/ 89 w 264"/>
                <a:gd name="T79" fmla="*/ 193 h 256"/>
                <a:gd name="T80" fmla="*/ 80 w 264"/>
                <a:gd name="T81" fmla="*/ 236 h 256"/>
                <a:gd name="T82" fmla="*/ 39 w 264"/>
                <a:gd name="T83" fmla="*/ 246 h 256"/>
                <a:gd name="T84" fmla="*/ 63 w 264"/>
                <a:gd name="T85" fmla="*/ 215 h 256"/>
                <a:gd name="T86" fmla="*/ 45 w 264"/>
                <a:gd name="T87" fmla="*/ 197 h 256"/>
                <a:gd name="T88" fmla="*/ 14 w 264"/>
                <a:gd name="T89" fmla="*/ 221 h 256"/>
                <a:gd name="T90" fmla="*/ 52 w 264"/>
                <a:gd name="T91" fmla="*/ 168 h 256"/>
                <a:gd name="T92" fmla="*/ 67 w 264"/>
                <a:gd name="T93" fmla="*/ 171 h 256"/>
                <a:gd name="T94" fmla="*/ 171 w 264"/>
                <a:gd name="T95" fmla="*/ 66 h 256"/>
                <a:gd name="T96" fmla="*/ 174 w 264"/>
                <a:gd name="T97" fmla="*/ 58 h 256"/>
                <a:gd name="T98" fmla="*/ 212 w 264"/>
                <a:gd name="T99" fmla="*/ 8 h 256"/>
                <a:gd name="T100" fmla="*/ 206 w 264"/>
                <a:gd name="T101" fmla="*/ 29 h 256"/>
                <a:gd name="T102" fmla="*/ 206 w 264"/>
                <a:gd name="T103" fmla="*/ 54 h 256"/>
                <a:gd name="T104" fmla="*/ 231 w 264"/>
                <a:gd name="T105" fmla="*/ 54 h 256"/>
                <a:gd name="T106" fmla="*/ 240 w 264"/>
                <a:gd name="T107" fmla="*/ 76 h 256"/>
                <a:gd name="T108" fmla="*/ 202 w 264"/>
                <a:gd name="T109" fmla="*/ 86 h 256"/>
                <a:gd name="T110" fmla="*/ 194 w 264"/>
                <a:gd name="T111" fmla="*/ 8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4" h="256">
                  <a:moveTo>
                    <a:pt x="157" y="136"/>
                  </a:moveTo>
                  <a:cubicBezTo>
                    <a:pt x="200" y="94"/>
                    <a:pt x="200" y="94"/>
                    <a:pt x="200" y="94"/>
                  </a:cubicBezTo>
                  <a:cubicBezTo>
                    <a:pt x="202" y="95"/>
                    <a:pt x="204" y="95"/>
                    <a:pt x="206" y="95"/>
                  </a:cubicBezTo>
                  <a:cubicBezTo>
                    <a:pt x="207" y="96"/>
                    <a:pt x="207" y="95"/>
                    <a:pt x="208" y="96"/>
                  </a:cubicBezTo>
                  <a:cubicBezTo>
                    <a:pt x="209" y="96"/>
                    <a:pt x="211" y="96"/>
                    <a:pt x="212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2" y="96"/>
                    <a:pt x="213" y="96"/>
                    <a:pt x="213" y="96"/>
                  </a:cubicBezTo>
                  <a:cubicBezTo>
                    <a:pt x="215" y="96"/>
                    <a:pt x="218" y="95"/>
                    <a:pt x="220" y="95"/>
                  </a:cubicBezTo>
                  <a:cubicBezTo>
                    <a:pt x="221" y="95"/>
                    <a:pt x="222" y="95"/>
                    <a:pt x="222" y="95"/>
                  </a:cubicBezTo>
                  <a:cubicBezTo>
                    <a:pt x="225" y="94"/>
                    <a:pt x="228" y="93"/>
                    <a:pt x="230" y="92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33" y="91"/>
                    <a:pt x="235" y="90"/>
                    <a:pt x="237" y="89"/>
                  </a:cubicBezTo>
                  <a:cubicBezTo>
                    <a:pt x="238" y="88"/>
                    <a:pt x="239" y="88"/>
                    <a:pt x="239" y="87"/>
                  </a:cubicBezTo>
                  <a:cubicBezTo>
                    <a:pt x="242" y="86"/>
                    <a:pt x="244" y="84"/>
                    <a:pt x="246" y="82"/>
                  </a:cubicBezTo>
                  <a:cubicBezTo>
                    <a:pt x="262" y="66"/>
                    <a:pt x="264" y="40"/>
                    <a:pt x="252" y="22"/>
                  </a:cubicBezTo>
                  <a:cubicBezTo>
                    <a:pt x="226" y="48"/>
                    <a:pt x="226" y="48"/>
                    <a:pt x="226" y="48"/>
                  </a:cubicBezTo>
                  <a:cubicBezTo>
                    <a:pt x="225" y="49"/>
                    <a:pt x="224" y="50"/>
                    <a:pt x="222" y="50"/>
                  </a:cubicBezTo>
                  <a:cubicBezTo>
                    <a:pt x="221" y="51"/>
                    <a:pt x="220" y="51"/>
                    <a:pt x="219" y="51"/>
                  </a:cubicBezTo>
                  <a:cubicBezTo>
                    <a:pt x="219" y="51"/>
                    <a:pt x="219" y="51"/>
                    <a:pt x="219" y="51"/>
                  </a:cubicBezTo>
                  <a:cubicBezTo>
                    <a:pt x="218" y="51"/>
                    <a:pt x="216" y="51"/>
                    <a:pt x="215" y="50"/>
                  </a:cubicBezTo>
                  <a:cubicBezTo>
                    <a:pt x="214" y="50"/>
                    <a:pt x="213" y="49"/>
                    <a:pt x="212" y="48"/>
                  </a:cubicBezTo>
                  <a:cubicBezTo>
                    <a:pt x="208" y="44"/>
                    <a:pt x="208" y="38"/>
                    <a:pt x="212" y="34"/>
                  </a:cubicBezTo>
                  <a:cubicBezTo>
                    <a:pt x="238" y="8"/>
                    <a:pt x="238" y="8"/>
                    <a:pt x="238" y="8"/>
                  </a:cubicBezTo>
                  <a:cubicBezTo>
                    <a:pt x="236" y="7"/>
                    <a:pt x="234" y="5"/>
                    <a:pt x="232" y="4"/>
                  </a:cubicBezTo>
                  <a:cubicBezTo>
                    <a:pt x="231" y="4"/>
                    <a:pt x="230" y="4"/>
                    <a:pt x="229" y="3"/>
                  </a:cubicBezTo>
                  <a:cubicBezTo>
                    <a:pt x="228" y="3"/>
                    <a:pt x="226" y="2"/>
                    <a:pt x="224" y="2"/>
                  </a:cubicBezTo>
                  <a:cubicBezTo>
                    <a:pt x="224" y="1"/>
                    <a:pt x="223" y="1"/>
                    <a:pt x="222" y="1"/>
                  </a:cubicBezTo>
                  <a:cubicBezTo>
                    <a:pt x="220" y="1"/>
                    <a:pt x="219" y="1"/>
                    <a:pt x="217" y="0"/>
                  </a:cubicBezTo>
                  <a:cubicBezTo>
                    <a:pt x="216" y="0"/>
                    <a:pt x="215" y="0"/>
                    <a:pt x="214" y="0"/>
                  </a:cubicBezTo>
                  <a:cubicBezTo>
                    <a:pt x="213" y="0"/>
                    <a:pt x="213" y="0"/>
                    <a:pt x="212" y="0"/>
                  </a:cubicBezTo>
                  <a:cubicBezTo>
                    <a:pt x="211" y="0"/>
                    <a:pt x="211" y="0"/>
                    <a:pt x="210" y="0"/>
                  </a:cubicBezTo>
                  <a:cubicBezTo>
                    <a:pt x="208" y="0"/>
                    <a:pt x="207" y="0"/>
                    <a:pt x="205" y="1"/>
                  </a:cubicBezTo>
                  <a:cubicBezTo>
                    <a:pt x="204" y="1"/>
                    <a:pt x="203" y="1"/>
                    <a:pt x="201" y="1"/>
                  </a:cubicBezTo>
                  <a:cubicBezTo>
                    <a:pt x="200" y="2"/>
                    <a:pt x="198" y="2"/>
                    <a:pt x="196" y="3"/>
                  </a:cubicBezTo>
                  <a:cubicBezTo>
                    <a:pt x="195" y="3"/>
                    <a:pt x="194" y="4"/>
                    <a:pt x="193" y="4"/>
                  </a:cubicBezTo>
                  <a:cubicBezTo>
                    <a:pt x="191" y="5"/>
                    <a:pt x="189" y="6"/>
                    <a:pt x="188" y="7"/>
                  </a:cubicBezTo>
                  <a:cubicBezTo>
                    <a:pt x="187" y="7"/>
                    <a:pt x="186" y="8"/>
                    <a:pt x="185" y="8"/>
                  </a:cubicBezTo>
                  <a:cubicBezTo>
                    <a:pt x="183" y="10"/>
                    <a:pt x="180" y="12"/>
                    <a:pt x="178" y="14"/>
                  </a:cubicBezTo>
                  <a:cubicBezTo>
                    <a:pt x="166" y="27"/>
                    <a:pt x="162" y="44"/>
                    <a:pt x="166" y="60"/>
                  </a:cubicBezTo>
                  <a:cubicBezTo>
                    <a:pt x="124" y="103"/>
                    <a:pt x="124" y="103"/>
                    <a:pt x="124" y="103"/>
                  </a:cubicBezTo>
                  <a:cubicBezTo>
                    <a:pt x="107" y="120"/>
                    <a:pt x="107" y="120"/>
                    <a:pt x="107" y="120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2" y="161"/>
                    <a:pt x="60" y="161"/>
                    <a:pt x="58" y="161"/>
                  </a:cubicBezTo>
                  <a:cubicBezTo>
                    <a:pt x="57" y="161"/>
                    <a:pt x="57" y="161"/>
                    <a:pt x="56" y="160"/>
                  </a:cubicBezTo>
                  <a:cubicBezTo>
                    <a:pt x="55" y="160"/>
                    <a:pt x="53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1" y="160"/>
                    <a:pt x="51" y="160"/>
                  </a:cubicBezTo>
                  <a:cubicBezTo>
                    <a:pt x="49" y="160"/>
                    <a:pt x="46" y="161"/>
                    <a:pt x="44" y="161"/>
                  </a:cubicBezTo>
                  <a:cubicBezTo>
                    <a:pt x="43" y="161"/>
                    <a:pt x="42" y="161"/>
                    <a:pt x="42" y="161"/>
                  </a:cubicBezTo>
                  <a:cubicBezTo>
                    <a:pt x="39" y="162"/>
                    <a:pt x="36" y="163"/>
                    <a:pt x="34" y="164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1" y="165"/>
                    <a:pt x="29" y="166"/>
                    <a:pt x="27" y="167"/>
                  </a:cubicBezTo>
                  <a:cubicBezTo>
                    <a:pt x="26" y="168"/>
                    <a:pt x="25" y="168"/>
                    <a:pt x="25" y="169"/>
                  </a:cubicBezTo>
                  <a:cubicBezTo>
                    <a:pt x="22" y="170"/>
                    <a:pt x="20" y="172"/>
                    <a:pt x="18" y="174"/>
                  </a:cubicBezTo>
                  <a:cubicBezTo>
                    <a:pt x="2" y="190"/>
                    <a:pt x="0" y="216"/>
                    <a:pt x="12" y="234"/>
                  </a:cubicBezTo>
                  <a:cubicBezTo>
                    <a:pt x="38" y="208"/>
                    <a:pt x="38" y="208"/>
                    <a:pt x="38" y="208"/>
                  </a:cubicBezTo>
                  <a:cubicBezTo>
                    <a:pt x="40" y="206"/>
                    <a:pt x="43" y="205"/>
                    <a:pt x="45" y="205"/>
                  </a:cubicBezTo>
                  <a:cubicBezTo>
                    <a:pt x="48" y="205"/>
                    <a:pt x="50" y="206"/>
                    <a:pt x="52" y="208"/>
                  </a:cubicBezTo>
                  <a:cubicBezTo>
                    <a:pt x="56" y="212"/>
                    <a:pt x="56" y="218"/>
                    <a:pt x="52" y="222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28" y="249"/>
                    <a:pt x="30" y="251"/>
                    <a:pt x="32" y="252"/>
                  </a:cubicBezTo>
                  <a:cubicBezTo>
                    <a:pt x="33" y="252"/>
                    <a:pt x="34" y="252"/>
                    <a:pt x="35" y="253"/>
                  </a:cubicBezTo>
                  <a:cubicBezTo>
                    <a:pt x="36" y="253"/>
                    <a:pt x="38" y="254"/>
                    <a:pt x="40" y="254"/>
                  </a:cubicBezTo>
                  <a:cubicBezTo>
                    <a:pt x="40" y="255"/>
                    <a:pt x="41" y="255"/>
                    <a:pt x="42" y="255"/>
                  </a:cubicBezTo>
                  <a:cubicBezTo>
                    <a:pt x="44" y="255"/>
                    <a:pt x="45" y="255"/>
                    <a:pt x="47" y="256"/>
                  </a:cubicBezTo>
                  <a:cubicBezTo>
                    <a:pt x="48" y="256"/>
                    <a:pt x="49" y="256"/>
                    <a:pt x="50" y="256"/>
                  </a:cubicBezTo>
                  <a:cubicBezTo>
                    <a:pt x="51" y="256"/>
                    <a:pt x="51" y="256"/>
                    <a:pt x="52" y="256"/>
                  </a:cubicBezTo>
                  <a:cubicBezTo>
                    <a:pt x="53" y="256"/>
                    <a:pt x="53" y="256"/>
                    <a:pt x="54" y="256"/>
                  </a:cubicBezTo>
                  <a:cubicBezTo>
                    <a:pt x="56" y="256"/>
                    <a:pt x="57" y="256"/>
                    <a:pt x="59" y="255"/>
                  </a:cubicBezTo>
                  <a:cubicBezTo>
                    <a:pt x="60" y="255"/>
                    <a:pt x="61" y="255"/>
                    <a:pt x="63" y="255"/>
                  </a:cubicBezTo>
                  <a:cubicBezTo>
                    <a:pt x="64" y="254"/>
                    <a:pt x="66" y="254"/>
                    <a:pt x="68" y="253"/>
                  </a:cubicBezTo>
                  <a:cubicBezTo>
                    <a:pt x="69" y="253"/>
                    <a:pt x="70" y="252"/>
                    <a:pt x="71" y="252"/>
                  </a:cubicBezTo>
                  <a:cubicBezTo>
                    <a:pt x="73" y="251"/>
                    <a:pt x="75" y="250"/>
                    <a:pt x="76" y="249"/>
                  </a:cubicBezTo>
                  <a:cubicBezTo>
                    <a:pt x="77" y="249"/>
                    <a:pt x="78" y="248"/>
                    <a:pt x="79" y="248"/>
                  </a:cubicBezTo>
                  <a:cubicBezTo>
                    <a:pt x="81" y="246"/>
                    <a:pt x="84" y="244"/>
                    <a:pt x="86" y="242"/>
                  </a:cubicBezTo>
                  <a:cubicBezTo>
                    <a:pt x="98" y="229"/>
                    <a:pt x="102" y="212"/>
                    <a:pt x="98" y="196"/>
                  </a:cubicBezTo>
                  <a:cubicBezTo>
                    <a:pt x="140" y="153"/>
                    <a:pt x="140" y="153"/>
                    <a:pt x="140" y="153"/>
                  </a:cubicBezTo>
                  <a:lnTo>
                    <a:pt x="157" y="136"/>
                  </a:lnTo>
                  <a:close/>
                  <a:moveTo>
                    <a:pt x="93" y="190"/>
                  </a:moveTo>
                  <a:cubicBezTo>
                    <a:pt x="89" y="193"/>
                    <a:pt x="89" y="193"/>
                    <a:pt x="89" y="193"/>
                  </a:cubicBezTo>
                  <a:cubicBezTo>
                    <a:pt x="90" y="198"/>
                    <a:pt x="90" y="198"/>
                    <a:pt x="90" y="198"/>
                  </a:cubicBezTo>
                  <a:cubicBezTo>
                    <a:pt x="94" y="212"/>
                    <a:pt x="90" y="226"/>
                    <a:pt x="80" y="236"/>
                  </a:cubicBezTo>
                  <a:cubicBezTo>
                    <a:pt x="73" y="244"/>
                    <a:pt x="63" y="248"/>
                    <a:pt x="52" y="248"/>
                  </a:cubicBezTo>
                  <a:cubicBezTo>
                    <a:pt x="48" y="248"/>
                    <a:pt x="43" y="247"/>
                    <a:pt x="39" y="246"/>
                  </a:cubicBezTo>
                  <a:cubicBezTo>
                    <a:pt x="58" y="227"/>
                    <a:pt x="58" y="227"/>
                    <a:pt x="58" y="227"/>
                  </a:cubicBezTo>
                  <a:cubicBezTo>
                    <a:pt x="61" y="224"/>
                    <a:pt x="63" y="219"/>
                    <a:pt x="63" y="215"/>
                  </a:cubicBezTo>
                  <a:cubicBezTo>
                    <a:pt x="63" y="210"/>
                    <a:pt x="61" y="206"/>
                    <a:pt x="58" y="202"/>
                  </a:cubicBezTo>
                  <a:cubicBezTo>
                    <a:pt x="54" y="199"/>
                    <a:pt x="50" y="197"/>
                    <a:pt x="45" y="197"/>
                  </a:cubicBezTo>
                  <a:cubicBezTo>
                    <a:pt x="41" y="197"/>
                    <a:pt x="36" y="199"/>
                    <a:pt x="33" y="202"/>
                  </a:cubicBezTo>
                  <a:cubicBezTo>
                    <a:pt x="14" y="221"/>
                    <a:pt x="14" y="221"/>
                    <a:pt x="14" y="221"/>
                  </a:cubicBezTo>
                  <a:cubicBezTo>
                    <a:pt x="9" y="207"/>
                    <a:pt x="13" y="191"/>
                    <a:pt x="24" y="180"/>
                  </a:cubicBezTo>
                  <a:cubicBezTo>
                    <a:pt x="31" y="172"/>
                    <a:pt x="41" y="168"/>
                    <a:pt x="52" y="168"/>
                  </a:cubicBezTo>
                  <a:cubicBezTo>
                    <a:pt x="55" y="168"/>
                    <a:pt x="59" y="169"/>
                    <a:pt x="62" y="17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70" y="167"/>
                    <a:pt x="70" y="167"/>
                    <a:pt x="70" y="167"/>
                  </a:cubicBezTo>
                  <a:cubicBezTo>
                    <a:pt x="171" y="66"/>
                    <a:pt x="171" y="66"/>
                    <a:pt x="171" y="66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4" y="58"/>
                    <a:pt x="174" y="58"/>
                    <a:pt x="174" y="58"/>
                  </a:cubicBezTo>
                  <a:cubicBezTo>
                    <a:pt x="170" y="44"/>
                    <a:pt x="174" y="30"/>
                    <a:pt x="184" y="20"/>
                  </a:cubicBezTo>
                  <a:cubicBezTo>
                    <a:pt x="191" y="12"/>
                    <a:pt x="201" y="8"/>
                    <a:pt x="212" y="8"/>
                  </a:cubicBezTo>
                  <a:cubicBezTo>
                    <a:pt x="216" y="8"/>
                    <a:pt x="221" y="9"/>
                    <a:pt x="225" y="10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3" y="32"/>
                    <a:pt x="201" y="37"/>
                    <a:pt x="201" y="41"/>
                  </a:cubicBezTo>
                  <a:cubicBezTo>
                    <a:pt x="201" y="46"/>
                    <a:pt x="203" y="50"/>
                    <a:pt x="206" y="54"/>
                  </a:cubicBezTo>
                  <a:cubicBezTo>
                    <a:pt x="210" y="57"/>
                    <a:pt x="214" y="59"/>
                    <a:pt x="219" y="59"/>
                  </a:cubicBezTo>
                  <a:cubicBezTo>
                    <a:pt x="223" y="59"/>
                    <a:pt x="228" y="57"/>
                    <a:pt x="231" y="54"/>
                  </a:cubicBezTo>
                  <a:cubicBezTo>
                    <a:pt x="250" y="35"/>
                    <a:pt x="250" y="35"/>
                    <a:pt x="250" y="35"/>
                  </a:cubicBezTo>
                  <a:cubicBezTo>
                    <a:pt x="255" y="49"/>
                    <a:pt x="251" y="65"/>
                    <a:pt x="240" y="76"/>
                  </a:cubicBezTo>
                  <a:cubicBezTo>
                    <a:pt x="233" y="84"/>
                    <a:pt x="223" y="88"/>
                    <a:pt x="212" y="88"/>
                  </a:cubicBezTo>
                  <a:cubicBezTo>
                    <a:pt x="209" y="88"/>
                    <a:pt x="205" y="87"/>
                    <a:pt x="202" y="86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4" y="89"/>
                    <a:pt x="194" y="89"/>
                    <a:pt x="194" y="89"/>
                  </a:cubicBezTo>
                  <a:lnTo>
                    <a:pt x="93" y="19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xmlns="" id="{EA877AE7-D10D-7348-B0B1-FBF21EB7C3E5}"/>
              </a:ext>
            </a:extLst>
          </p:cNvPr>
          <p:cNvSpPr>
            <a:spLocks noEditPoints="1"/>
          </p:cNvSpPr>
          <p:nvPr/>
        </p:nvSpPr>
        <p:spPr bwMode="auto">
          <a:xfrm>
            <a:off x="630529" y="3310832"/>
            <a:ext cx="269321" cy="325785"/>
          </a:xfrm>
          <a:custGeom>
            <a:avLst/>
            <a:gdLst>
              <a:gd name="T0" fmla="*/ 72 w 192"/>
              <a:gd name="T1" fmla="*/ 109 h 256"/>
              <a:gd name="T2" fmla="*/ 59 w 192"/>
              <a:gd name="T3" fmla="*/ 98 h 256"/>
              <a:gd name="T4" fmla="*/ 39 w 192"/>
              <a:gd name="T5" fmla="*/ 76 h 256"/>
              <a:gd name="T6" fmla="*/ 35 w 192"/>
              <a:gd name="T7" fmla="*/ 59 h 256"/>
              <a:gd name="T8" fmla="*/ 42 w 192"/>
              <a:gd name="T9" fmla="*/ 41 h 256"/>
              <a:gd name="T10" fmla="*/ 55 w 192"/>
              <a:gd name="T11" fmla="*/ 34 h 256"/>
              <a:gd name="T12" fmla="*/ 70 w 192"/>
              <a:gd name="T13" fmla="*/ 36 h 256"/>
              <a:gd name="T14" fmla="*/ 76 w 192"/>
              <a:gd name="T15" fmla="*/ 39 h 256"/>
              <a:gd name="T16" fmla="*/ 105 w 192"/>
              <a:gd name="T17" fmla="*/ 37 h 256"/>
              <a:gd name="T18" fmla="*/ 115 w 192"/>
              <a:gd name="T19" fmla="*/ 52 h 256"/>
              <a:gd name="T20" fmla="*/ 114 w 192"/>
              <a:gd name="T21" fmla="*/ 72 h 256"/>
              <a:gd name="T22" fmla="*/ 98 w 192"/>
              <a:gd name="T23" fmla="*/ 93 h 256"/>
              <a:gd name="T24" fmla="*/ 79 w 192"/>
              <a:gd name="T25" fmla="*/ 109 h 256"/>
              <a:gd name="T26" fmla="*/ 59 w 192"/>
              <a:gd name="T27" fmla="*/ 42 h 256"/>
              <a:gd name="T28" fmla="*/ 51 w 192"/>
              <a:gd name="T29" fmla="*/ 44 h 256"/>
              <a:gd name="T30" fmla="*/ 45 w 192"/>
              <a:gd name="T31" fmla="*/ 50 h 256"/>
              <a:gd name="T32" fmla="*/ 43 w 192"/>
              <a:gd name="T33" fmla="*/ 64 h 256"/>
              <a:gd name="T34" fmla="*/ 52 w 192"/>
              <a:gd name="T35" fmla="*/ 80 h 256"/>
              <a:gd name="T36" fmla="*/ 74 w 192"/>
              <a:gd name="T37" fmla="*/ 100 h 256"/>
              <a:gd name="T38" fmla="*/ 79 w 192"/>
              <a:gd name="T39" fmla="*/ 99 h 256"/>
              <a:gd name="T40" fmla="*/ 101 w 192"/>
              <a:gd name="T41" fmla="*/ 78 h 256"/>
              <a:gd name="T42" fmla="*/ 108 w 192"/>
              <a:gd name="T43" fmla="*/ 61 h 256"/>
              <a:gd name="T44" fmla="*/ 107 w 192"/>
              <a:gd name="T45" fmla="*/ 52 h 256"/>
              <a:gd name="T46" fmla="*/ 87 w 192"/>
              <a:gd name="T47" fmla="*/ 42 h 256"/>
              <a:gd name="T48" fmla="*/ 79 w 192"/>
              <a:gd name="T49" fmla="*/ 48 h 256"/>
              <a:gd name="T50" fmla="*/ 73 w 192"/>
              <a:gd name="T51" fmla="*/ 48 h 256"/>
              <a:gd name="T52" fmla="*/ 62 w 192"/>
              <a:gd name="T53" fmla="*/ 42 h 256"/>
              <a:gd name="T54" fmla="*/ 100 w 192"/>
              <a:gd name="T55" fmla="*/ 256 h 256"/>
              <a:gd name="T56" fmla="*/ 25 w 192"/>
              <a:gd name="T57" fmla="*/ 212 h 256"/>
              <a:gd name="T58" fmla="*/ 11 w 192"/>
              <a:gd name="T59" fmla="*/ 145 h 256"/>
              <a:gd name="T60" fmla="*/ 84 w 192"/>
              <a:gd name="T61" fmla="*/ 0 h 256"/>
              <a:gd name="T62" fmla="*/ 177 w 192"/>
              <a:gd name="T63" fmla="*/ 77 h 256"/>
              <a:gd name="T64" fmla="*/ 174 w 192"/>
              <a:gd name="T65" fmla="*/ 94 h 256"/>
              <a:gd name="T66" fmla="*/ 189 w 192"/>
              <a:gd name="T67" fmla="*/ 129 h 256"/>
              <a:gd name="T68" fmla="*/ 181 w 192"/>
              <a:gd name="T69" fmla="*/ 152 h 256"/>
              <a:gd name="T70" fmla="*/ 170 w 192"/>
              <a:gd name="T71" fmla="*/ 186 h 256"/>
              <a:gd name="T72" fmla="*/ 131 w 192"/>
              <a:gd name="T73" fmla="*/ 209 h 256"/>
              <a:gd name="T74" fmla="*/ 114 w 192"/>
              <a:gd name="T75" fmla="*/ 242 h 256"/>
              <a:gd name="T76" fmla="*/ 100 w 192"/>
              <a:gd name="T77" fmla="*/ 256 h 256"/>
              <a:gd name="T78" fmla="*/ 8 w 192"/>
              <a:gd name="T79" fmla="*/ 85 h 256"/>
              <a:gd name="T80" fmla="*/ 29 w 192"/>
              <a:gd name="T81" fmla="*/ 205 h 256"/>
              <a:gd name="T82" fmla="*/ 103 w 192"/>
              <a:gd name="T83" fmla="*/ 247 h 256"/>
              <a:gd name="T84" fmla="*/ 106 w 192"/>
              <a:gd name="T85" fmla="*/ 227 h 256"/>
              <a:gd name="T86" fmla="*/ 145 w 192"/>
              <a:gd name="T87" fmla="*/ 201 h 256"/>
              <a:gd name="T88" fmla="*/ 165 w 192"/>
              <a:gd name="T89" fmla="*/ 152 h 256"/>
              <a:gd name="T90" fmla="*/ 178 w 192"/>
              <a:gd name="T91" fmla="*/ 144 h 256"/>
              <a:gd name="T92" fmla="*/ 182 w 192"/>
              <a:gd name="T93" fmla="*/ 133 h 256"/>
              <a:gd name="T94" fmla="*/ 166 w 192"/>
              <a:gd name="T95" fmla="*/ 92 h 256"/>
              <a:gd name="T96" fmla="*/ 101 w 192"/>
              <a:gd name="T97" fmla="*/ 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" h="256">
                <a:moveTo>
                  <a:pt x="76" y="110"/>
                </a:moveTo>
                <a:cubicBezTo>
                  <a:pt x="75" y="110"/>
                  <a:pt x="73" y="109"/>
                  <a:pt x="72" y="109"/>
                </a:cubicBezTo>
                <a:cubicBezTo>
                  <a:pt x="71" y="108"/>
                  <a:pt x="70" y="107"/>
                  <a:pt x="69" y="106"/>
                </a:cubicBezTo>
                <a:cubicBezTo>
                  <a:pt x="65" y="104"/>
                  <a:pt x="62" y="101"/>
                  <a:pt x="59" y="98"/>
                </a:cubicBezTo>
                <a:cubicBezTo>
                  <a:pt x="54" y="94"/>
                  <a:pt x="49" y="90"/>
                  <a:pt x="46" y="86"/>
                </a:cubicBezTo>
                <a:cubicBezTo>
                  <a:pt x="43" y="82"/>
                  <a:pt x="41" y="79"/>
                  <a:pt x="39" y="76"/>
                </a:cubicBezTo>
                <a:cubicBezTo>
                  <a:pt x="37" y="73"/>
                  <a:pt x="36" y="69"/>
                  <a:pt x="35" y="66"/>
                </a:cubicBezTo>
                <a:cubicBezTo>
                  <a:pt x="35" y="63"/>
                  <a:pt x="35" y="61"/>
                  <a:pt x="35" y="59"/>
                </a:cubicBezTo>
                <a:cubicBezTo>
                  <a:pt x="35" y="54"/>
                  <a:pt x="36" y="50"/>
                  <a:pt x="38" y="46"/>
                </a:cubicBezTo>
                <a:cubicBezTo>
                  <a:pt x="39" y="44"/>
                  <a:pt x="41" y="42"/>
                  <a:pt x="42" y="41"/>
                </a:cubicBezTo>
                <a:cubicBezTo>
                  <a:pt x="44" y="39"/>
                  <a:pt x="45" y="38"/>
                  <a:pt x="48" y="37"/>
                </a:cubicBezTo>
                <a:cubicBezTo>
                  <a:pt x="50" y="35"/>
                  <a:pt x="53" y="35"/>
                  <a:pt x="55" y="34"/>
                </a:cubicBezTo>
                <a:cubicBezTo>
                  <a:pt x="58" y="34"/>
                  <a:pt x="60" y="34"/>
                  <a:pt x="63" y="34"/>
                </a:cubicBezTo>
                <a:cubicBezTo>
                  <a:pt x="65" y="35"/>
                  <a:pt x="68" y="35"/>
                  <a:pt x="70" y="36"/>
                </a:cubicBezTo>
                <a:cubicBezTo>
                  <a:pt x="72" y="37"/>
                  <a:pt x="74" y="38"/>
                  <a:pt x="76" y="40"/>
                </a:cubicBezTo>
                <a:cubicBezTo>
                  <a:pt x="76" y="40"/>
                  <a:pt x="76" y="39"/>
                  <a:pt x="76" y="39"/>
                </a:cubicBezTo>
                <a:cubicBezTo>
                  <a:pt x="79" y="37"/>
                  <a:pt x="82" y="35"/>
                  <a:pt x="85" y="35"/>
                </a:cubicBezTo>
                <a:cubicBezTo>
                  <a:pt x="92" y="33"/>
                  <a:pt x="99" y="34"/>
                  <a:pt x="105" y="37"/>
                </a:cubicBezTo>
                <a:cubicBezTo>
                  <a:pt x="109" y="40"/>
                  <a:pt x="112" y="44"/>
                  <a:pt x="114" y="48"/>
                </a:cubicBezTo>
                <a:cubicBezTo>
                  <a:pt x="115" y="50"/>
                  <a:pt x="115" y="51"/>
                  <a:pt x="115" y="52"/>
                </a:cubicBezTo>
                <a:cubicBezTo>
                  <a:pt x="116" y="56"/>
                  <a:pt x="116" y="59"/>
                  <a:pt x="116" y="62"/>
                </a:cubicBezTo>
                <a:cubicBezTo>
                  <a:pt x="116" y="65"/>
                  <a:pt x="115" y="69"/>
                  <a:pt x="114" y="72"/>
                </a:cubicBezTo>
                <a:cubicBezTo>
                  <a:pt x="113" y="76"/>
                  <a:pt x="110" y="80"/>
                  <a:pt x="107" y="83"/>
                </a:cubicBezTo>
                <a:cubicBezTo>
                  <a:pt x="105" y="87"/>
                  <a:pt x="102" y="90"/>
                  <a:pt x="98" y="93"/>
                </a:cubicBezTo>
                <a:cubicBezTo>
                  <a:pt x="94" y="97"/>
                  <a:pt x="89" y="102"/>
                  <a:pt x="84" y="106"/>
                </a:cubicBezTo>
                <a:cubicBezTo>
                  <a:pt x="82" y="107"/>
                  <a:pt x="80" y="108"/>
                  <a:pt x="79" y="109"/>
                </a:cubicBezTo>
                <a:cubicBezTo>
                  <a:pt x="78" y="109"/>
                  <a:pt x="77" y="110"/>
                  <a:pt x="76" y="110"/>
                </a:cubicBezTo>
                <a:close/>
                <a:moveTo>
                  <a:pt x="59" y="42"/>
                </a:moveTo>
                <a:cubicBezTo>
                  <a:pt x="58" y="42"/>
                  <a:pt x="57" y="42"/>
                  <a:pt x="57" y="42"/>
                </a:cubicBezTo>
                <a:cubicBezTo>
                  <a:pt x="55" y="42"/>
                  <a:pt x="53" y="43"/>
                  <a:pt x="51" y="44"/>
                </a:cubicBezTo>
                <a:cubicBezTo>
                  <a:pt x="50" y="45"/>
                  <a:pt x="49" y="46"/>
                  <a:pt x="48" y="46"/>
                </a:cubicBezTo>
                <a:cubicBezTo>
                  <a:pt x="47" y="47"/>
                  <a:pt x="46" y="49"/>
                  <a:pt x="45" y="50"/>
                </a:cubicBezTo>
                <a:cubicBezTo>
                  <a:pt x="44" y="53"/>
                  <a:pt x="43" y="56"/>
                  <a:pt x="43" y="59"/>
                </a:cubicBezTo>
                <a:cubicBezTo>
                  <a:pt x="43" y="61"/>
                  <a:pt x="43" y="63"/>
                  <a:pt x="43" y="64"/>
                </a:cubicBezTo>
                <a:cubicBezTo>
                  <a:pt x="44" y="67"/>
                  <a:pt x="45" y="70"/>
                  <a:pt x="46" y="72"/>
                </a:cubicBezTo>
                <a:cubicBezTo>
                  <a:pt x="47" y="75"/>
                  <a:pt x="49" y="77"/>
                  <a:pt x="52" y="80"/>
                </a:cubicBezTo>
                <a:cubicBezTo>
                  <a:pt x="55" y="84"/>
                  <a:pt x="59" y="88"/>
                  <a:pt x="64" y="92"/>
                </a:cubicBezTo>
                <a:cubicBezTo>
                  <a:pt x="67" y="95"/>
                  <a:pt x="70" y="97"/>
                  <a:pt x="74" y="100"/>
                </a:cubicBezTo>
                <a:cubicBezTo>
                  <a:pt x="74" y="100"/>
                  <a:pt x="75" y="101"/>
                  <a:pt x="76" y="101"/>
                </a:cubicBezTo>
                <a:cubicBezTo>
                  <a:pt x="77" y="101"/>
                  <a:pt x="78" y="100"/>
                  <a:pt x="79" y="99"/>
                </a:cubicBezTo>
                <a:cubicBezTo>
                  <a:pt x="84" y="95"/>
                  <a:pt x="89" y="91"/>
                  <a:pt x="93" y="87"/>
                </a:cubicBezTo>
                <a:cubicBezTo>
                  <a:pt x="96" y="85"/>
                  <a:pt x="99" y="82"/>
                  <a:pt x="101" y="78"/>
                </a:cubicBezTo>
                <a:cubicBezTo>
                  <a:pt x="104" y="75"/>
                  <a:pt x="105" y="72"/>
                  <a:pt x="106" y="69"/>
                </a:cubicBezTo>
                <a:cubicBezTo>
                  <a:pt x="107" y="67"/>
                  <a:pt x="108" y="64"/>
                  <a:pt x="108" y="61"/>
                </a:cubicBezTo>
                <a:cubicBezTo>
                  <a:pt x="108" y="59"/>
                  <a:pt x="108" y="56"/>
                  <a:pt x="108" y="54"/>
                </a:cubicBezTo>
                <a:cubicBezTo>
                  <a:pt x="107" y="53"/>
                  <a:pt x="107" y="52"/>
                  <a:pt x="107" y="52"/>
                </a:cubicBezTo>
                <a:cubicBezTo>
                  <a:pt x="106" y="48"/>
                  <a:pt x="104" y="46"/>
                  <a:pt x="101" y="44"/>
                </a:cubicBezTo>
                <a:cubicBezTo>
                  <a:pt x="97" y="42"/>
                  <a:pt x="92" y="41"/>
                  <a:pt x="87" y="42"/>
                </a:cubicBezTo>
                <a:cubicBezTo>
                  <a:pt x="85" y="43"/>
                  <a:pt x="83" y="44"/>
                  <a:pt x="82" y="45"/>
                </a:cubicBezTo>
                <a:cubicBezTo>
                  <a:pt x="80" y="46"/>
                  <a:pt x="80" y="47"/>
                  <a:pt x="79" y="48"/>
                </a:cubicBezTo>
                <a:cubicBezTo>
                  <a:pt x="76" y="52"/>
                  <a:pt x="76" y="52"/>
                  <a:pt x="76" y="52"/>
                </a:cubicBezTo>
                <a:cubicBezTo>
                  <a:pt x="73" y="48"/>
                  <a:pt x="73" y="48"/>
                  <a:pt x="73" y="48"/>
                </a:cubicBezTo>
                <a:cubicBezTo>
                  <a:pt x="71" y="46"/>
                  <a:pt x="69" y="45"/>
                  <a:pt x="67" y="44"/>
                </a:cubicBezTo>
                <a:cubicBezTo>
                  <a:pt x="65" y="43"/>
                  <a:pt x="64" y="42"/>
                  <a:pt x="62" y="42"/>
                </a:cubicBezTo>
                <a:cubicBezTo>
                  <a:pt x="61" y="42"/>
                  <a:pt x="60" y="42"/>
                  <a:pt x="59" y="42"/>
                </a:cubicBezTo>
                <a:close/>
                <a:moveTo>
                  <a:pt x="100" y="256"/>
                </a:moveTo>
                <a:cubicBezTo>
                  <a:pt x="98" y="256"/>
                  <a:pt x="95" y="255"/>
                  <a:pt x="93" y="254"/>
                </a:cubicBezTo>
                <a:cubicBezTo>
                  <a:pt x="25" y="212"/>
                  <a:pt x="25" y="212"/>
                  <a:pt x="25" y="212"/>
                </a:cubicBezTo>
                <a:cubicBezTo>
                  <a:pt x="23" y="211"/>
                  <a:pt x="21" y="208"/>
                  <a:pt x="21" y="205"/>
                </a:cubicBezTo>
                <a:cubicBezTo>
                  <a:pt x="21" y="182"/>
                  <a:pt x="16" y="163"/>
                  <a:pt x="11" y="145"/>
                </a:cubicBezTo>
                <a:cubicBezTo>
                  <a:pt x="5" y="127"/>
                  <a:pt x="0" y="108"/>
                  <a:pt x="0" y="85"/>
                </a:cubicBezTo>
                <a:cubicBezTo>
                  <a:pt x="0" y="38"/>
                  <a:pt x="38" y="0"/>
                  <a:pt x="84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43" y="0"/>
                  <a:pt x="177" y="34"/>
                  <a:pt x="177" y="77"/>
                </a:cubicBezTo>
                <a:cubicBezTo>
                  <a:pt x="177" y="77"/>
                  <a:pt x="177" y="78"/>
                  <a:pt x="177" y="78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74" y="96"/>
                  <a:pt x="174" y="98"/>
                  <a:pt x="175" y="100"/>
                </a:cubicBezTo>
                <a:cubicBezTo>
                  <a:pt x="189" y="129"/>
                  <a:pt x="189" y="129"/>
                  <a:pt x="189" y="129"/>
                </a:cubicBezTo>
                <a:cubicBezTo>
                  <a:pt x="191" y="133"/>
                  <a:pt x="192" y="138"/>
                  <a:pt x="190" y="142"/>
                </a:cubicBezTo>
                <a:cubicBezTo>
                  <a:pt x="188" y="147"/>
                  <a:pt x="185" y="150"/>
                  <a:pt x="181" y="152"/>
                </a:cubicBezTo>
                <a:cubicBezTo>
                  <a:pt x="173" y="155"/>
                  <a:pt x="173" y="155"/>
                  <a:pt x="173" y="155"/>
                </a:cubicBezTo>
                <a:cubicBezTo>
                  <a:pt x="170" y="186"/>
                  <a:pt x="170" y="186"/>
                  <a:pt x="170" y="186"/>
                </a:cubicBezTo>
                <a:cubicBezTo>
                  <a:pt x="169" y="199"/>
                  <a:pt x="158" y="209"/>
                  <a:pt x="145" y="209"/>
                </a:cubicBezTo>
                <a:cubicBezTo>
                  <a:pt x="131" y="209"/>
                  <a:pt x="131" y="209"/>
                  <a:pt x="131" y="209"/>
                </a:cubicBezTo>
                <a:cubicBezTo>
                  <a:pt x="121" y="209"/>
                  <a:pt x="114" y="217"/>
                  <a:pt x="114" y="227"/>
                </a:cubicBezTo>
                <a:cubicBezTo>
                  <a:pt x="114" y="242"/>
                  <a:pt x="114" y="242"/>
                  <a:pt x="114" y="242"/>
                </a:cubicBezTo>
                <a:cubicBezTo>
                  <a:pt x="114" y="247"/>
                  <a:pt x="111" y="252"/>
                  <a:pt x="107" y="254"/>
                </a:cubicBezTo>
                <a:cubicBezTo>
                  <a:pt x="105" y="255"/>
                  <a:pt x="102" y="256"/>
                  <a:pt x="100" y="256"/>
                </a:cubicBezTo>
                <a:close/>
                <a:moveTo>
                  <a:pt x="84" y="8"/>
                </a:moveTo>
                <a:cubicBezTo>
                  <a:pt x="42" y="8"/>
                  <a:pt x="8" y="43"/>
                  <a:pt x="8" y="85"/>
                </a:cubicBezTo>
                <a:cubicBezTo>
                  <a:pt x="8" y="107"/>
                  <a:pt x="13" y="125"/>
                  <a:pt x="18" y="143"/>
                </a:cubicBezTo>
                <a:cubicBezTo>
                  <a:pt x="24" y="161"/>
                  <a:pt x="29" y="181"/>
                  <a:pt x="29" y="205"/>
                </a:cubicBezTo>
                <a:cubicBezTo>
                  <a:pt x="97" y="247"/>
                  <a:pt x="97" y="247"/>
                  <a:pt x="97" y="247"/>
                </a:cubicBezTo>
                <a:cubicBezTo>
                  <a:pt x="99" y="248"/>
                  <a:pt x="101" y="248"/>
                  <a:pt x="103" y="247"/>
                </a:cubicBezTo>
                <a:cubicBezTo>
                  <a:pt x="105" y="246"/>
                  <a:pt x="106" y="244"/>
                  <a:pt x="106" y="242"/>
                </a:cubicBezTo>
                <a:cubicBezTo>
                  <a:pt x="106" y="227"/>
                  <a:pt x="106" y="227"/>
                  <a:pt x="106" y="227"/>
                </a:cubicBezTo>
                <a:cubicBezTo>
                  <a:pt x="106" y="212"/>
                  <a:pt x="117" y="201"/>
                  <a:pt x="131" y="201"/>
                </a:cubicBezTo>
                <a:cubicBezTo>
                  <a:pt x="145" y="201"/>
                  <a:pt x="145" y="201"/>
                  <a:pt x="145" y="201"/>
                </a:cubicBezTo>
                <a:cubicBezTo>
                  <a:pt x="154" y="201"/>
                  <a:pt x="161" y="194"/>
                  <a:pt x="162" y="185"/>
                </a:cubicBezTo>
                <a:cubicBezTo>
                  <a:pt x="165" y="152"/>
                  <a:pt x="165" y="152"/>
                  <a:pt x="165" y="152"/>
                </a:cubicBezTo>
                <a:cubicBezTo>
                  <a:pt x="165" y="150"/>
                  <a:pt x="166" y="149"/>
                  <a:pt x="167" y="148"/>
                </a:cubicBezTo>
                <a:cubicBezTo>
                  <a:pt x="178" y="144"/>
                  <a:pt x="178" y="144"/>
                  <a:pt x="178" y="144"/>
                </a:cubicBezTo>
                <a:cubicBezTo>
                  <a:pt x="180" y="143"/>
                  <a:pt x="182" y="142"/>
                  <a:pt x="182" y="139"/>
                </a:cubicBezTo>
                <a:cubicBezTo>
                  <a:pt x="183" y="137"/>
                  <a:pt x="183" y="135"/>
                  <a:pt x="182" y="133"/>
                </a:cubicBezTo>
                <a:cubicBezTo>
                  <a:pt x="168" y="103"/>
                  <a:pt x="168" y="103"/>
                  <a:pt x="168" y="103"/>
                </a:cubicBezTo>
                <a:cubicBezTo>
                  <a:pt x="166" y="100"/>
                  <a:pt x="165" y="96"/>
                  <a:pt x="166" y="92"/>
                </a:cubicBezTo>
                <a:cubicBezTo>
                  <a:pt x="169" y="77"/>
                  <a:pt x="169" y="77"/>
                  <a:pt x="169" y="77"/>
                </a:cubicBezTo>
                <a:cubicBezTo>
                  <a:pt x="169" y="39"/>
                  <a:pt x="139" y="8"/>
                  <a:pt x="101" y="8"/>
                </a:cubicBezTo>
                <a:lnTo>
                  <a:pt x="84" y="8"/>
                </a:lnTo>
                <a:close/>
              </a:path>
            </a:pathLst>
          </a:custGeom>
          <a:solidFill>
            <a:srgbClr val="E87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8" tIns="44824" rIns="89648" bIns="44824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25653CF-430B-424A-847B-388289760365}"/>
              </a:ext>
            </a:extLst>
          </p:cNvPr>
          <p:cNvGrpSpPr/>
          <p:nvPr/>
        </p:nvGrpSpPr>
        <p:grpSpPr>
          <a:xfrm>
            <a:off x="588077" y="3847776"/>
            <a:ext cx="307346" cy="298610"/>
            <a:chOff x="2720975" y="1516062"/>
            <a:chExt cx="501651" cy="487363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C55D34FB-DC23-D741-9829-7C38AB1F4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0975" y="1516062"/>
              <a:ext cx="501651" cy="487363"/>
            </a:xfrm>
            <a:custGeom>
              <a:avLst/>
              <a:gdLst>
                <a:gd name="T0" fmla="*/ 124 w 256"/>
                <a:gd name="T1" fmla="*/ 109 h 249"/>
                <a:gd name="T2" fmla="*/ 117 w 256"/>
                <a:gd name="T3" fmla="*/ 111 h 249"/>
                <a:gd name="T4" fmla="*/ 85 w 256"/>
                <a:gd name="T5" fmla="*/ 79 h 249"/>
                <a:gd name="T6" fmla="*/ 79 w 256"/>
                <a:gd name="T7" fmla="*/ 79 h 249"/>
                <a:gd name="T8" fmla="*/ 79 w 256"/>
                <a:gd name="T9" fmla="*/ 84 h 249"/>
                <a:gd name="T10" fmla="*/ 111 w 256"/>
                <a:gd name="T11" fmla="*/ 116 h 249"/>
                <a:gd name="T12" fmla="*/ 109 w 256"/>
                <a:gd name="T13" fmla="*/ 124 h 249"/>
                <a:gd name="T14" fmla="*/ 124 w 256"/>
                <a:gd name="T15" fmla="*/ 140 h 249"/>
                <a:gd name="T16" fmla="*/ 140 w 256"/>
                <a:gd name="T17" fmla="*/ 124 h 249"/>
                <a:gd name="T18" fmla="*/ 124 w 256"/>
                <a:gd name="T19" fmla="*/ 109 h 249"/>
                <a:gd name="T20" fmla="*/ 124 w 256"/>
                <a:gd name="T21" fmla="*/ 132 h 249"/>
                <a:gd name="T22" fmla="*/ 117 w 256"/>
                <a:gd name="T23" fmla="*/ 124 h 249"/>
                <a:gd name="T24" fmla="*/ 124 w 256"/>
                <a:gd name="T25" fmla="*/ 117 h 249"/>
                <a:gd name="T26" fmla="*/ 132 w 256"/>
                <a:gd name="T27" fmla="*/ 124 h 249"/>
                <a:gd name="T28" fmla="*/ 124 w 256"/>
                <a:gd name="T29" fmla="*/ 132 h 249"/>
                <a:gd name="T30" fmla="*/ 244 w 256"/>
                <a:gd name="T31" fmla="*/ 160 h 249"/>
                <a:gd name="T32" fmla="*/ 249 w 256"/>
                <a:gd name="T33" fmla="*/ 124 h 249"/>
                <a:gd name="T34" fmla="*/ 124 w 256"/>
                <a:gd name="T35" fmla="*/ 0 h 249"/>
                <a:gd name="T36" fmla="*/ 0 w 256"/>
                <a:gd name="T37" fmla="*/ 124 h 249"/>
                <a:gd name="T38" fmla="*/ 124 w 256"/>
                <a:gd name="T39" fmla="*/ 249 h 249"/>
                <a:gd name="T40" fmla="*/ 178 w 256"/>
                <a:gd name="T41" fmla="*/ 235 h 249"/>
                <a:gd name="T42" fmla="*/ 208 w 256"/>
                <a:gd name="T43" fmla="*/ 246 h 249"/>
                <a:gd name="T44" fmla="*/ 209 w 256"/>
                <a:gd name="T45" fmla="*/ 246 h 249"/>
                <a:gd name="T46" fmla="*/ 231 w 256"/>
                <a:gd name="T47" fmla="*/ 241 h 249"/>
                <a:gd name="T48" fmla="*/ 252 w 256"/>
                <a:gd name="T49" fmla="*/ 216 h 249"/>
                <a:gd name="T50" fmla="*/ 256 w 256"/>
                <a:gd name="T51" fmla="*/ 194 h 249"/>
                <a:gd name="T52" fmla="*/ 244 w 256"/>
                <a:gd name="T53" fmla="*/ 160 h 249"/>
                <a:gd name="T54" fmla="*/ 245 w 256"/>
                <a:gd name="T55" fmla="*/ 214 h 249"/>
                <a:gd name="T56" fmla="*/ 227 w 256"/>
                <a:gd name="T57" fmla="*/ 236 h 249"/>
                <a:gd name="T58" fmla="*/ 208 w 256"/>
                <a:gd name="T59" fmla="*/ 241 h 249"/>
                <a:gd name="T60" fmla="*/ 169 w 256"/>
                <a:gd name="T61" fmla="*/ 196 h 249"/>
                <a:gd name="T62" fmla="*/ 180 w 256"/>
                <a:gd name="T63" fmla="*/ 164 h 249"/>
                <a:gd name="T64" fmla="*/ 208 w 256"/>
                <a:gd name="T65" fmla="*/ 132 h 249"/>
                <a:gd name="T66" fmla="*/ 236 w 256"/>
                <a:gd name="T67" fmla="*/ 163 h 249"/>
                <a:gd name="T68" fmla="*/ 248 w 256"/>
                <a:gd name="T69" fmla="*/ 195 h 249"/>
                <a:gd name="T70" fmla="*/ 245 w 256"/>
                <a:gd name="T71" fmla="*/ 214 h 249"/>
                <a:gd name="T72" fmla="*/ 217 w 256"/>
                <a:gd name="T73" fmla="*/ 131 h 249"/>
                <a:gd name="T74" fmla="*/ 208 w 256"/>
                <a:gd name="T75" fmla="*/ 120 h 249"/>
                <a:gd name="T76" fmla="*/ 174 w 256"/>
                <a:gd name="T77" fmla="*/ 158 h 249"/>
                <a:gd name="T78" fmla="*/ 161 w 256"/>
                <a:gd name="T79" fmla="*/ 196 h 249"/>
                <a:gd name="T80" fmla="*/ 173 w 256"/>
                <a:gd name="T81" fmla="*/ 230 h 249"/>
                <a:gd name="T82" fmla="*/ 124 w 256"/>
                <a:gd name="T83" fmla="*/ 241 h 249"/>
                <a:gd name="T84" fmla="*/ 8 w 256"/>
                <a:gd name="T85" fmla="*/ 124 h 249"/>
                <a:gd name="T86" fmla="*/ 124 w 256"/>
                <a:gd name="T87" fmla="*/ 8 h 249"/>
                <a:gd name="T88" fmla="*/ 241 w 256"/>
                <a:gd name="T89" fmla="*/ 124 h 249"/>
                <a:gd name="T90" fmla="*/ 237 w 256"/>
                <a:gd name="T91" fmla="*/ 153 h 249"/>
                <a:gd name="T92" fmla="*/ 225 w 256"/>
                <a:gd name="T93" fmla="*/ 139 h 249"/>
                <a:gd name="T94" fmla="*/ 217 w 256"/>
                <a:gd name="T95" fmla="*/ 13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6" h="249">
                  <a:moveTo>
                    <a:pt x="124" y="109"/>
                  </a:moveTo>
                  <a:cubicBezTo>
                    <a:pt x="122" y="109"/>
                    <a:pt x="119" y="109"/>
                    <a:pt x="117" y="111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3" y="77"/>
                    <a:pt x="80" y="77"/>
                    <a:pt x="79" y="79"/>
                  </a:cubicBezTo>
                  <a:cubicBezTo>
                    <a:pt x="77" y="80"/>
                    <a:pt x="77" y="83"/>
                    <a:pt x="79" y="84"/>
                  </a:cubicBezTo>
                  <a:cubicBezTo>
                    <a:pt x="111" y="116"/>
                    <a:pt x="111" y="116"/>
                    <a:pt x="111" y="116"/>
                  </a:cubicBezTo>
                  <a:cubicBezTo>
                    <a:pt x="110" y="119"/>
                    <a:pt x="109" y="121"/>
                    <a:pt x="109" y="124"/>
                  </a:cubicBezTo>
                  <a:cubicBezTo>
                    <a:pt x="109" y="133"/>
                    <a:pt x="116" y="140"/>
                    <a:pt x="124" y="140"/>
                  </a:cubicBezTo>
                  <a:cubicBezTo>
                    <a:pt x="133" y="140"/>
                    <a:pt x="140" y="133"/>
                    <a:pt x="140" y="124"/>
                  </a:cubicBezTo>
                  <a:cubicBezTo>
                    <a:pt x="140" y="116"/>
                    <a:pt x="133" y="109"/>
                    <a:pt x="124" y="109"/>
                  </a:cubicBezTo>
                  <a:close/>
                  <a:moveTo>
                    <a:pt x="124" y="132"/>
                  </a:moveTo>
                  <a:cubicBezTo>
                    <a:pt x="120" y="132"/>
                    <a:pt x="117" y="128"/>
                    <a:pt x="117" y="124"/>
                  </a:cubicBezTo>
                  <a:cubicBezTo>
                    <a:pt x="117" y="120"/>
                    <a:pt x="120" y="117"/>
                    <a:pt x="124" y="117"/>
                  </a:cubicBezTo>
                  <a:cubicBezTo>
                    <a:pt x="129" y="117"/>
                    <a:pt x="132" y="120"/>
                    <a:pt x="132" y="124"/>
                  </a:cubicBezTo>
                  <a:cubicBezTo>
                    <a:pt x="132" y="128"/>
                    <a:pt x="129" y="132"/>
                    <a:pt x="124" y="132"/>
                  </a:cubicBezTo>
                  <a:close/>
                  <a:moveTo>
                    <a:pt x="244" y="160"/>
                  </a:moveTo>
                  <a:cubicBezTo>
                    <a:pt x="247" y="149"/>
                    <a:pt x="249" y="137"/>
                    <a:pt x="249" y="124"/>
                  </a:cubicBezTo>
                  <a:cubicBezTo>
                    <a:pt x="249" y="55"/>
                    <a:pt x="193" y="0"/>
                    <a:pt x="124" y="0"/>
                  </a:cubicBezTo>
                  <a:cubicBezTo>
                    <a:pt x="56" y="0"/>
                    <a:pt x="0" y="55"/>
                    <a:pt x="0" y="124"/>
                  </a:cubicBezTo>
                  <a:cubicBezTo>
                    <a:pt x="0" y="193"/>
                    <a:pt x="56" y="249"/>
                    <a:pt x="124" y="249"/>
                  </a:cubicBezTo>
                  <a:cubicBezTo>
                    <a:pt x="144" y="249"/>
                    <a:pt x="162" y="243"/>
                    <a:pt x="178" y="235"/>
                  </a:cubicBezTo>
                  <a:cubicBezTo>
                    <a:pt x="186" y="243"/>
                    <a:pt x="197" y="246"/>
                    <a:pt x="208" y="246"/>
                  </a:cubicBezTo>
                  <a:cubicBezTo>
                    <a:pt x="209" y="246"/>
                    <a:pt x="209" y="246"/>
                    <a:pt x="209" y="246"/>
                  </a:cubicBezTo>
                  <a:cubicBezTo>
                    <a:pt x="217" y="246"/>
                    <a:pt x="224" y="244"/>
                    <a:pt x="231" y="241"/>
                  </a:cubicBezTo>
                  <a:cubicBezTo>
                    <a:pt x="240" y="235"/>
                    <a:pt x="248" y="227"/>
                    <a:pt x="252" y="216"/>
                  </a:cubicBezTo>
                  <a:cubicBezTo>
                    <a:pt x="255" y="209"/>
                    <a:pt x="256" y="202"/>
                    <a:pt x="256" y="194"/>
                  </a:cubicBezTo>
                  <a:cubicBezTo>
                    <a:pt x="256" y="181"/>
                    <a:pt x="251" y="169"/>
                    <a:pt x="244" y="160"/>
                  </a:cubicBezTo>
                  <a:close/>
                  <a:moveTo>
                    <a:pt x="245" y="214"/>
                  </a:moveTo>
                  <a:cubicBezTo>
                    <a:pt x="241" y="223"/>
                    <a:pt x="235" y="231"/>
                    <a:pt x="227" y="236"/>
                  </a:cubicBezTo>
                  <a:cubicBezTo>
                    <a:pt x="221" y="239"/>
                    <a:pt x="215" y="241"/>
                    <a:pt x="208" y="241"/>
                  </a:cubicBezTo>
                  <a:cubicBezTo>
                    <a:pt x="187" y="241"/>
                    <a:pt x="169" y="221"/>
                    <a:pt x="169" y="196"/>
                  </a:cubicBezTo>
                  <a:cubicBezTo>
                    <a:pt x="168" y="184"/>
                    <a:pt x="173" y="172"/>
                    <a:pt x="180" y="164"/>
                  </a:cubicBezTo>
                  <a:cubicBezTo>
                    <a:pt x="208" y="132"/>
                    <a:pt x="208" y="132"/>
                    <a:pt x="208" y="132"/>
                  </a:cubicBezTo>
                  <a:cubicBezTo>
                    <a:pt x="236" y="163"/>
                    <a:pt x="236" y="163"/>
                    <a:pt x="236" y="163"/>
                  </a:cubicBezTo>
                  <a:cubicBezTo>
                    <a:pt x="244" y="172"/>
                    <a:pt x="248" y="183"/>
                    <a:pt x="248" y="195"/>
                  </a:cubicBezTo>
                  <a:cubicBezTo>
                    <a:pt x="248" y="202"/>
                    <a:pt x="247" y="208"/>
                    <a:pt x="245" y="214"/>
                  </a:cubicBezTo>
                  <a:close/>
                  <a:moveTo>
                    <a:pt x="217" y="131"/>
                  </a:moveTo>
                  <a:cubicBezTo>
                    <a:pt x="208" y="120"/>
                    <a:pt x="208" y="120"/>
                    <a:pt x="208" y="120"/>
                  </a:cubicBezTo>
                  <a:cubicBezTo>
                    <a:pt x="174" y="158"/>
                    <a:pt x="174" y="158"/>
                    <a:pt x="174" y="158"/>
                  </a:cubicBezTo>
                  <a:cubicBezTo>
                    <a:pt x="166" y="168"/>
                    <a:pt x="161" y="182"/>
                    <a:pt x="161" y="196"/>
                  </a:cubicBezTo>
                  <a:cubicBezTo>
                    <a:pt x="161" y="209"/>
                    <a:pt x="165" y="221"/>
                    <a:pt x="173" y="230"/>
                  </a:cubicBezTo>
                  <a:cubicBezTo>
                    <a:pt x="158" y="237"/>
                    <a:pt x="142" y="241"/>
                    <a:pt x="124" y="241"/>
                  </a:cubicBezTo>
                  <a:cubicBezTo>
                    <a:pt x="60" y="241"/>
                    <a:pt x="8" y="188"/>
                    <a:pt x="8" y="124"/>
                  </a:cubicBezTo>
                  <a:cubicBezTo>
                    <a:pt x="8" y="60"/>
                    <a:pt x="60" y="8"/>
                    <a:pt x="124" y="8"/>
                  </a:cubicBezTo>
                  <a:cubicBezTo>
                    <a:pt x="189" y="8"/>
                    <a:pt x="241" y="60"/>
                    <a:pt x="241" y="124"/>
                  </a:cubicBezTo>
                  <a:cubicBezTo>
                    <a:pt x="241" y="134"/>
                    <a:pt x="240" y="144"/>
                    <a:pt x="237" y="153"/>
                  </a:cubicBezTo>
                  <a:cubicBezTo>
                    <a:pt x="225" y="139"/>
                    <a:pt x="225" y="139"/>
                    <a:pt x="225" y="139"/>
                  </a:cubicBezTo>
                  <a:lnTo>
                    <a:pt x="217" y="131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5530C9FB-4F5F-064F-BB8F-AB7583BB5D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5425" y="1560513"/>
              <a:ext cx="420688" cy="388938"/>
            </a:xfrm>
            <a:custGeom>
              <a:avLst/>
              <a:gdLst>
                <a:gd name="T0" fmla="*/ 38 w 214"/>
                <a:gd name="T1" fmla="*/ 70 h 199"/>
                <a:gd name="T2" fmla="*/ 14 w 214"/>
                <a:gd name="T3" fmla="*/ 69 h 199"/>
                <a:gd name="T4" fmla="*/ 14 w 214"/>
                <a:gd name="T5" fmla="*/ 133 h 199"/>
                <a:gd name="T6" fmla="*/ 38 w 214"/>
                <a:gd name="T7" fmla="*/ 132 h 199"/>
                <a:gd name="T8" fmla="*/ 8 w 214"/>
                <a:gd name="T9" fmla="*/ 140 h 199"/>
                <a:gd name="T10" fmla="*/ 7 w 214"/>
                <a:gd name="T11" fmla="*/ 137 h 199"/>
                <a:gd name="T12" fmla="*/ 7 w 214"/>
                <a:gd name="T13" fmla="*/ 136 h 199"/>
                <a:gd name="T14" fmla="*/ 7 w 214"/>
                <a:gd name="T15" fmla="*/ 66 h 199"/>
                <a:gd name="T16" fmla="*/ 7 w 214"/>
                <a:gd name="T17" fmla="*/ 64 h 199"/>
                <a:gd name="T18" fmla="*/ 10 w 214"/>
                <a:gd name="T19" fmla="*/ 59 h 199"/>
                <a:gd name="T20" fmla="*/ 59 w 214"/>
                <a:gd name="T21" fmla="*/ 9 h 199"/>
                <a:gd name="T22" fmla="*/ 60 w 214"/>
                <a:gd name="T23" fmla="*/ 9 h 199"/>
                <a:gd name="T24" fmla="*/ 66 w 214"/>
                <a:gd name="T25" fmla="*/ 6 h 199"/>
                <a:gd name="T26" fmla="*/ 101 w 214"/>
                <a:gd name="T27" fmla="*/ 0 h 199"/>
                <a:gd name="T28" fmla="*/ 137 w 214"/>
                <a:gd name="T29" fmla="*/ 6 h 199"/>
                <a:gd name="T30" fmla="*/ 143 w 214"/>
                <a:gd name="T31" fmla="*/ 9 h 199"/>
                <a:gd name="T32" fmla="*/ 144 w 214"/>
                <a:gd name="T33" fmla="*/ 9 h 199"/>
                <a:gd name="T34" fmla="*/ 193 w 214"/>
                <a:gd name="T35" fmla="*/ 59 h 199"/>
                <a:gd name="T36" fmla="*/ 196 w 214"/>
                <a:gd name="T37" fmla="*/ 64 h 199"/>
                <a:gd name="T38" fmla="*/ 196 w 214"/>
                <a:gd name="T39" fmla="*/ 66 h 199"/>
                <a:gd name="T40" fmla="*/ 202 w 214"/>
                <a:gd name="T41" fmla="*/ 116 h 199"/>
                <a:gd name="T42" fmla="*/ 195 w 214"/>
                <a:gd name="T43" fmla="*/ 101 h 199"/>
                <a:gd name="T44" fmla="*/ 168 w 214"/>
                <a:gd name="T45" fmla="*/ 78 h 199"/>
                <a:gd name="T46" fmla="*/ 186 w 214"/>
                <a:gd name="T47" fmla="*/ 62 h 199"/>
                <a:gd name="T48" fmla="*/ 132 w 214"/>
                <a:gd name="T49" fmla="*/ 37 h 199"/>
                <a:gd name="T50" fmla="*/ 133 w 214"/>
                <a:gd name="T51" fmla="*/ 14 h 199"/>
                <a:gd name="T52" fmla="*/ 70 w 214"/>
                <a:gd name="T53" fmla="*/ 14 h 199"/>
                <a:gd name="T54" fmla="*/ 71 w 214"/>
                <a:gd name="T55" fmla="*/ 37 h 199"/>
                <a:gd name="T56" fmla="*/ 17 w 214"/>
                <a:gd name="T57" fmla="*/ 62 h 199"/>
                <a:gd name="T58" fmla="*/ 214 w 214"/>
                <a:gd name="T59" fmla="*/ 160 h 199"/>
                <a:gd name="T60" fmla="*/ 202 w 214"/>
                <a:gd name="T61" fmla="*/ 177 h 199"/>
                <a:gd name="T62" fmla="*/ 197 w 214"/>
                <a:gd name="T6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4" h="199">
                  <a:moveTo>
                    <a:pt x="17" y="62"/>
                  </a:moveTo>
                  <a:cubicBezTo>
                    <a:pt x="38" y="70"/>
                    <a:pt x="38" y="70"/>
                    <a:pt x="38" y="70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0" y="79"/>
                    <a:pt x="8" y="90"/>
                    <a:pt x="8" y="101"/>
                  </a:cubicBezTo>
                  <a:cubicBezTo>
                    <a:pt x="8" y="112"/>
                    <a:pt x="10" y="123"/>
                    <a:pt x="14" y="133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8" y="139"/>
                    <a:pt x="7" y="138"/>
                    <a:pt x="7" y="137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7" y="136"/>
                    <a:pt x="7" y="136"/>
                    <a:pt x="7" y="136"/>
                  </a:cubicBezTo>
                  <a:cubicBezTo>
                    <a:pt x="2" y="125"/>
                    <a:pt x="0" y="113"/>
                    <a:pt x="0" y="101"/>
                  </a:cubicBezTo>
                  <a:cubicBezTo>
                    <a:pt x="0" y="89"/>
                    <a:pt x="3" y="77"/>
                    <a:pt x="7" y="66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8" y="63"/>
                    <a:pt x="8" y="62"/>
                    <a:pt x="9" y="60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0" y="37"/>
                    <a:pt x="37" y="20"/>
                    <a:pt x="59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2" y="8"/>
                    <a:pt x="63" y="8"/>
                    <a:pt x="65" y="7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77" y="2"/>
                    <a:pt x="89" y="0"/>
                    <a:pt x="101" y="0"/>
                  </a:cubicBezTo>
                  <a:cubicBezTo>
                    <a:pt x="114" y="0"/>
                    <a:pt x="126" y="2"/>
                    <a:pt x="136" y="6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40" y="8"/>
                    <a:pt x="141" y="8"/>
                    <a:pt x="143" y="9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66" y="20"/>
                    <a:pt x="183" y="37"/>
                    <a:pt x="193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4" y="60"/>
                    <a:pt x="194" y="60"/>
                    <a:pt x="194" y="60"/>
                  </a:cubicBezTo>
                  <a:cubicBezTo>
                    <a:pt x="195" y="62"/>
                    <a:pt x="195" y="63"/>
                    <a:pt x="196" y="64"/>
                  </a:cubicBezTo>
                  <a:cubicBezTo>
                    <a:pt x="196" y="66"/>
                    <a:pt x="196" y="66"/>
                    <a:pt x="196" y="66"/>
                  </a:cubicBezTo>
                  <a:cubicBezTo>
                    <a:pt x="196" y="66"/>
                    <a:pt x="196" y="66"/>
                    <a:pt x="196" y="66"/>
                  </a:cubicBezTo>
                  <a:cubicBezTo>
                    <a:pt x="200" y="77"/>
                    <a:pt x="203" y="89"/>
                    <a:pt x="203" y="101"/>
                  </a:cubicBezTo>
                  <a:cubicBezTo>
                    <a:pt x="203" y="106"/>
                    <a:pt x="202" y="111"/>
                    <a:pt x="202" y="116"/>
                  </a:cubicBezTo>
                  <a:cubicBezTo>
                    <a:pt x="194" y="108"/>
                    <a:pt x="194" y="108"/>
                    <a:pt x="194" y="108"/>
                  </a:cubicBezTo>
                  <a:cubicBezTo>
                    <a:pt x="195" y="106"/>
                    <a:pt x="195" y="103"/>
                    <a:pt x="195" y="101"/>
                  </a:cubicBezTo>
                  <a:cubicBezTo>
                    <a:pt x="195" y="90"/>
                    <a:pt x="193" y="79"/>
                    <a:pt x="189" y="69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65" y="70"/>
                    <a:pt x="165" y="70"/>
                    <a:pt x="165" y="70"/>
                  </a:cubicBezTo>
                  <a:cubicBezTo>
                    <a:pt x="186" y="62"/>
                    <a:pt x="186" y="62"/>
                    <a:pt x="186" y="62"/>
                  </a:cubicBezTo>
                  <a:cubicBezTo>
                    <a:pt x="177" y="42"/>
                    <a:pt x="161" y="26"/>
                    <a:pt x="141" y="17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23" y="10"/>
                    <a:pt x="113" y="8"/>
                    <a:pt x="101" y="8"/>
                  </a:cubicBezTo>
                  <a:cubicBezTo>
                    <a:pt x="90" y="8"/>
                    <a:pt x="80" y="10"/>
                    <a:pt x="70" y="1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42" y="26"/>
                    <a:pt x="26" y="42"/>
                    <a:pt x="17" y="62"/>
                  </a:cubicBezTo>
                  <a:close/>
                  <a:moveTo>
                    <a:pt x="210" y="180"/>
                  </a:moveTo>
                  <a:cubicBezTo>
                    <a:pt x="212" y="174"/>
                    <a:pt x="214" y="167"/>
                    <a:pt x="214" y="160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6" y="166"/>
                    <a:pt x="205" y="172"/>
                    <a:pt x="202" y="177"/>
                  </a:cubicBezTo>
                  <a:cubicBezTo>
                    <a:pt x="200" y="183"/>
                    <a:pt x="196" y="189"/>
                    <a:pt x="191" y="193"/>
                  </a:cubicBezTo>
                  <a:cubicBezTo>
                    <a:pt x="197" y="199"/>
                    <a:pt x="197" y="199"/>
                    <a:pt x="197" y="199"/>
                  </a:cubicBezTo>
                  <a:cubicBezTo>
                    <a:pt x="202" y="194"/>
                    <a:pt x="207" y="188"/>
                    <a:pt x="210" y="180"/>
                  </a:cubicBez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C1D420B-CBA0-2645-A543-7BA10757CC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1347" y="4412891"/>
            <a:ext cx="213788" cy="281332"/>
            <a:chOff x="809" y="1394"/>
            <a:chExt cx="459" cy="60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0DF9B83A-92AE-0843-BD5D-17E236EC1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" y="1736"/>
              <a:ext cx="312" cy="19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4202DF6-B7BA-9C4A-B1A5-136F2C7D6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" y="1791"/>
              <a:ext cx="312" cy="19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13522C11-239D-C947-A0FA-74F178C68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" y="1845"/>
              <a:ext cx="312" cy="19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656DA1C3-5BB0-FB4C-B9C4-6DF4D6FFF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1590"/>
              <a:ext cx="19" cy="106"/>
            </a:xfrm>
            <a:prstGeom prst="rect">
              <a:avLst/>
            </a:prstGeom>
            <a:solidFill>
              <a:srgbClr val="E87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28010D1A-F6EA-BF49-B9D1-D10F52E88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" y="1635"/>
              <a:ext cx="111" cy="19"/>
            </a:xfrm>
            <a:prstGeom prst="rect">
              <a:avLst/>
            </a:prstGeom>
            <a:solidFill>
              <a:srgbClr val="E87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EEB33CF2-912E-0D44-815F-E5A289030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" y="1422"/>
              <a:ext cx="459" cy="576"/>
            </a:xfrm>
            <a:custGeom>
              <a:avLst/>
              <a:gdLst>
                <a:gd name="T0" fmla="*/ 459 w 459"/>
                <a:gd name="T1" fmla="*/ 576 h 576"/>
                <a:gd name="T2" fmla="*/ 0 w 459"/>
                <a:gd name="T3" fmla="*/ 576 h 576"/>
                <a:gd name="T4" fmla="*/ 0 w 459"/>
                <a:gd name="T5" fmla="*/ 0 h 576"/>
                <a:gd name="T6" fmla="*/ 76 w 459"/>
                <a:gd name="T7" fmla="*/ 0 h 576"/>
                <a:gd name="T8" fmla="*/ 76 w 459"/>
                <a:gd name="T9" fmla="*/ 19 h 576"/>
                <a:gd name="T10" fmla="*/ 19 w 459"/>
                <a:gd name="T11" fmla="*/ 19 h 576"/>
                <a:gd name="T12" fmla="*/ 19 w 459"/>
                <a:gd name="T13" fmla="*/ 558 h 576"/>
                <a:gd name="T14" fmla="*/ 440 w 459"/>
                <a:gd name="T15" fmla="*/ 558 h 576"/>
                <a:gd name="T16" fmla="*/ 440 w 459"/>
                <a:gd name="T17" fmla="*/ 19 h 576"/>
                <a:gd name="T18" fmla="*/ 386 w 459"/>
                <a:gd name="T19" fmla="*/ 19 h 576"/>
                <a:gd name="T20" fmla="*/ 386 w 459"/>
                <a:gd name="T21" fmla="*/ 0 h 576"/>
                <a:gd name="T22" fmla="*/ 459 w 459"/>
                <a:gd name="T23" fmla="*/ 0 h 576"/>
                <a:gd name="T24" fmla="*/ 459 w 459"/>
                <a:gd name="T25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9" h="576">
                  <a:moveTo>
                    <a:pt x="459" y="576"/>
                  </a:moveTo>
                  <a:lnTo>
                    <a:pt x="0" y="576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19"/>
                  </a:lnTo>
                  <a:lnTo>
                    <a:pt x="19" y="19"/>
                  </a:lnTo>
                  <a:lnTo>
                    <a:pt x="19" y="558"/>
                  </a:lnTo>
                  <a:lnTo>
                    <a:pt x="440" y="558"/>
                  </a:lnTo>
                  <a:lnTo>
                    <a:pt x="440" y="19"/>
                  </a:lnTo>
                  <a:lnTo>
                    <a:pt x="386" y="19"/>
                  </a:lnTo>
                  <a:lnTo>
                    <a:pt x="386" y="0"/>
                  </a:lnTo>
                  <a:lnTo>
                    <a:pt x="459" y="0"/>
                  </a:lnTo>
                  <a:lnTo>
                    <a:pt x="459" y="576"/>
                  </a:lnTo>
                  <a:close/>
                </a:path>
              </a:pathLst>
            </a:custGeom>
            <a:solidFill>
              <a:srgbClr val="E87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D437C36F-1C7D-734A-9F53-B5E885856D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6" y="1394"/>
              <a:ext cx="328" cy="83"/>
            </a:xfrm>
            <a:custGeom>
              <a:avLst/>
              <a:gdLst>
                <a:gd name="T0" fmla="*/ 128 w 139"/>
                <a:gd name="T1" fmla="*/ 35 h 35"/>
                <a:gd name="T2" fmla="*/ 11 w 139"/>
                <a:gd name="T3" fmla="*/ 35 h 35"/>
                <a:gd name="T4" fmla="*/ 0 w 139"/>
                <a:gd name="T5" fmla="*/ 23 h 35"/>
                <a:gd name="T6" fmla="*/ 0 w 139"/>
                <a:gd name="T7" fmla="*/ 12 h 35"/>
                <a:gd name="T8" fmla="*/ 11 w 139"/>
                <a:gd name="T9" fmla="*/ 0 h 35"/>
                <a:gd name="T10" fmla="*/ 128 w 139"/>
                <a:gd name="T11" fmla="*/ 0 h 35"/>
                <a:gd name="T12" fmla="*/ 139 w 139"/>
                <a:gd name="T13" fmla="*/ 12 h 35"/>
                <a:gd name="T14" fmla="*/ 139 w 139"/>
                <a:gd name="T15" fmla="*/ 23 h 35"/>
                <a:gd name="T16" fmla="*/ 128 w 139"/>
                <a:gd name="T17" fmla="*/ 35 h 35"/>
                <a:gd name="T18" fmla="*/ 11 w 139"/>
                <a:gd name="T19" fmla="*/ 8 h 35"/>
                <a:gd name="T20" fmla="*/ 8 w 139"/>
                <a:gd name="T21" fmla="*/ 12 h 35"/>
                <a:gd name="T22" fmla="*/ 8 w 139"/>
                <a:gd name="T23" fmla="*/ 23 h 35"/>
                <a:gd name="T24" fmla="*/ 11 w 139"/>
                <a:gd name="T25" fmla="*/ 27 h 35"/>
                <a:gd name="T26" fmla="*/ 128 w 139"/>
                <a:gd name="T27" fmla="*/ 27 h 35"/>
                <a:gd name="T28" fmla="*/ 131 w 139"/>
                <a:gd name="T29" fmla="*/ 23 h 35"/>
                <a:gd name="T30" fmla="*/ 131 w 139"/>
                <a:gd name="T31" fmla="*/ 12 h 35"/>
                <a:gd name="T32" fmla="*/ 128 w 139"/>
                <a:gd name="T33" fmla="*/ 8 h 35"/>
                <a:gd name="T34" fmla="*/ 11 w 139"/>
                <a:gd name="T3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" h="35">
                  <a:moveTo>
                    <a:pt x="128" y="35"/>
                  </a:moveTo>
                  <a:cubicBezTo>
                    <a:pt x="11" y="35"/>
                    <a:pt x="11" y="35"/>
                    <a:pt x="11" y="35"/>
                  </a:cubicBezTo>
                  <a:cubicBezTo>
                    <a:pt x="5" y="35"/>
                    <a:pt x="0" y="30"/>
                    <a:pt x="0" y="2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4" y="0"/>
                    <a:pt x="139" y="5"/>
                    <a:pt x="139" y="12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30"/>
                    <a:pt x="134" y="35"/>
                    <a:pt x="128" y="35"/>
                  </a:cubicBezTo>
                  <a:close/>
                  <a:moveTo>
                    <a:pt x="11" y="8"/>
                  </a:moveTo>
                  <a:cubicBezTo>
                    <a:pt x="9" y="8"/>
                    <a:pt x="8" y="10"/>
                    <a:pt x="8" y="1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9" y="27"/>
                    <a:pt x="11" y="27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30" y="27"/>
                    <a:pt x="131" y="25"/>
                    <a:pt x="131" y="23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31" y="10"/>
                    <a:pt x="130" y="8"/>
                    <a:pt x="128" y="8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5" name="TextBox 8">
            <a:extLst>
              <a:ext uri="{FF2B5EF4-FFF2-40B4-BE49-F238E27FC236}">
                <a16:creationId xmlns:a16="http://schemas.microsoft.com/office/drawing/2014/main" xmlns="" id="{99518F83-41BC-224A-B94A-4A203055FFC2}"/>
              </a:ext>
            </a:extLst>
          </p:cNvPr>
          <p:cNvSpPr txBox="1"/>
          <p:nvPr/>
        </p:nvSpPr>
        <p:spPr>
          <a:xfrm>
            <a:off x="9576049" y="1325382"/>
            <a:ext cx="1556908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solutions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48BF4AA-1FAE-0244-B671-242675203E28}"/>
              </a:ext>
            </a:extLst>
          </p:cNvPr>
          <p:cNvGrpSpPr/>
          <p:nvPr/>
        </p:nvGrpSpPr>
        <p:grpSpPr>
          <a:xfrm flipH="1">
            <a:off x="11246803" y="1442502"/>
            <a:ext cx="527754" cy="403137"/>
            <a:chOff x="3708400" y="2711450"/>
            <a:chExt cx="539751" cy="411163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xmlns="" id="{A61D77AC-3587-BA49-8EA7-00B23C1F0B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8400" y="2874963"/>
              <a:ext cx="539751" cy="247650"/>
            </a:xfrm>
            <a:custGeom>
              <a:avLst/>
              <a:gdLst>
                <a:gd name="T0" fmla="*/ 214 w 256"/>
                <a:gd name="T1" fmla="*/ 80 h 117"/>
                <a:gd name="T2" fmla="*/ 204 w 256"/>
                <a:gd name="T3" fmla="*/ 79 h 117"/>
                <a:gd name="T4" fmla="*/ 177 w 256"/>
                <a:gd name="T5" fmla="*/ 77 h 117"/>
                <a:gd name="T6" fmla="*/ 180 w 256"/>
                <a:gd name="T7" fmla="*/ 71 h 117"/>
                <a:gd name="T8" fmla="*/ 180 w 256"/>
                <a:gd name="T9" fmla="*/ 58 h 117"/>
                <a:gd name="T10" fmla="*/ 163 w 256"/>
                <a:gd name="T11" fmla="*/ 45 h 117"/>
                <a:gd name="T12" fmla="*/ 157 w 256"/>
                <a:gd name="T13" fmla="*/ 43 h 117"/>
                <a:gd name="T14" fmla="*/ 123 w 256"/>
                <a:gd name="T15" fmla="*/ 26 h 117"/>
                <a:gd name="T16" fmla="*/ 76 w 256"/>
                <a:gd name="T17" fmla="*/ 8 h 117"/>
                <a:gd name="T18" fmla="*/ 32 w 256"/>
                <a:gd name="T19" fmla="*/ 8 h 117"/>
                <a:gd name="T20" fmla="*/ 32 w 256"/>
                <a:gd name="T21" fmla="*/ 3 h 117"/>
                <a:gd name="T22" fmla="*/ 29 w 256"/>
                <a:gd name="T23" fmla="*/ 0 h 117"/>
                <a:gd name="T24" fmla="*/ 0 w 256"/>
                <a:gd name="T25" fmla="*/ 0 h 117"/>
                <a:gd name="T26" fmla="*/ 0 w 256"/>
                <a:gd name="T27" fmla="*/ 8 h 117"/>
                <a:gd name="T28" fmla="*/ 24 w 256"/>
                <a:gd name="T29" fmla="*/ 8 h 117"/>
                <a:gd name="T30" fmla="*/ 24 w 256"/>
                <a:gd name="T31" fmla="*/ 96 h 117"/>
                <a:gd name="T32" fmla="*/ 0 w 256"/>
                <a:gd name="T33" fmla="*/ 96 h 117"/>
                <a:gd name="T34" fmla="*/ 0 w 256"/>
                <a:gd name="T35" fmla="*/ 104 h 117"/>
                <a:gd name="T36" fmla="*/ 29 w 256"/>
                <a:gd name="T37" fmla="*/ 104 h 117"/>
                <a:gd name="T38" fmla="*/ 32 w 256"/>
                <a:gd name="T39" fmla="*/ 101 h 117"/>
                <a:gd name="T40" fmla="*/ 32 w 256"/>
                <a:gd name="T41" fmla="*/ 93 h 117"/>
                <a:gd name="T42" fmla="*/ 67 w 256"/>
                <a:gd name="T43" fmla="*/ 106 h 117"/>
                <a:gd name="T44" fmla="*/ 101 w 256"/>
                <a:gd name="T45" fmla="*/ 117 h 117"/>
                <a:gd name="T46" fmla="*/ 123 w 256"/>
                <a:gd name="T47" fmla="*/ 114 h 117"/>
                <a:gd name="T48" fmla="*/ 133 w 256"/>
                <a:gd name="T49" fmla="*/ 112 h 117"/>
                <a:gd name="T50" fmla="*/ 178 w 256"/>
                <a:gd name="T51" fmla="*/ 110 h 117"/>
                <a:gd name="T52" fmla="*/ 204 w 256"/>
                <a:gd name="T53" fmla="*/ 110 h 117"/>
                <a:gd name="T54" fmla="*/ 218 w 256"/>
                <a:gd name="T55" fmla="*/ 110 h 117"/>
                <a:gd name="T56" fmla="*/ 224 w 256"/>
                <a:gd name="T57" fmla="*/ 110 h 117"/>
                <a:gd name="T58" fmla="*/ 256 w 256"/>
                <a:gd name="T59" fmla="*/ 94 h 117"/>
                <a:gd name="T60" fmla="*/ 214 w 256"/>
                <a:gd name="T61" fmla="*/ 80 h 117"/>
                <a:gd name="T62" fmla="*/ 224 w 256"/>
                <a:gd name="T63" fmla="*/ 102 h 117"/>
                <a:gd name="T64" fmla="*/ 217 w 256"/>
                <a:gd name="T65" fmla="*/ 102 h 117"/>
                <a:gd name="T66" fmla="*/ 204 w 256"/>
                <a:gd name="T67" fmla="*/ 102 h 117"/>
                <a:gd name="T68" fmla="*/ 178 w 256"/>
                <a:gd name="T69" fmla="*/ 102 h 117"/>
                <a:gd name="T70" fmla="*/ 132 w 256"/>
                <a:gd name="T71" fmla="*/ 104 h 117"/>
                <a:gd name="T72" fmla="*/ 122 w 256"/>
                <a:gd name="T73" fmla="*/ 106 h 117"/>
                <a:gd name="T74" fmla="*/ 71 w 256"/>
                <a:gd name="T75" fmla="*/ 100 h 117"/>
                <a:gd name="T76" fmla="*/ 32 w 256"/>
                <a:gd name="T77" fmla="*/ 85 h 117"/>
                <a:gd name="T78" fmla="*/ 32 w 256"/>
                <a:gd name="T79" fmla="*/ 16 h 117"/>
                <a:gd name="T80" fmla="*/ 76 w 256"/>
                <a:gd name="T81" fmla="*/ 16 h 117"/>
                <a:gd name="T82" fmla="*/ 76 w 256"/>
                <a:gd name="T83" fmla="*/ 16 h 117"/>
                <a:gd name="T84" fmla="*/ 119 w 256"/>
                <a:gd name="T85" fmla="*/ 33 h 117"/>
                <a:gd name="T86" fmla="*/ 154 w 256"/>
                <a:gd name="T87" fmla="*/ 50 h 117"/>
                <a:gd name="T88" fmla="*/ 160 w 256"/>
                <a:gd name="T89" fmla="*/ 52 h 117"/>
                <a:gd name="T90" fmla="*/ 173 w 256"/>
                <a:gd name="T91" fmla="*/ 61 h 117"/>
                <a:gd name="T92" fmla="*/ 173 w 256"/>
                <a:gd name="T93" fmla="*/ 68 h 117"/>
                <a:gd name="T94" fmla="*/ 169 w 256"/>
                <a:gd name="T95" fmla="*/ 73 h 117"/>
                <a:gd name="T96" fmla="*/ 151 w 256"/>
                <a:gd name="T97" fmla="*/ 69 h 117"/>
                <a:gd name="T98" fmla="*/ 142 w 256"/>
                <a:gd name="T99" fmla="*/ 66 h 117"/>
                <a:gd name="T100" fmla="*/ 109 w 256"/>
                <a:gd name="T101" fmla="*/ 56 h 117"/>
                <a:gd name="T102" fmla="*/ 88 w 256"/>
                <a:gd name="T103" fmla="*/ 56 h 117"/>
                <a:gd name="T104" fmla="*/ 88 w 256"/>
                <a:gd name="T105" fmla="*/ 64 h 117"/>
                <a:gd name="T106" fmla="*/ 109 w 256"/>
                <a:gd name="T107" fmla="*/ 64 h 117"/>
                <a:gd name="T108" fmla="*/ 139 w 256"/>
                <a:gd name="T109" fmla="*/ 73 h 117"/>
                <a:gd name="T110" fmla="*/ 148 w 256"/>
                <a:gd name="T111" fmla="*/ 77 h 117"/>
                <a:gd name="T112" fmla="*/ 164 w 256"/>
                <a:gd name="T113" fmla="*/ 82 h 117"/>
                <a:gd name="T114" fmla="*/ 203 w 256"/>
                <a:gd name="T115" fmla="*/ 87 h 117"/>
                <a:gd name="T116" fmla="*/ 214 w 256"/>
                <a:gd name="T117" fmla="*/ 88 h 117"/>
                <a:gd name="T118" fmla="*/ 248 w 256"/>
                <a:gd name="T119" fmla="*/ 94 h 117"/>
                <a:gd name="T120" fmla="*/ 224 w 256"/>
                <a:gd name="T121" fmla="*/ 10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6" h="117">
                  <a:moveTo>
                    <a:pt x="214" y="80"/>
                  </a:moveTo>
                  <a:cubicBezTo>
                    <a:pt x="204" y="79"/>
                    <a:pt x="204" y="79"/>
                    <a:pt x="204" y="79"/>
                  </a:cubicBezTo>
                  <a:cubicBezTo>
                    <a:pt x="195" y="79"/>
                    <a:pt x="186" y="78"/>
                    <a:pt x="177" y="77"/>
                  </a:cubicBezTo>
                  <a:cubicBezTo>
                    <a:pt x="178" y="75"/>
                    <a:pt x="179" y="73"/>
                    <a:pt x="180" y="71"/>
                  </a:cubicBezTo>
                  <a:cubicBezTo>
                    <a:pt x="182" y="66"/>
                    <a:pt x="182" y="62"/>
                    <a:pt x="180" y="58"/>
                  </a:cubicBezTo>
                  <a:cubicBezTo>
                    <a:pt x="178" y="51"/>
                    <a:pt x="170" y="47"/>
                    <a:pt x="163" y="45"/>
                  </a:cubicBezTo>
                  <a:cubicBezTo>
                    <a:pt x="161" y="44"/>
                    <a:pt x="159" y="43"/>
                    <a:pt x="157" y="43"/>
                  </a:cubicBezTo>
                  <a:cubicBezTo>
                    <a:pt x="149" y="40"/>
                    <a:pt x="143" y="38"/>
                    <a:pt x="123" y="26"/>
                  </a:cubicBezTo>
                  <a:cubicBezTo>
                    <a:pt x="92" y="8"/>
                    <a:pt x="77" y="8"/>
                    <a:pt x="76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31" y="104"/>
                    <a:pt x="32" y="103"/>
                    <a:pt x="32" y="101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0" y="94"/>
                    <a:pt x="51" y="97"/>
                    <a:pt x="67" y="106"/>
                  </a:cubicBezTo>
                  <a:cubicBezTo>
                    <a:pt x="81" y="115"/>
                    <a:pt x="91" y="117"/>
                    <a:pt x="101" y="117"/>
                  </a:cubicBezTo>
                  <a:cubicBezTo>
                    <a:pt x="109" y="117"/>
                    <a:pt x="116" y="116"/>
                    <a:pt x="123" y="114"/>
                  </a:cubicBezTo>
                  <a:cubicBezTo>
                    <a:pt x="126" y="113"/>
                    <a:pt x="130" y="113"/>
                    <a:pt x="133" y="112"/>
                  </a:cubicBezTo>
                  <a:cubicBezTo>
                    <a:pt x="163" y="110"/>
                    <a:pt x="177" y="110"/>
                    <a:pt x="178" y="110"/>
                  </a:cubicBezTo>
                  <a:cubicBezTo>
                    <a:pt x="193" y="110"/>
                    <a:pt x="199" y="110"/>
                    <a:pt x="204" y="110"/>
                  </a:cubicBezTo>
                  <a:cubicBezTo>
                    <a:pt x="208" y="110"/>
                    <a:pt x="211" y="110"/>
                    <a:pt x="218" y="110"/>
                  </a:cubicBezTo>
                  <a:cubicBezTo>
                    <a:pt x="219" y="110"/>
                    <a:pt x="221" y="110"/>
                    <a:pt x="224" y="110"/>
                  </a:cubicBezTo>
                  <a:cubicBezTo>
                    <a:pt x="237" y="109"/>
                    <a:pt x="256" y="109"/>
                    <a:pt x="256" y="94"/>
                  </a:cubicBezTo>
                  <a:cubicBezTo>
                    <a:pt x="256" y="83"/>
                    <a:pt x="237" y="81"/>
                    <a:pt x="214" y="80"/>
                  </a:cubicBezTo>
                  <a:close/>
                  <a:moveTo>
                    <a:pt x="224" y="102"/>
                  </a:moveTo>
                  <a:cubicBezTo>
                    <a:pt x="221" y="102"/>
                    <a:pt x="219" y="102"/>
                    <a:pt x="217" y="102"/>
                  </a:cubicBezTo>
                  <a:cubicBezTo>
                    <a:pt x="211" y="102"/>
                    <a:pt x="208" y="102"/>
                    <a:pt x="204" y="102"/>
                  </a:cubicBezTo>
                  <a:cubicBezTo>
                    <a:pt x="199" y="102"/>
                    <a:pt x="193" y="102"/>
                    <a:pt x="178" y="102"/>
                  </a:cubicBezTo>
                  <a:cubicBezTo>
                    <a:pt x="177" y="102"/>
                    <a:pt x="163" y="102"/>
                    <a:pt x="132" y="104"/>
                  </a:cubicBezTo>
                  <a:cubicBezTo>
                    <a:pt x="128" y="105"/>
                    <a:pt x="125" y="106"/>
                    <a:pt x="122" y="106"/>
                  </a:cubicBezTo>
                  <a:cubicBezTo>
                    <a:pt x="104" y="110"/>
                    <a:pt x="93" y="113"/>
                    <a:pt x="71" y="100"/>
                  </a:cubicBezTo>
                  <a:cubicBezTo>
                    <a:pt x="54" y="89"/>
                    <a:pt x="40" y="86"/>
                    <a:pt x="32" y="8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90" y="16"/>
                    <a:pt x="119" y="33"/>
                  </a:cubicBezTo>
                  <a:cubicBezTo>
                    <a:pt x="139" y="45"/>
                    <a:pt x="147" y="47"/>
                    <a:pt x="154" y="50"/>
                  </a:cubicBezTo>
                  <a:cubicBezTo>
                    <a:pt x="156" y="51"/>
                    <a:pt x="158" y="51"/>
                    <a:pt x="160" y="52"/>
                  </a:cubicBezTo>
                  <a:cubicBezTo>
                    <a:pt x="165" y="54"/>
                    <a:pt x="171" y="57"/>
                    <a:pt x="173" y="61"/>
                  </a:cubicBezTo>
                  <a:cubicBezTo>
                    <a:pt x="174" y="63"/>
                    <a:pt x="174" y="65"/>
                    <a:pt x="173" y="68"/>
                  </a:cubicBezTo>
                  <a:cubicBezTo>
                    <a:pt x="172" y="71"/>
                    <a:pt x="170" y="73"/>
                    <a:pt x="169" y="73"/>
                  </a:cubicBezTo>
                  <a:cubicBezTo>
                    <a:pt x="165" y="75"/>
                    <a:pt x="157" y="72"/>
                    <a:pt x="151" y="69"/>
                  </a:cubicBezTo>
                  <a:cubicBezTo>
                    <a:pt x="148" y="68"/>
                    <a:pt x="145" y="67"/>
                    <a:pt x="142" y="66"/>
                  </a:cubicBezTo>
                  <a:cubicBezTo>
                    <a:pt x="132" y="61"/>
                    <a:pt x="122" y="56"/>
                    <a:pt x="109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20" y="64"/>
                    <a:pt x="129" y="68"/>
                    <a:pt x="139" y="73"/>
                  </a:cubicBezTo>
                  <a:cubicBezTo>
                    <a:pt x="142" y="74"/>
                    <a:pt x="145" y="75"/>
                    <a:pt x="148" y="77"/>
                  </a:cubicBezTo>
                  <a:cubicBezTo>
                    <a:pt x="153" y="79"/>
                    <a:pt x="159" y="81"/>
                    <a:pt x="164" y="82"/>
                  </a:cubicBezTo>
                  <a:cubicBezTo>
                    <a:pt x="176" y="86"/>
                    <a:pt x="191" y="86"/>
                    <a:pt x="203" y="87"/>
                  </a:cubicBezTo>
                  <a:cubicBezTo>
                    <a:pt x="214" y="88"/>
                    <a:pt x="214" y="88"/>
                    <a:pt x="214" y="88"/>
                  </a:cubicBezTo>
                  <a:cubicBezTo>
                    <a:pt x="245" y="89"/>
                    <a:pt x="248" y="93"/>
                    <a:pt x="248" y="94"/>
                  </a:cubicBezTo>
                  <a:cubicBezTo>
                    <a:pt x="248" y="101"/>
                    <a:pt x="236" y="101"/>
                    <a:pt x="224" y="102"/>
                  </a:cubicBez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xmlns="" id="{64B15DAA-36DC-1645-9A80-A15D5B6C03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6213" y="2711450"/>
              <a:ext cx="261938" cy="223838"/>
            </a:xfrm>
            <a:custGeom>
              <a:avLst/>
              <a:gdLst>
                <a:gd name="T0" fmla="*/ 74 w 124"/>
                <a:gd name="T1" fmla="*/ 0 h 106"/>
                <a:gd name="T2" fmla="*/ 24 w 124"/>
                <a:gd name="T3" fmla="*/ 14 h 106"/>
                <a:gd name="T4" fmla="*/ 24 w 124"/>
                <a:gd name="T5" fmla="*/ 29 h 106"/>
                <a:gd name="T6" fmla="*/ 1 w 124"/>
                <a:gd name="T7" fmla="*/ 42 h 106"/>
                <a:gd name="T8" fmla="*/ 0 w 124"/>
                <a:gd name="T9" fmla="*/ 59 h 106"/>
                <a:gd name="T10" fmla="*/ 23 w 124"/>
                <a:gd name="T11" fmla="*/ 77 h 106"/>
                <a:gd name="T12" fmla="*/ 24 w 124"/>
                <a:gd name="T13" fmla="*/ 78 h 106"/>
                <a:gd name="T14" fmla="*/ 74 w 124"/>
                <a:gd name="T15" fmla="*/ 106 h 106"/>
                <a:gd name="T16" fmla="*/ 124 w 124"/>
                <a:gd name="T17" fmla="*/ 78 h 106"/>
                <a:gd name="T18" fmla="*/ 124 w 124"/>
                <a:gd name="T19" fmla="*/ 77 h 106"/>
                <a:gd name="T20" fmla="*/ 100 w 124"/>
                <a:gd name="T21" fmla="*/ 59 h 106"/>
                <a:gd name="T22" fmla="*/ 101 w 124"/>
                <a:gd name="T23" fmla="*/ 43 h 106"/>
                <a:gd name="T24" fmla="*/ 124 w 124"/>
                <a:gd name="T25" fmla="*/ 29 h 106"/>
                <a:gd name="T26" fmla="*/ 124 w 124"/>
                <a:gd name="T27" fmla="*/ 14 h 106"/>
                <a:gd name="T28" fmla="*/ 74 w 124"/>
                <a:gd name="T29" fmla="*/ 8 h 106"/>
                <a:gd name="T30" fmla="*/ 74 w 124"/>
                <a:gd name="T31" fmla="*/ 19 h 106"/>
                <a:gd name="T32" fmla="*/ 74 w 124"/>
                <a:gd name="T33" fmla="*/ 8 h 106"/>
                <a:gd name="T34" fmla="*/ 74 w 124"/>
                <a:gd name="T35" fmla="*/ 43 h 106"/>
                <a:gd name="T36" fmla="*/ 93 w 124"/>
                <a:gd name="T37" fmla="*/ 43 h 106"/>
                <a:gd name="T38" fmla="*/ 10 w 124"/>
                <a:gd name="T39" fmla="*/ 43 h 106"/>
                <a:gd name="T40" fmla="*/ 8 w 124"/>
                <a:gd name="T41" fmla="*/ 52 h 106"/>
                <a:gd name="T42" fmla="*/ 92 w 124"/>
                <a:gd name="T43" fmla="*/ 52 h 106"/>
                <a:gd name="T44" fmla="*/ 50 w 124"/>
                <a:gd name="T45" fmla="*/ 65 h 106"/>
                <a:gd name="T46" fmla="*/ 8 w 124"/>
                <a:gd name="T47" fmla="*/ 52 h 106"/>
                <a:gd name="T48" fmla="*/ 32 w 124"/>
                <a:gd name="T49" fmla="*/ 92 h 106"/>
                <a:gd name="T50" fmla="*/ 74 w 124"/>
                <a:gd name="T51" fmla="*/ 91 h 106"/>
                <a:gd name="T52" fmla="*/ 116 w 124"/>
                <a:gd name="T53" fmla="*/ 92 h 106"/>
                <a:gd name="T54" fmla="*/ 115 w 124"/>
                <a:gd name="T55" fmla="*/ 77 h 106"/>
                <a:gd name="T56" fmla="*/ 32 w 124"/>
                <a:gd name="T57" fmla="*/ 77 h 106"/>
                <a:gd name="T58" fmla="*/ 51 w 124"/>
                <a:gd name="T59" fmla="*/ 73 h 106"/>
                <a:gd name="T60" fmla="*/ 115 w 124"/>
                <a:gd name="T61" fmla="*/ 77 h 106"/>
                <a:gd name="T62" fmla="*/ 32 w 124"/>
                <a:gd name="T63" fmla="*/ 28 h 106"/>
                <a:gd name="T64" fmla="*/ 74 w 124"/>
                <a:gd name="T65" fmla="*/ 27 h 106"/>
                <a:gd name="T66" fmla="*/ 116 w 124"/>
                <a:gd name="T67" fmla="*/ 2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06">
                  <a:moveTo>
                    <a:pt x="124" y="14"/>
                  </a:moveTo>
                  <a:cubicBezTo>
                    <a:pt x="124" y="0"/>
                    <a:pt x="82" y="0"/>
                    <a:pt x="74" y="0"/>
                  </a:cubicBezTo>
                  <a:cubicBezTo>
                    <a:pt x="65" y="0"/>
                    <a:pt x="23" y="0"/>
                    <a:pt x="23" y="14"/>
                  </a:cubicBezTo>
                  <a:cubicBezTo>
                    <a:pt x="23" y="14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30"/>
                    <a:pt x="24" y="31"/>
                    <a:pt x="24" y="31"/>
                  </a:cubicBezTo>
                  <a:cubicBezTo>
                    <a:pt x="13" y="33"/>
                    <a:pt x="2" y="36"/>
                    <a:pt x="1" y="42"/>
                  </a:cubicBezTo>
                  <a:cubicBezTo>
                    <a:pt x="1" y="43"/>
                    <a:pt x="0" y="44"/>
                    <a:pt x="0" y="4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13" y="70"/>
                    <a:pt x="26" y="71"/>
                  </a:cubicBezTo>
                  <a:cubicBezTo>
                    <a:pt x="24" y="73"/>
                    <a:pt x="23" y="75"/>
                    <a:pt x="23" y="77"/>
                  </a:cubicBezTo>
                  <a:cubicBezTo>
                    <a:pt x="23" y="77"/>
                    <a:pt x="24" y="77"/>
                    <a:pt x="24" y="77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105"/>
                    <a:pt x="66" y="106"/>
                    <a:pt x="74" y="106"/>
                  </a:cubicBezTo>
                  <a:cubicBezTo>
                    <a:pt x="82" y="106"/>
                    <a:pt x="124" y="105"/>
                    <a:pt x="124" y="92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8"/>
                    <a:pt x="124" y="78"/>
                    <a:pt x="124" y="77"/>
                  </a:cubicBezTo>
                  <a:cubicBezTo>
                    <a:pt x="124" y="77"/>
                    <a:pt x="124" y="77"/>
                    <a:pt x="124" y="77"/>
                  </a:cubicBezTo>
                  <a:cubicBezTo>
                    <a:pt x="124" y="70"/>
                    <a:pt x="110" y="66"/>
                    <a:pt x="97" y="64"/>
                  </a:cubicBezTo>
                  <a:cubicBezTo>
                    <a:pt x="99" y="63"/>
                    <a:pt x="100" y="61"/>
                    <a:pt x="100" y="59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00" y="45"/>
                    <a:pt x="101" y="44"/>
                    <a:pt x="101" y="43"/>
                  </a:cubicBezTo>
                  <a:cubicBezTo>
                    <a:pt x="101" y="42"/>
                    <a:pt x="101" y="42"/>
                    <a:pt x="101" y="41"/>
                  </a:cubicBezTo>
                  <a:cubicBezTo>
                    <a:pt x="113" y="39"/>
                    <a:pt x="124" y="36"/>
                    <a:pt x="124" y="29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lose/>
                  <a:moveTo>
                    <a:pt x="74" y="8"/>
                  </a:moveTo>
                  <a:cubicBezTo>
                    <a:pt x="97" y="8"/>
                    <a:pt x="111" y="11"/>
                    <a:pt x="115" y="14"/>
                  </a:cubicBezTo>
                  <a:cubicBezTo>
                    <a:pt x="111" y="16"/>
                    <a:pt x="97" y="19"/>
                    <a:pt x="74" y="19"/>
                  </a:cubicBezTo>
                  <a:cubicBezTo>
                    <a:pt x="50" y="19"/>
                    <a:pt x="36" y="16"/>
                    <a:pt x="32" y="14"/>
                  </a:cubicBezTo>
                  <a:cubicBezTo>
                    <a:pt x="36" y="11"/>
                    <a:pt x="50" y="8"/>
                    <a:pt x="74" y="8"/>
                  </a:cubicBezTo>
                  <a:close/>
                  <a:moveTo>
                    <a:pt x="34" y="38"/>
                  </a:moveTo>
                  <a:cubicBezTo>
                    <a:pt x="47" y="42"/>
                    <a:pt x="68" y="43"/>
                    <a:pt x="74" y="43"/>
                  </a:cubicBezTo>
                  <a:cubicBezTo>
                    <a:pt x="76" y="43"/>
                    <a:pt x="83" y="43"/>
                    <a:pt x="90" y="42"/>
                  </a:cubicBezTo>
                  <a:cubicBezTo>
                    <a:pt x="91" y="43"/>
                    <a:pt x="92" y="43"/>
                    <a:pt x="93" y="43"/>
                  </a:cubicBezTo>
                  <a:cubicBezTo>
                    <a:pt x="89" y="46"/>
                    <a:pt x="74" y="49"/>
                    <a:pt x="51" y="49"/>
                  </a:cubicBezTo>
                  <a:cubicBezTo>
                    <a:pt x="28" y="49"/>
                    <a:pt x="14" y="46"/>
                    <a:pt x="10" y="43"/>
                  </a:cubicBezTo>
                  <a:cubicBezTo>
                    <a:pt x="13" y="42"/>
                    <a:pt x="21" y="39"/>
                    <a:pt x="34" y="38"/>
                  </a:cubicBezTo>
                  <a:close/>
                  <a:moveTo>
                    <a:pt x="8" y="52"/>
                  </a:moveTo>
                  <a:cubicBezTo>
                    <a:pt x="20" y="57"/>
                    <a:pt x="44" y="57"/>
                    <a:pt x="50" y="57"/>
                  </a:cubicBezTo>
                  <a:cubicBezTo>
                    <a:pt x="56" y="57"/>
                    <a:pt x="80" y="57"/>
                    <a:pt x="92" y="52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2" y="60"/>
                    <a:pt x="75" y="65"/>
                    <a:pt x="50" y="65"/>
                  </a:cubicBezTo>
                  <a:cubicBezTo>
                    <a:pt x="25" y="65"/>
                    <a:pt x="12" y="60"/>
                    <a:pt x="8" y="58"/>
                  </a:cubicBezTo>
                  <a:lnTo>
                    <a:pt x="8" y="52"/>
                  </a:lnTo>
                  <a:close/>
                  <a:moveTo>
                    <a:pt x="74" y="98"/>
                  </a:moveTo>
                  <a:cubicBezTo>
                    <a:pt x="49" y="98"/>
                    <a:pt x="32" y="94"/>
                    <a:pt x="32" y="92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44" y="91"/>
                    <a:pt x="68" y="91"/>
                    <a:pt x="74" y="91"/>
                  </a:cubicBezTo>
                  <a:cubicBezTo>
                    <a:pt x="80" y="91"/>
                    <a:pt x="104" y="91"/>
                    <a:pt x="116" y="85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12" y="94"/>
                    <a:pt x="99" y="98"/>
                    <a:pt x="74" y="98"/>
                  </a:cubicBezTo>
                  <a:close/>
                  <a:moveTo>
                    <a:pt x="115" y="77"/>
                  </a:moveTo>
                  <a:cubicBezTo>
                    <a:pt x="111" y="79"/>
                    <a:pt x="97" y="83"/>
                    <a:pt x="74" y="83"/>
                  </a:cubicBezTo>
                  <a:cubicBezTo>
                    <a:pt x="50" y="83"/>
                    <a:pt x="36" y="79"/>
                    <a:pt x="32" y="77"/>
                  </a:cubicBezTo>
                  <a:cubicBezTo>
                    <a:pt x="34" y="76"/>
                    <a:pt x="40" y="74"/>
                    <a:pt x="50" y="73"/>
                  </a:cubicBezTo>
                  <a:cubicBezTo>
                    <a:pt x="50" y="73"/>
                    <a:pt x="50" y="73"/>
                    <a:pt x="51" y="73"/>
                  </a:cubicBezTo>
                  <a:cubicBezTo>
                    <a:pt x="55" y="73"/>
                    <a:pt x="65" y="72"/>
                    <a:pt x="75" y="71"/>
                  </a:cubicBezTo>
                  <a:cubicBezTo>
                    <a:pt x="98" y="71"/>
                    <a:pt x="111" y="75"/>
                    <a:pt x="115" y="77"/>
                  </a:cubicBezTo>
                  <a:close/>
                  <a:moveTo>
                    <a:pt x="74" y="35"/>
                  </a:moveTo>
                  <a:cubicBezTo>
                    <a:pt x="49" y="35"/>
                    <a:pt x="32" y="31"/>
                    <a:pt x="32" y="28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44" y="27"/>
                    <a:pt x="68" y="27"/>
                    <a:pt x="74" y="27"/>
                  </a:cubicBezTo>
                  <a:cubicBezTo>
                    <a:pt x="80" y="27"/>
                    <a:pt x="104" y="27"/>
                    <a:pt x="116" y="22"/>
                  </a:cubicBezTo>
                  <a:cubicBezTo>
                    <a:pt x="116" y="28"/>
                    <a:pt x="116" y="28"/>
                    <a:pt x="116" y="28"/>
                  </a:cubicBezTo>
                  <a:cubicBezTo>
                    <a:pt x="112" y="31"/>
                    <a:pt x="99" y="35"/>
                    <a:pt x="74" y="35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A3DDF71-474A-1C4B-B099-6350F30DD871}"/>
              </a:ext>
            </a:extLst>
          </p:cNvPr>
          <p:cNvSpPr/>
          <p:nvPr/>
        </p:nvSpPr>
        <p:spPr>
          <a:xfrm flipH="1">
            <a:off x="9027583" y="2087382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76DAAD0-78A2-914F-B909-4767BFF136F0}"/>
              </a:ext>
            </a:extLst>
          </p:cNvPr>
          <p:cNvSpPr/>
          <p:nvPr/>
        </p:nvSpPr>
        <p:spPr>
          <a:xfrm flipH="1">
            <a:off x="9027583" y="2645653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E0AF412F-6F08-0D4D-B86F-5DF03012BF9C}"/>
              </a:ext>
            </a:extLst>
          </p:cNvPr>
          <p:cNvSpPr/>
          <p:nvPr/>
        </p:nvSpPr>
        <p:spPr>
          <a:xfrm flipH="1">
            <a:off x="9027583" y="3203924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0888DC99-3E7C-754E-BCD1-3F92204409A6}"/>
              </a:ext>
            </a:extLst>
          </p:cNvPr>
          <p:cNvSpPr/>
          <p:nvPr/>
        </p:nvSpPr>
        <p:spPr>
          <a:xfrm flipH="1">
            <a:off x="9027583" y="3762195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509C1BB-D63B-1A47-B334-7BDB7A45E359}"/>
              </a:ext>
            </a:extLst>
          </p:cNvPr>
          <p:cNvSpPr/>
          <p:nvPr/>
        </p:nvSpPr>
        <p:spPr>
          <a:xfrm flipH="1">
            <a:off x="9027583" y="4320465"/>
            <a:ext cx="2783417" cy="508000"/>
          </a:xfrm>
          <a:prstGeom prst="rect">
            <a:avLst/>
          </a:prstGeom>
          <a:gradFill flip="none" rotWithShape="1">
            <a:gsLst>
              <a:gs pos="0">
                <a:srgbClr val="FFFFFF">
                  <a:lumMod val="85000"/>
                  <a:alpha val="47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4" name="TextBox 39">
            <a:extLst>
              <a:ext uri="{FF2B5EF4-FFF2-40B4-BE49-F238E27FC236}">
                <a16:creationId xmlns:a16="http://schemas.microsoft.com/office/drawing/2014/main" xmlns="" id="{8D14AF55-6E32-6B44-B3F7-6568D2748CC1}"/>
              </a:ext>
            </a:extLst>
          </p:cNvPr>
          <p:cNvSpPr txBox="1"/>
          <p:nvPr/>
        </p:nvSpPr>
        <p:spPr>
          <a:xfrm>
            <a:off x="9404290" y="3309024"/>
            <a:ext cx="1854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Smart healthy city</a:t>
            </a:r>
          </a:p>
        </p:txBody>
      </p:sp>
      <p:sp>
        <p:nvSpPr>
          <p:cNvPr id="55" name="TextBox 40">
            <a:extLst>
              <a:ext uri="{FF2B5EF4-FFF2-40B4-BE49-F238E27FC236}">
                <a16:creationId xmlns:a16="http://schemas.microsoft.com/office/drawing/2014/main" xmlns="" id="{E84471BF-B6D4-0446-B30E-DBCA26263128}"/>
              </a:ext>
            </a:extLst>
          </p:cNvPr>
          <p:cNvSpPr txBox="1"/>
          <p:nvPr/>
        </p:nvSpPr>
        <p:spPr>
          <a:xfrm>
            <a:off x="8848397" y="3771825"/>
            <a:ext cx="2498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Telemedicine</a:t>
            </a:r>
          </a:p>
        </p:txBody>
      </p:sp>
      <p:sp>
        <p:nvSpPr>
          <p:cNvPr id="56" name="TextBox 41">
            <a:extLst>
              <a:ext uri="{FF2B5EF4-FFF2-40B4-BE49-F238E27FC236}">
                <a16:creationId xmlns:a16="http://schemas.microsoft.com/office/drawing/2014/main" xmlns="" id="{F0CFDBF4-0C2E-EF4D-AC7A-553A5CABF443}"/>
              </a:ext>
            </a:extLst>
          </p:cNvPr>
          <p:cNvSpPr txBox="1"/>
          <p:nvPr/>
        </p:nvSpPr>
        <p:spPr>
          <a:xfrm>
            <a:off x="9048758" y="4450321"/>
            <a:ext cx="236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Population health analytics</a:t>
            </a:r>
          </a:p>
        </p:txBody>
      </p:sp>
      <p:sp>
        <p:nvSpPr>
          <p:cNvPr id="57" name="TextBox 42">
            <a:extLst>
              <a:ext uri="{FF2B5EF4-FFF2-40B4-BE49-F238E27FC236}">
                <a16:creationId xmlns:a16="http://schemas.microsoft.com/office/drawing/2014/main" xmlns="" id="{9A38F327-6781-8C41-9663-A5885E0E0EA1}"/>
              </a:ext>
            </a:extLst>
          </p:cNvPr>
          <p:cNvSpPr txBox="1"/>
          <p:nvPr/>
        </p:nvSpPr>
        <p:spPr>
          <a:xfrm>
            <a:off x="9619073" y="2692517"/>
            <a:ext cx="162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 and wellness center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76AA4C2F-68A6-A441-9C68-FF672956D62B}"/>
              </a:ext>
            </a:extLst>
          </p:cNvPr>
          <p:cNvCxnSpPr/>
          <p:nvPr/>
        </p:nvCxnSpPr>
        <p:spPr>
          <a:xfrm>
            <a:off x="9048758" y="2034698"/>
            <a:ext cx="2741083" cy="0"/>
          </a:xfrm>
          <a:prstGeom prst="line">
            <a:avLst/>
          </a:prstGeom>
          <a:noFill/>
          <a:ln w="6350" cap="flat" cmpd="sng" algn="ctr">
            <a:solidFill>
              <a:srgbClr val="888B8D"/>
            </a:solidFill>
            <a:prstDash val="solid"/>
            <a:miter lim="800000"/>
          </a:ln>
          <a:effectLst/>
        </p:spPr>
      </p:cxnSp>
      <p:sp>
        <p:nvSpPr>
          <p:cNvPr id="59" name="Freeform 58">
            <a:extLst>
              <a:ext uri="{FF2B5EF4-FFF2-40B4-BE49-F238E27FC236}">
                <a16:creationId xmlns:a16="http://schemas.microsoft.com/office/drawing/2014/main" xmlns="" id="{85A475EC-089C-0841-8ECE-D2332C2BE6A1}"/>
              </a:ext>
            </a:extLst>
          </p:cNvPr>
          <p:cNvSpPr>
            <a:spLocks noEditPoints="1"/>
          </p:cNvSpPr>
          <p:nvPr/>
        </p:nvSpPr>
        <p:spPr bwMode="auto">
          <a:xfrm>
            <a:off x="11394558" y="2185239"/>
            <a:ext cx="319413" cy="219607"/>
          </a:xfrm>
          <a:custGeom>
            <a:avLst/>
            <a:gdLst>
              <a:gd name="T0" fmla="*/ 72 w 128"/>
              <a:gd name="T1" fmla="*/ 79 h 79"/>
              <a:gd name="T2" fmla="*/ 79 w 128"/>
              <a:gd name="T3" fmla="*/ 58 h 79"/>
              <a:gd name="T4" fmla="*/ 82 w 128"/>
              <a:gd name="T5" fmla="*/ 57 h 79"/>
              <a:gd name="T6" fmla="*/ 64 w 128"/>
              <a:gd name="T7" fmla="*/ 30 h 79"/>
              <a:gd name="T8" fmla="*/ 63 w 128"/>
              <a:gd name="T9" fmla="*/ 29 h 79"/>
              <a:gd name="T10" fmla="*/ 46 w 128"/>
              <a:gd name="T11" fmla="*/ 58 h 79"/>
              <a:gd name="T12" fmla="*/ 50 w 128"/>
              <a:gd name="T13" fmla="*/ 58 h 79"/>
              <a:gd name="T14" fmla="*/ 56 w 128"/>
              <a:gd name="T15" fmla="*/ 79 h 79"/>
              <a:gd name="T16" fmla="*/ 29 w 128"/>
              <a:gd name="T17" fmla="*/ 79 h 79"/>
              <a:gd name="T18" fmla="*/ 0 w 128"/>
              <a:gd name="T19" fmla="*/ 52 h 79"/>
              <a:gd name="T20" fmla="*/ 22 w 128"/>
              <a:gd name="T21" fmla="*/ 19 h 79"/>
              <a:gd name="T22" fmla="*/ 35 w 128"/>
              <a:gd name="T23" fmla="*/ 18 h 79"/>
              <a:gd name="T24" fmla="*/ 72 w 128"/>
              <a:gd name="T25" fmla="*/ 1 h 79"/>
              <a:gd name="T26" fmla="*/ 100 w 128"/>
              <a:gd name="T27" fmla="*/ 33 h 79"/>
              <a:gd name="T28" fmla="*/ 111 w 128"/>
              <a:gd name="T29" fmla="*/ 33 h 79"/>
              <a:gd name="T30" fmla="*/ 128 w 128"/>
              <a:gd name="T31" fmla="*/ 59 h 79"/>
              <a:gd name="T32" fmla="*/ 78 w 128"/>
              <a:gd name="T33" fmla="*/ 79 h 79"/>
              <a:gd name="T34" fmla="*/ 78 w 128"/>
              <a:gd name="T35" fmla="*/ 75 h 79"/>
              <a:gd name="T36" fmla="*/ 124 w 128"/>
              <a:gd name="T37" fmla="*/ 58 h 79"/>
              <a:gd name="T38" fmla="*/ 110 w 128"/>
              <a:gd name="T39" fmla="*/ 37 h 79"/>
              <a:gd name="T40" fmla="*/ 100 w 128"/>
              <a:gd name="T41" fmla="*/ 37 h 79"/>
              <a:gd name="T42" fmla="*/ 95 w 128"/>
              <a:gd name="T43" fmla="*/ 37 h 79"/>
              <a:gd name="T44" fmla="*/ 72 w 128"/>
              <a:gd name="T45" fmla="*/ 5 h 79"/>
              <a:gd name="T46" fmla="*/ 38 w 128"/>
              <a:gd name="T47" fmla="*/ 20 h 79"/>
              <a:gd name="T48" fmla="*/ 37 w 128"/>
              <a:gd name="T49" fmla="*/ 21 h 79"/>
              <a:gd name="T50" fmla="*/ 23 w 128"/>
              <a:gd name="T51" fmla="*/ 23 h 79"/>
              <a:gd name="T52" fmla="*/ 5 w 128"/>
              <a:gd name="T53" fmla="*/ 43 h 79"/>
              <a:gd name="T54" fmla="*/ 4 w 128"/>
              <a:gd name="T55" fmla="*/ 52 h 79"/>
              <a:gd name="T56" fmla="*/ 29 w 128"/>
              <a:gd name="T57" fmla="*/ 75 h 79"/>
              <a:gd name="T58" fmla="*/ 52 w 128"/>
              <a:gd name="T59" fmla="*/ 62 h 79"/>
              <a:gd name="T60" fmla="*/ 47 w 128"/>
              <a:gd name="T61" fmla="*/ 62 h 79"/>
              <a:gd name="T62" fmla="*/ 43 w 128"/>
              <a:gd name="T63" fmla="*/ 54 h 79"/>
              <a:gd name="T64" fmla="*/ 64 w 128"/>
              <a:gd name="T65" fmla="*/ 25 h 79"/>
              <a:gd name="T66" fmla="*/ 85 w 128"/>
              <a:gd name="T67" fmla="*/ 54 h 79"/>
              <a:gd name="T68" fmla="*/ 81 w 128"/>
              <a:gd name="T69" fmla="*/ 62 h 79"/>
              <a:gd name="T70" fmla="*/ 76 w 128"/>
              <a:gd name="T71" fmla="*/ 6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79">
                <a:moveTo>
                  <a:pt x="78" y="79"/>
                </a:moveTo>
                <a:cubicBezTo>
                  <a:pt x="72" y="79"/>
                  <a:pt x="72" y="79"/>
                  <a:pt x="72" y="79"/>
                </a:cubicBezTo>
                <a:cubicBezTo>
                  <a:pt x="72" y="58"/>
                  <a:pt x="72" y="58"/>
                  <a:pt x="72" y="58"/>
                </a:cubicBezTo>
                <a:cubicBezTo>
                  <a:pt x="79" y="58"/>
                  <a:pt x="79" y="58"/>
                  <a:pt x="79" y="58"/>
                </a:cubicBezTo>
                <a:cubicBezTo>
                  <a:pt x="80" y="58"/>
                  <a:pt x="80" y="58"/>
                  <a:pt x="80" y="58"/>
                </a:cubicBezTo>
                <a:cubicBezTo>
                  <a:pt x="81" y="58"/>
                  <a:pt x="82" y="58"/>
                  <a:pt x="82" y="57"/>
                </a:cubicBezTo>
                <a:cubicBezTo>
                  <a:pt x="82" y="57"/>
                  <a:pt x="82" y="57"/>
                  <a:pt x="81" y="57"/>
                </a:cubicBezTo>
                <a:cubicBezTo>
                  <a:pt x="76" y="48"/>
                  <a:pt x="70" y="39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3" y="29"/>
                </a:cubicBezTo>
                <a:cubicBezTo>
                  <a:pt x="58" y="38"/>
                  <a:pt x="52" y="47"/>
                  <a:pt x="47" y="56"/>
                </a:cubicBezTo>
                <a:cubicBezTo>
                  <a:pt x="46" y="57"/>
                  <a:pt x="46" y="57"/>
                  <a:pt x="46" y="58"/>
                </a:cubicBezTo>
                <a:cubicBezTo>
                  <a:pt x="46" y="58"/>
                  <a:pt x="47" y="58"/>
                  <a:pt x="47" y="58"/>
                </a:cubicBezTo>
                <a:cubicBezTo>
                  <a:pt x="48" y="58"/>
                  <a:pt x="49" y="58"/>
                  <a:pt x="50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79"/>
                  <a:pt x="56" y="79"/>
                  <a:pt x="56" y="79"/>
                </a:cubicBezTo>
                <a:cubicBezTo>
                  <a:pt x="52" y="79"/>
                  <a:pt x="52" y="79"/>
                  <a:pt x="52" y="79"/>
                </a:cubicBezTo>
                <a:cubicBezTo>
                  <a:pt x="29" y="79"/>
                  <a:pt x="29" y="79"/>
                  <a:pt x="29" y="79"/>
                </a:cubicBezTo>
                <a:cubicBezTo>
                  <a:pt x="23" y="79"/>
                  <a:pt x="16" y="76"/>
                  <a:pt x="10" y="71"/>
                </a:cubicBezTo>
                <a:cubicBezTo>
                  <a:pt x="4" y="66"/>
                  <a:pt x="1" y="60"/>
                  <a:pt x="0" y="52"/>
                </a:cubicBezTo>
                <a:cubicBezTo>
                  <a:pt x="0" y="45"/>
                  <a:pt x="1" y="42"/>
                  <a:pt x="1" y="41"/>
                </a:cubicBezTo>
                <a:cubicBezTo>
                  <a:pt x="4" y="30"/>
                  <a:pt x="11" y="22"/>
                  <a:pt x="22" y="19"/>
                </a:cubicBezTo>
                <a:cubicBezTo>
                  <a:pt x="25" y="18"/>
                  <a:pt x="28" y="18"/>
                  <a:pt x="32" y="18"/>
                </a:cubicBezTo>
                <a:cubicBezTo>
                  <a:pt x="33" y="18"/>
                  <a:pt x="34" y="18"/>
                  <a:pt x="35" y="18"/>
                </a:cubicBezTo>
                <a:cubicBezTo>
                  <a:pt x="42" y="6"/>
                  <a:pt x="52" y="0"/>
                  <a:pt x="65" y="0"/>
                </a:cubicBezTo>
                <a:cubicBezTo>
                  <a:pt x="67" y="0"/>
                  <a:pt x="70" y="0"/>
                  <a:pt x="72" y="1"/>
                </a:cubicBezTo>
                <a:cubicBezTo>
                  <a:pt x="87" y="4"/>
                  <a:pt x="95" y="15"/>
                  <a:pt x="98" y="33"/>
                </a:cubicBezTo>
                <a:cubicBezTo>
                  <a:pt x="99" y="33"/>
                  <a:pt x="100" y="33"/>
                  <a:pt x="100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5" y="33"/>
                  <a:pt x="108" y="33"/>
                  <a:pt x="111" y="33"/>
                </a:cubicBezTo>
                <a:cubicBezTo>
                  <a:pt x="120" y="36"/>
                  <a:pt x="125" y="42"/>
                  <a:pt x="128" y="53"/>
                </a:cubicBezTo>
                <a:cubicBezTo>
                  <a:pt x="128" y="53"/>
                  <a:pt x="128" y="56"/>
                  <a:pt x="128" y="59"/>
                </a:cubicBezTo>
                <a:cubicBezTo>
                  <a:pt x="126" y="72"/>
                  <a:pt x="118" y="79"/>
                  <a:pt x="105" y="79"/>
                </a:cubicBezTo>
                <a:cubicBezTo>
                  <a:pt x="96" y="79"/>
                  <a:pt x="87" y="79"/>
                  <a:pt x="78" y="79"/>
                </a:cubicBezTo>
                <a:close/>
                <a:moveTo>
                  <a:pt x="76" y="75"/>
                </a:moveTo>
                <a:cubicBezTo>
                  <a:pt x="78" y="75"/>
                  <a:pt x="78" y="75"/>
                  <a:pt x="78" y="75"/>
                </a:cubicBezTo>
                <a:cubicBezTo>
                  <a:pt x="87" y="75"/>
                  <a:pt x="96" y="75"/>
                  <a:pt x="105" y="75"/>
                </a:cubicBezTo>
                <a:cubicBezTo>
                  <a:pt x="116" y="75"/>
                  <a:pt x="122" y="69"/>
                  <a:pt x="124" y="58"/>
                </a:cubicBezTo>
                <a:cubicBezTo>
                  <a:pt x="124" y="56"/>
                  <a:pt x="124" y="53"/>
                  <a:pt x="124" y="53"/>
                </a:cubicBezTo>
                <a:cubicBezTo>
                  <a:pt x="122" y="44"/>
                  <a:pt x="117" y="39"/>
                  <a:pt x="110" y="37"/>
                </a:cubicBezTo>
                <a:cubicBezTo>
                  <a:pt x="107" y="37"/>
                  <a:pt x="105" y="37"/>
                  <a:pt x="101" y="37"/>
                </a:cubicBezTo>
                <a:cubicBezTo>
                  <a:pt x="100" y="37"/>
                  <a:pt x="100" y="37"/>
                  <a:pt x="100" y="37"/>
                </a:cubicBezTo>
                <a:cubicBezTo>
                  <a:pt x="99" y="37"/>
                  <a:pt x="98" y="37"/>
                  <a:pt x="96" y="37"/>
                </a:cubicBezTo>
                <a:cubicBezTo>
                  <a:pt x="95" y="37"/>
                  <a:pt x="95" y="37"/>
                  <a:pt x="95" y="37"/>
                </a:cubicBezTo>
                <a:cubicBezTo>
                  <a:pt x="94" y="35"/>
                  <a:pt x="94" y="35"/>
                  <a:pt x="94" y="35"/>
                </a:cubicBezTo>
                <a:cubicBezTo>
                  <a:pt x="92" y="17"/>
                  <a:pt x="85" y="8"/>
                  <a:pt x="72" y="5"/>
                </a:cubicBezTo>
                <a:cubicBezTo>
                  <a:pt x="69" y="4"/>
                  <a:pt x="67" y="4"/>
                  <a:pt x="65" y="4"/>
                </a:cubicBezTo>
                <a:cubicBezTo>
                  <a:pt x="54" y="4"/>
                  <a:pt x="44" y="10"/>
                  <a:pt x="38" y="20"/>
                </a:cubicBezTo>
                <a:cubicBezTo>
                  <a:pt x="38" y="21"/>
                  <a:pt x="38" y="21"/>
                  <a:pt x="38" y="21"/>
                </a:cubicBezTo>
                <a:cubicBezTo>
                  <a:pt x="37" y="21"/>
                  <a:pt x="37" y="21"/>
                  <a:pt x="37" y="21"/>
                </a:cubicBezTo>
                <a:cubicBezTo>
                  <a:pt x="35" y="22"/>
                  <a:pt x="34" y="22"/>
                  <a:pt x="32" y="22"/>
                </a:cubicBezTo>
                <a:cubicBezTo>
                  <a:pt x="29" y="22"/>
                  <a:pt x="26" y="22"/>
                  <a:pt x="23" y="23"/>
                </a:cubicBezTo>
                <a:cubicBezTo>
                  <a:pt x="14" y="26"/>
                  <a:pt x="7" y="32"/>
                  <a:pt x="5" y="42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3"/>
                  <a:pt x="4" y="45"/>
                  <a:pt x="4" y="52"/>
                </a:cubicBezTo>
                <a:cubicBezTo>
                  <a:pt x="5" y="59"/>
                  <a:pt x="8" y="64"/>
                  <a:pt x="13" y="68"/>
                </a:cubicBezTo>
                <a:cubicBezTo>
                  <a:pt x="18" y="72"/>
                  <a:pt x="24" y="75"/>
                  <a:pt x="29" y="75"/>
                </a:cubicBezTo>
                <a:cubicBezTo>
                  <a:pt x="52" y="75"/>
                  <a:pt x="52" y="75"/>
                  <a:pt x="52" y="75"/>
                </a:cubicBezTo>
                <a:cubicBezTo>
                  <a:pt x="52" y="62"/>
                  <a:pt x="52" y="62"/>
                  <a:pt x="52" y="62"/>
                </a:cubicBezTo>
                <a:cubicBezTo>
                  <a:pt x="50" y="62"/>
                  <a:pt x="50" y="62"/>
                  <a:pt x="50" y="62"/>
                </a:cubicBezTo>
                <a:cubicBezTo>
                  <a:pt x="49" y="62"/>
                  <a:pt x="48" y="62"/>
                  <a:pt x="47" y="62"/>
                </a:cubicBezTo>
                <a:cubicBezTo>
                  <a:pt x="46" y="62"/>
                  <a:pt x="44" y="62"/>
                  <a:pt x="42" y="59"/>
                </a:cubicBezTo>
                <a:cubicBezTo>
                  <a:pt x="42" y="58"/>
                  <a:pt x="42" y="56"/>
                  <a:pt x="43" y="54"/>
                </a:cubicBezTo>
                <a:cubicBezTo>
                  <a:pt x="49" y="45"/>
                  <a:pt x="54" y="36"/>
                  <a:pt x="60" y="27"/>
                </a:cubicBezTo>
                <a:cubicBezTo>
                  <a:pt x="60" y="27"/>
                  <a:pt x="62" y="25"/>
                  <a:pt x="64" y="25"/>
                </a:cubicBezTo>
                <a:cubicBezTo>
                  <a:pt x="66" y="25"/>
                  <a:pt x="67" y="27"/>
                  <a:pt x="68" y="27"/>
                </a:cubicBezTo>
                <a:cubicBezTo>
                  <a:pt x="73" y="36"/>
                  <a:pt x="79" y="45"/>
                  <a:pt x="85" y="54"/>
                </a:cubicBezTo>
                <a:cubicBezTo>
                  <a:pt x="86" y="56"/>
                  <a:pt x="86" y="58"/>
                  <a:pt x="85" y="59"/>
                </a:cubicBezTo>
                <a:cubicBezTo>
                  <a:pt x="84" y="61"/>
                  <a:pt x="82" y="62"/>
                  <a:pt x="81" y="62"/>
                </a:cubicBezTo>
                <a:cubicBezTo>
                  <a:pt x="80" y="62"/>
                  <a:pt x="80" y="62"/>
                  <a:pt x="79" y="62"/>
                </a:cubicBezTo>
                <a:cubicBezTo>
                  <a:pt x="76" y="62"/>
                  <a:pt x="76" y="62"/>
                  <a:pt x="76" y="62"/>
                </a:cubicBezTo>
                <a:lnTo>
                  <a:pt x="76" y="75"/>
                </a:lnTo>
                <a:close/>
              </a:path>
            </a:pathLst>
          </a:custGeom>
          <a:solidFill>
            <a:srgbClr val="E87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8" tIns="44824" rIns="89648" bIns="44824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3817A9D-344D-CB46-B533-6FE302ECDA76}"/>
              </a:ext>
            </a:extLst>
          </p:cNvPr>
          <p:cNvGrpSpPr/>
          <p:nvPr/>
        </p:nvGrpSpPr>
        <p:grpSpPr>
          <a:xfrm>
            <a:off x="11391008" y="2722371"/>
            <a:ext cx="326512" cy="325534"/>
            <a:chOff x="2724150" y="2659063"/>
            <a:chExt cx="520701" cy="519113"/>
          </a:xfrm>
        </p:grpSpPr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7C05E581-5CEA-C944-A622-A2444FC05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4150" y="2659063"/>
              <a:ext cx="520701" cy="519113"/>
            </a:xfrm>
            <a:custGeom>
              <a:avLst/>
              <a:gdLst>
                <a:gd name="T0" fmla="*/ 249 w 256"/>
                <a:gd name="T1" fmla="*/ 132 h 256"/>
                <a:gd name="T2" fmla="*/ 184 w 256"/>
                <a:gd name="T3" fmla="*/ 132 h 256"/>
                <a:gd name="T4" fmla="*/ 184 w 256"/>
                <a:gd name="T5" fmla="*/ 0 h 256"/>
                <a:gd name="T6" fmla="*/ 0 w 256"/>
                <a:gd name="T7" fmla="*/ 0 h 256"/>
                <a:gd name="T8" fmla="*/ 0 w 256"/>
                <a:gd name="T9" fmla="*/ 236 h 256"/>
                <a:gd name="T10" fmla="*/ 68 w 256"/>
                <a:gd name="T11" fmla="*/ 236 h 256"/>
                <a:gd name="T12" fmla="*/ 68 w 256"/>
                <a:gd name="T13" fmla="*/ 249 h 256"/>
                <a:gd name="T14" fmla="*/ 76 w 256"/>
                <a:gd name="T15" fmla="*/ 256 h 256"/>
                <a:gd name="T16" fmla="*/ 249 w 256"/>
                <a:gd name="T17" fmla="*/ 256 h 256"/>
                <a:gd name="T18" fmla="*/ 256 w 256"/>
                <a:gd name="T19" fmla="*/ 249 h 256"/>
                <a:gd name="T20" fmla="*/ 256 w 256"/>
                <a:gd name="T21" fmla="*/ 140 h 256"/>
                <a:gd name="T22" fmla="*/ 249 w 256"/>
                <a:gd name="T23" fmla="*/ 132 h 256"/>
                <a:gd name="T24" fmla="*/ 68 w 256"/>
                <a:gd name="T25" fmla="*/ 140 h 256"/>
                <a:gd name="T26" fmla="*/ 68 w 256"/>
                <a:gd name="T27" fmla="*/ 228 h 256"/>
                <a:gd name="T28" fmla="*/ 8 w 256"/>
                <a:gd name="T29" fmla="*/ 228 h 256"/>
                <a:gd name="T30" fmla="*/ 8 w 256"/>
                <a:gd name="T31" fmla="*/ 8 h 256"/>
                <a:gd name="T32" fmla="*/ 176 w 256"/>
                <a:gd name="T33" fmla="*/ 8 h 256"/>
                <a:gd name="T34" fmla="*/ 176 w 256"/>
                <a:gd name="T35" fmla="*/ 132 h 256"/>
                <a:gd name="T36" fmla="*/ 76 w 256"/>
                <a:gd name="T37" fmla="*/ 132 h 256"/>
                <a:gd name="T38" fmla="*/ 68 w 256"/>
                <a:gd name="T39" fmla="*/ 140 h 256"/>
                <a:gd name="T40" fmla="*/ 248 w 256"/>
                <a:gd name="T41" fmla="*/ 248 h 256"/>
                <a:gd name="T42" fmla="*/ 76 w 256"/>
                <a:gd name="T43" fmla="*/ 248 h 256"/>
                <a:gd name="T44" fmla="*/ 76 w 256"/>
                <a:gd name="T45" fmla="*/ 140 h 256"/>
                <a:gd name="T46" fmla="*/ 248 w 256"/>
                <a:gd name="T47" fmla="*/ 140 h 256"/>
                <a:gd name="T48" fmla="*/ 248 w 256"/>
                <a:gd name="T49" fmla="*/ 24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6" h="256">
                  <a:moveTo>
                    <a:pt x="249" y="132"/>
                  </a:moveTo>
                  <a:cubicBezTo>
                    <a:pt x="184" y="132"/>
                    <a:pt x="184" y="132"/>
                    <a:pt x="184" y="132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68" y="236"/>
                    <a:pt x="68" y="236"/>
                    <a:pt x="68" y="236"/>
                  </a:cubicBezTo>
                  <a:cubicBezTo>
                    <a:pt x="68" y="249"/>
                    <a:pt x="68" y="249"/>
                    <a:pt x="68" y="249"/>
                  </a:cubicBezTo>
                  <a:cubicBezTo>
                    <a:pt x="68" y="253"/>
                    <a:pt x="72" y="256"/>
                    <a:pt x="76" y="256"/>
                  </a:cubicBezTo>
                  <a:cubicBezTo>
                    <a:pt x="249" y="256"/>
                    <a:pt x="249" y="256"/>
                    <a:pt x="249" y="256"/>
                  </a:cubicBezTo>
                  <a:cubicBezTo>
                    <a:pt x="253" y="256"/>
                    <a:pt x="256" y="253"/>
                    <a:pt x="256" y="249"/>
                  </a:cubicBezTo>
                  <a:cubicBezTo>
                    <a:pt x="256" y="140"/>
                    <a:pt x="256" y="140"/>
                    <a:pt x="256" y="140"/>
                  </a:cubicBezTo>
                  <a:cubicBezTo>
                    <a:pt x="256" y="136"/>
                    <a:pt x="253" y="132"/>
                    <a:pt x="249" y="132"/>
                  </a:cubicBezTo>
                  <a:close/>
                  <a:moveTo>
                    <a:pt x="68" y="140"/>
                  </a:moveTo>
                  <a:cubicBezTo>
                    <a:pt x="68" y="228"/>
                    <a:pt x="68" y="228"/>
                    <a:pt x="68" y="228"/>
                  </a:cubicBezTo>
                  <a:cubicBezTo>
                    <a:pt x="8" y="228"/>
                    <a:pt x="8" y="228"/>
                    <a:pt x="8" y="22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6" y="132"/>
                    <a:pt x="176" y="132"/>
                    <a:pt x="176" y="132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72" y="132"/>
                    <a:pt x="68" y="136"/>
                    <a:pt x="68" y="140"/>
                  </a:cubicBezTo>
                  <a:close/>
                  <a:moveTo>
                    <a:pt x="248" y="248"/>
                  </a:moveTo>
                  <a:cubicBezTo>
                    <a:pt x="76" y="248"/>
                    <a:pt x="76" y="248"/>
                    <a:pt x="76" y="248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248" y="140"/>
                    <a:pt x="248" y="140"/>
                    <a:pt x="248" y="140"/>
                  </a:cubicBezTo>
                  <a:lnTo>
                    <a:pt x="248" y="248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1D45C2AC-5820-9E41-8F7A-4443E73638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3363" y="2700338"/>
              <a:ext cx="431800" cy="401638"/>
            </a:xfrm>
            <a:custGeom>
              <a:avLst/>
              <a:gdLst>
                <a:gd name="T0" fmla="*/ 66 w 272"/>
                <a:gd name="T1" fmla="*/ 25 h 253"/>
                <a:gd name="T2" fmla="*/ 0 w 272"/>
                <a:gd name="T3" fmla="*/ 25 h 253"/>
                <a:gd name="T4" fmla="*/ 0 w 272"/>
                <a:gd name="T5" fmla="*/ 15 h 253"/>
                <a:gd name="T6" fmla="*/ 66 w 272"/>
                <a:gd name="T7" fmla="*/ 15 h 253"/>
                <a:gd name="T8" fmla="*/ 66 w 272"/>
                <a:gd name="T9" fmla="*/ 25 h 253"/>
                <a:gd name="T10" fmla="*/ 66 w 272"/>
                <a:gd name="T11" fmla="*/ 37 h 253"/>
                <a:gd name="T12" fmla="*/ 0 w 272"/>
                <a:gd name="T13" fmla="*/ 37 h 253"/>
                <a:gd name="T14" fmla="*/ 0 w 272"/>
                <a:gd name="T15" fmla="*/ 47 h 253"/>
                <a:gd name="T16" fmla="*/ 66 w 272"/>
                <a:gd name="T17" fmla="*/ 47 h 253"/>
                <a:gd name="T18" fmla="*/ 66 w 272"/>
                <a:gd name="T19" fmla="*/ 37 h 253"/>
                <a:gd name="T20" fmla="*/ 174 w 272"/>
                <a:gd name="T21" fmla="*/ 89 h 253"/>
                <a:gd name="T22" fmla="*/ 0 w 272"/>
                <a:gd name="T23" fmla="*/ 89 h 253"/>
                <a:gd name="T24" fmla="*/ 0 w 272"/>
                <a:gd name="T25" fmla="*/ 99 h 253"/>
                <a:gd name="T26" fmla="*/ 174 w 272"/>
                <a:gd name="T27" fmla="*/ 99 h 253"/>
                <a:gd name="T28" fmla="*/ 174 w 272"/>
                <a:gd name="T29" fmla="*/ 89 h 253"/>
                <a:gd name="T30" fmla="*/ 174 w 272"/>
                <a:gd name="T31" fmla="*/ 116 h 253"/>
                <a:gd name="T32" fmla="*/ 0 w 272"/>
                <a:gd name="T33" fmla="*/ 116 h 253"/>
                <a:gd name="T34" fmla="*/ 0 w 272"/>
                <a:gd name="T35" fmla="*/ 126 h 253"/>
                <a:gd name="T36" fmla="*/ 174 w 272"/>
                <a:gd name="T37" fmla="*/ 126 h 253"/>
                <a:gd name="T38" fmla="*/ 174 w 272"/>
                <a:gd name="T39" fmla="*/ 116 h 253"/>
                <a:gd name="T40" fmla="*/ 173 w 272"/>
                <a:gd name="T41" fmla="*/ 218 h 253"/>
                <a:gd name="T42" fmla="*/ 91 w 272"/>
                <a:gd name="T43" fmla="*/ 218 h 253"/>
                <a:gd name="T44" fmla="*/ 91 w 272"/>
                <a:gd name="T45" fmla="*/ 228 h 253"/>
                <a:gd name="T46" fmla="*/ 173 w 272"/>
                <a:gd name="T47" fmla="*/ 228 h 253"/>
                <a:gd name="T48" fmla="*/ 173 w 272"/>
                <a:gd name="T49" fmla="*/ 218 h 253"/>
                <a:gd name="T50" fmla="*/ 272 w 272"/>
                <a:gd name="T51" fmla="*/ 199 h 253"/>
                <a:gd name="T52" fmla="*/ 246 w 272"/>
                <a:gd name="T53" fmla="*/ 199 h 253"/>
                <a:gd name="T54" fmla="*/ 246 w 272"/>
                <a:gd name="T55" fmla="*/ 173 h 253"/>
                <a:gd name="T56" fmla="*/ 236 w 272"/>
                <a:gd name="T57" fmla="*/ 173 h 253"/>
                <a:gd name="T58" fmla="*/ 236 w 272"/>
                <a:gd name="T59" fmla="*/ 199 h 253"/>
                <a:gd name="T60" fmla="*/ 210 w 272"/>
                <a:gd name="T61" fmla="*/ 199 h 253"/>
                <a:gd name="T62" fmla="*/ 210 w 272"/>
                <a:gd name="T63" fmla="*/ 209 h 253"/>
                <a:gd name="T64" fmla="*/ 236 w 272"/>
                <a:gd name="T65" fmla="*/ 209 h 253"/>
                <a:gd name="T66" fmla="*/ 236 w 272"/>
                <a:gd name="T67" fmla="*/ 235 h 253"/>
                <a:gd name="T68" fmla="*/ 246 w 272"/>
                <a:gd name="T69" fmla="*/ 235 h 253"/>
                <a:gd name="T70" fmla="*/ 246 w 272"/>
                <a:gd name="T71" fmla="*/ 209 h 253"/>
                <a:gd name="T72" fmla="*/ 272 w 272"/>
                <a:gd name="T73" fmla="*/ 209 h 253"/>
                <a:gd name="T74" fmla="*/ 272 w 272"/>
                <a:gd name="T75" fmla="*/ 199 h 253"/>
                <a:gd name="T76" fmla="*/ 174 w 272"/>
                <a:gd name="T77" fmla="*/ 25 h 253"/>
                <a:gd name="T78" fmla="*/ 149 w 272"/>
                <a:gd name="T79" fmla="*/ 25 h 253"/>
                <a:gd name="T80" fmla="*/ 149 w 272"/>
                <a:gd name="T81" fmla="*/ 0 h 253"/>
                <a:gd name="T82" fmla="*/ 138 w 272"/>
                <a:gd name="T83" fmla="*/ 0 h 253"/>
                <a:gd name="T84" fmla="*/ 138 w 272"/>
                <a:gd name="T85" fmla="*/ 25 h 253"/>
                <a:gd name="T86" fmla="*/ 113 w 272"/>
                <a:gd name="T87" fmla="*/ 25 h 253"/>
                <a:gd name="T88" fmla="*/ 113 w 272"/>
                <a:gd name="T89" fmla="*/ 35 h 253"/>
                <a:gd name="T90" fmla="*/ 138 w 272"/>
                <a:gd name="T91" fmla="*/ 35 h 253"/>
                <a:gd name="T92" fmla="*/ 138 w 272"/>
                <a:gd name="T93" fmla="*/ 61 h 253"/>
                <a:gd name="T94" fmla="*/ 149 w 272"/>
                <a:gd name="T95" fmla="*/ 61 h 253"/>
                <a:gd name="T96" fmla="*/ 149 w 272"/>
                <a:gd name="T97" fmla="*/ 35 h 253"/>
                <a:gd name="T98" fmla="*/ 174 w 272"/>
                <a:gd name="T99" fmla="*/ 35 h 253"/>
                <a:gd name="T100" fmla="*/ 174 w 272"/>
                <a:gd name="T101" fmla="*/ 25 h 253"/>
                <a:gd name="T102" fmla="*/ 173 w 272"/>
                <a:gd name="T103" fmla="*/ 242 h 253"/>
                <a:gd name="T104" fmla="*/ 91 w 272"/>
                <a:gd name="T105" fmla="*/ 242 h 253"/>
                <a:gd name="T106" fmla="*/ 91 w 272"/>
                <a:gd name="T107" fmla="*/ 253 h 253"/>
                <a:gd name="T108" fmla="*/ 173 w 272"/>
                <a:gd name="T109" fmla="*/ 253 h 253"/>
                <a:gd name="T110" fmla="*/ 173 w 272"/>
                <a:gd name="T111" fmla="*/ 24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2" h="253">
                  <a:moveTo>
                    <a:pt x="66" y="25"/>
                  </a:moveTo>
                  <a:lnTo>
                    <a:pt x="0" y="25"/>
                  </a:lnTo>
                  <a:lnTo>
                    <a:pt x="0" y="15"/>
                  </a:lnTo>
                  <a:lnTo>
                    <a:pt x="66" y="15"/>
                  </a:lnTo>
                  <a:lnTo>
                    <a:pt x="66" y="25"/>
                  </a:lnTo>
                  <a:close/>
                  <a:moveTo>
                    <a:pt x="66" y="37"/>
                  </a:moveTo>
                  <a:lnTo>
                    <a:pt x="0" y="37"/>
                  </a:lnTo>
                  <a:lnTo>
                    <a:pt x="0" y="47"/>
                  </a:lnTo>
                  <a:lnTo>
                    <a:pt x="66" y="47"/>
                  </a:lnTo>
                  <a:lnTo>
                    <a:pt x="66" y="37"/>
                  </a:lnTo>
                  <a:close/>
                  <a:moveTo>
                    <a:pt x="174" y="89"/>
                  </a:moveTo>
                  <a:lnTo>
                    <a:pt x="0" y="89"/>
                  </a:lnTo>
                  <a:lnTo>
                    <a:pt x="0" y="99"/>
                  </a:lnTo>
                  <a:lnTo>
                    <a:pt x="174" y="99"/>
                  </a:lnTo>
                  <a:lnTo>
                    <a:pt x="174" y="89"/>
                  </a:lnTo>
                  <a:close/>
                  <a:moveTo>
                    <a:pt x="174" y="116"/>
                  </a:moveTo>
                  <a:lnTo>
                    <a:pt x="0" y="116"/>
                  </a:lnTo>
                  <a:lnTo>
                    <a:pt x="0" y="126"/>
                  </a:lnTo>
                  <a:lnTo>
                    <a:pt x="174" y="126"/>
                  </a:lnTo>
                  <a:lnTo>
                    <a:pt x="174" y="116"/>
                  </a:lnTo>
                  <a:close/>
                  <a:moveTo>
                    <a:pt x="173" y="218"/>
                  </a:moveTo>
                  <a:lnTo>
                    <a:pt x="91" y="218"/>
                  </a:lnTo>
                  <a:lnTo>
                    <a:pt x="91" y="228"/>
                  </a:lnTo>
                  <a:lnTo>
                    <a:pt x="173" y="228"/>
                  </a:lnTo>
                  <a:lnTo>
                    <a:pt x="173" y="218"/>
                  </a:lnTo>
                  <a:close/>
                  <a:moveTo>
                    <a:pt x="272" y="199"/>
                  </a:moveTo>
                  <a:lnTo>
                    <a:pt x="246" y="199"/>
                  </a:lnTo>
                  <a:lnTo>
                    <a:pt x="246" y="173"/>
                  </a:lnTo>
                  <a:lnTo>
                    <a:pt x="236" y="173"/>
                  </a:lnTo>
                  <a:lnTo>
                    <a:pt x="236" y="199"/>
                  </a:lnTo>
                  <a:lnTo>
                    <a:pt x="210" y="199"/>
                  </a:lnTo>
                  <a:lnTo>
                    <a:pt x="210" y="209"/>
                  </a:lnTo>
                  <a:lnTo>
                    <a:pt x="236" y="209"/>
                  </a:lnTo>
                  <a:lnTo>
                    <a:pt x="236" y="235"/>
                  </a:lnTo>
                  <a:lnTo>
                    <a:pt x="246" y="235"/>
                  </a:lnTo>
                  <a:lnTo>
                    <a:pt x="246" y="209"/>
                  </a:lnTo>
                  <a:lnTo>
                    <a:pt x="272" y="209"/>
                  </a:lnTo>
                  <a:lnTo>
                    <a:pt x="272" y="199"/>
                  </a:lnTo>
                  <a:close/>
                  <a:moveTo>
                    <a:pt x="174" y="25"/>
                  </a:moveTo>
                  <a:lnTo>
                    <a:pt x="149" y="25"/>
                  </a:lnTo>
                  <a:lnTo>
                    <a:pt x="149" y="0"/>
                  </a:lnTo>
                  <a:lnTo>
                    <a:pt x="138" y="0"/>
                  </a:lnTo>
                  <a:lnTo>
                    <a:pt x="138" y="25"/>
                  </a:lnTo>
                  <a:lnTo>
                    <a:pt x="113" y="25"/>
                  </a:lnTo>
                  <a:lnTo>
                    <a:pt x="113" y="35"/>
                  </a:lnTo>
                  <a:lnTo>
                    <a:pt x="138" y="35"/>
                  </a:lnTo>
                  <a:lnTo>
                    <a:pt x="138" y="61"/>
                  </a:lnTo>
                  <a:lnTo>
                    <a:pt x="149" y="61"/>
                  </a:lnTo>
                  <a:lnTo>
                    <a:pt x="149" y="35"/>
                  </a:lnTo>
                  <a:lnTo>
                    <a:pt x="174" y="35"/>
                  </a:lnTo>
                  <a:lnTo>
                    <a:pt x="174" y="25"/>
                  </a:lnTo>
                  <a:close/>
                  <a:moveTo>
                    <a:pt x="173" y="242"/>
                  </a:moveTo>
                  <a:lnTo>
                    <a:pt x="91" y="242"/>
                  </a:lnTo>
                  <a:lnTo>
                    <a:pt x="91" y="253"/>
                  </a:lnTo>
                  <a:lnTo>
                    <a:pt x="173" y="253"/>
                  </a:lnTo>
                  <a:lnTo>
                    <a:pt x="173" y="242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xmlns="" id="{203A4A6C-4DCE-AD4C-9EA3-A211CC6D92AF}"/>
              </a:ext>
            </a:extLst>
          </p:cNvPr>
          <p:cNvSpPr>
            <a:spLocks noEditPoints="1"/>
          </p:cNvSpPr>
          <p:nvPr/>
        </p:nvSpPr>
        <p:spPr bwMode="auto">
          <a:xfrm>
            <a:off x="11450191" y="3280614"/>
            <a:ext cx="208147" cy="333820"/>
          </a:xfrm>
          <a:custGeom>
            <a:avLst/>
            <a:gdLst>
              <a:gd name="T0" fmla="*/ 648 w 648"/>
              <a:gd name="T1" fmla="*/ 108 h 1148"/>
              <a:gd name="T2" fmla="*/ 540 w 648"/>
              <a:gd name="T3" fmla="*/ 0 h 1148"/>
              <a:gd name="T4" fmla="*/ 108 w 648"/>
              <a:gd name="T5" fmla="*/ 0 h 1148"/>
              <a:gd name="T6" fmla="*/ 0 w 648"/>
              <a:gd name="T7" fmla="*/ 108 h 1148"/>
              <a:gd name="T8" fmla="*/ 0 w 648"/>
              <a:gd name="T9" fmla="*/ 1040 h 1148"/>
              <a:gd name="T10" fmla="*/ 108 w 648"/>
              <a:gd name="T11" fmla="*/ 1148 h 1148"/>
              <a:gd name="T12" fmla="*/ 540 w 648"/>
              <a:gd name="T13" fmla="*/ 1148 h 1148"/>
              <a:gd name="T14" fmla="*/ 648 w 648"/>
              <a:gd name="T15" fmla="*/ 1040 h 1148"/>
              <a:gd name="T16" fmla="*/ 648 w 648"/>
              <a:gd name="T17" fmla="*/ 108 h 1148"/>
              <a:gd name="T18" fmla="*/ 612 w 648"/>
              <a:gd name="T19" fmla="*/ 864 h 1148"/>
              <a:gd name="T20" fmla="*/ 36 w 648"/>
              <a:gd name="T21" fmla="*/ 864 h 1148"/>
              <a:gd name="T22" fmla="*/ 36 w 648"/>
              <a:gd name="T23" fmla="*/ 180 h 1148"/>
              <a:gd name="T24" fmla="*/ 612 w 648"/>
              <a:gd name="T25" fmla="*/ 180 h 1148"/>
              <a:gd name="T26" fmla="*/ 612 w 648"/>
              <a:gd name="T27" fmla="*/ 864 h 1148"/>
              <a:gd name="T28" fmla="*/ 110 w 648"/>
              <a:gd name="T29" fmla="*/ 36 h 1148"/>
              <a:gd name="T30" fmla="*/ 541 w 648"/>
              <a:gd name="T31" fmla="*/ 36 h 1148"/>
              <a:gd name="T32" fmla="*/ 612 w 648"/>
              <a:gd name="T33" fmla="*/ 109 h 1148"/>
              <a:gd name="T34" fmla="*/ 612 w 648"/>
              <a:gd name="T35" fmla="*/ 144 h 1148"/>
              <a:gd name="T36" fmla="*/ 36 w 648"/>
              <a:gd name="T37" fmla="*/ 144 h 1148"/>
              <a:gd name="T38" fmla="*/ 36 w 648"/>
              <a:gd name="T39" fmla="*/ 109 h 1148"/>
              <a:gd name="T40" fmla="*/ 110 w 648"/>
              <a:gd name="T41" fmla="*/ 36 h 1148"/>
              <a:gd name="T42" fmla="*/ 541 w 648"/>
              <a:gd name="T43" fmla="*/ 1116 h 1148"/>
              <a:gd name="T44" fmla="*/ 110 w 648"/>
              <a:gd name="T45" fmla="*/ 1116 h 1148"/>
              <a:gd name="T46" fmla="*/ 36 w 648"/>
              <a:gd name="T47" fmla="*/ 1043 h 1148"/>
              <a:gd name="T48" fmla="*/ 36 w 648"/>
              <a:gd name="T49" fmla="*/ 896 h 1148"/>
              <a:gd name="T50" fmla="*/ 612 w 648"/>
              <a:gd name="T51" fmla="*/ 896 h 1148"/>
              <a:gd name="T52" fmla="*/ 612 w 648"/>
              <a:gd name="T53" fmla="*/ 1043 h 1148"/>
              <a:gd name="T54" fmla="*/ 541 w 648"/>
              <a:gd name="T55" fmla="*/ 1116 h 1148"/>
              <a:gd name="T56" fmla="*/ 328 w 648"/>
              <a:gd name="T57" fmla="*/ 1098 h 1148"/>
              <a:gd name="T58" fmla="*/ 238 w 648"/>
              <a:gd name="T59" fmla="*/ 1008 h 1148"/>
              <a:gd name="T60" fmla="*/ 328 w 648"/>
              <a:gd name="T61" fmla="*/ 918 h 1148"/>
              <a:gd name="T62" fmla="*/ 418 w 648"/>
              <a:gd name="T63" fmla="*/ 1008 h 1148"/>
              <a:gd name="T64" fmla="*/ 328 w 648"/>
              <a:gd name="T65" fmla="*/ 1098 h 1148"/>
              <a:gd name="T66" fmla="*/ 328 w 648"/>
              <a:gd name="T67" fmla="*/ 954 h 1148"/>
              <a:gd name="T68" fmla="*/ 274 w 648"/>
              <a:gd name="T69" fmla="*/ 1008 h 1148"/>
              <a:gd name="T70" fmla="*/ 328 w 648"/>
              <a:gd name="T71" fmla="*/ 1062 h 1148"/>
              <a:gd name="T72" fmla="*/ 382 w 648"/>
              <a:gd name="T73" fmla="*/ 1008 h 1148"/>
              <a:gd name="T74" fmla="*/ 328 w 648"/>
              <a:gd name="T75" fmla="*/ 954 h 1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48" h="1148">
                <a:moveTo>
                  <a:pt x="648" y="108"/>
                </a:moveTo>
                <a:cubicBezTo>
                  <a:pt x="648" y="48"/>
                  <a:pt x="600" y="0"/>
                  <a:pt x="540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48" y="0"/>
                  <a:pt x="0" y="48"/>
                  <a:pt x="0" y="108"/>
                </a:cubicBezTo>
                <a:cubicBezTo>
                  <a:pt x="0" y="1040"/>
                  <a:pt x="0" y="1040"/>
                  <a:pt x="0" y="1040"/>
                </a:cubicBezTo>
                <a:cubicBezTo>
                  <a:pt x="0" y="1100"/>
                  <a:pt x="48" y="1148"/>
                  <a:pt x="108" y="1148"/>
                </a:cubicBezTo>
                <a:cubicBezTo>
                  <a:pt x="540" y="1148"/>
                  <a:pt x="540" y="1148"/>
                  <a:pt x="540" y="1148"/>
                </a:cubicBezTo>
                <a:cubicBezTo>
                  <a:pt x="600" y="1148"/>
                  <a:pt x="648" y="1100"/>
                  <a:pt x="648" y="1040"/>
                </a:cubicBezTo>
                <a:lnTo>
                  <a:pt x="648" y="108"/>
                </a:lnTo>
                <a:close/>
                <a:moveTo>
                  <a:pt x="612" y="864"/>
                </a:moveTo>
                <a:cubicBezTo>
                  <a:pt x="36" y="864"/>
                  <a:pt x="36" y="864"/>
                  <a:pt x="36" y="864"/>
                </a:cubicBezTo>
                <a:cubicBezTo>
                  <a:pt x="36" y="180"/>
                  <a:pt x="36" y="180"/>
                  <a:pt x="36" y="180"/>
                </a:cubicBezTo>
                <a:cubicBezTo>
                  <a:pt x="612" y="180"/>
                  <a:pt x="612" y="180"/>
                  <a:pt x="612" y="180"/>
                </a:cubicBezTo>
                <a:lnTo>
                  <a:pt x="612" y="864"/>
                </a:lnTo>
                <a:close/>
                <a:moveTo>
                  <a:pt x="110" y="36"/>
                </a:moveTo>
                <a:cubicBezTo>
                  <a:pt x="541" y="36"/>
                  <a:pt x="541" y="36"/>
                  <a:pt x="541" y="36"/>
                </a:cubicBezTo>
                <a:cubicBezTo>
                  <a:pt x="580" y="36"/>
                  <a:pt x="612" y="69"/>
                  <a:pt x="612" y="109"/>
                </a:cubicBezTo>
                <a:cubicBezTo>
                  <a:pt x="612" y="144"/>
                  <a:pt x="612" y="144"/>
                  <a:pt x="612" y="144"/>
                </a:cubicBezTo>
                <a:cubicBezTo>
                  <a:pt x="36" y="144"/>
                  <a:pt x="36" y="144"/>
                  <a:pt x="36" y="144"/>
                </a:cubicBezTo>
                <a:cubicBezTo>
                  <a:pt x="36" y="109"/>
                  <a:pt x="36" y="109"/>
                  <a:pt x="36" y="109"/>
                </a:cubicBezTo>
                <a:cubicBezTo>
                  <a:pt x="36" y="69"/>
                  <a:pt x="70" y="36"/>
                  <a:pt x="110" y="36"/>
                </a:cubicBezTo>
                <a:close/>
                <a:moveTo>
                  <a:pt x="541" y="1116"/>
                </a:moveTo>
                <a:cubicBezTo>
                  <a:pt x="110" y="1116"/>
                  <a:pt x="110" y="1116"/>
                  <a:pt x="110" y="1116"/>
                </a:cubicBezTo>
                <a:cubicBezTo>
                  <a:pt x="70" y="1116"/>
                  <a:pt x="36" y="1083"/>
                  <a:pt x="36" y="1043"/>
                </a:cubicBezTo>
                <a:cubicBezTo>
                  <a:pt x="36" y="896"/>
                  <a:pt x="36" y="896"/>
                  <a:pt x="36" y="896"/>
                </a:cubicBezTo>
                <a:cubicBezTo>
                  <a:pt x="612" y="896"/>
                  <a:pt x="612" y="896"/>
                  <a:pt x="612" y="896"/>
                </a:cubicBezTo>
                <a:cubicBezTo>
                  <a:pt x="612" y="1043"/>
                  <a:pt x="612" y="1043"/>
                  <a:pt x="612" y="1043"/>
                </a:cubicBezTo>
                <a:cubicBezTo>
                  <a:pt x="612" y="1083"/>
                  <a:pt x="580" y="1116"/>
                  <a:pt x="541" y="1116"/>
                </a:cubicBezTo>
                <a:close/>
                <a:moveTo>
                  <a:pt x="328" y="1098"/>
                </a:moveTo>
                <a:cubicBezTo>
                  <a:pt x="278" y="1098"/>
                  <a:pt x="238" y="1058"/>
                  <a:pt x="238" y="1008"/>
                </a:cubicBezTo>
                <a:cubicBezTo>
                  <a:pt x="238" y="959"/>
                  <a:pt x="278" y="918"/>
                  <a:pt x="328" y="918"/>
                </a:cubicBezTo>
                <a:cubicBezTo>
                  <a:pt x="378" y="918"/>
                  <a:pt x="418" y="959"/>
                  <a:pt x="418" y="1008"/>
                </a:cubicBezTo>
                <a:cubicBezTo>
                  <a:pt x="418" y="1058"/>
                  <a:pt x="378" y="1098"/>
                  <a:pt x="328" y="1098"/>
                </a:cubicBezTo>
                <a:close/>
                <a:moveTo>
                  <a:pt x="328" y="954"/>
                </a:moveTo>
                <a:cubicBezTo>
                  <a:pt x="298" y="954"/>
                  <a:pt x="274" y="979"/>
                  <a:pt x="274" y="1008"/>
                </a:cubicBezTo>
                <a:cubicBezTo>
                  <a:pt x="274" y="1038"/>
                  <a:pt x="298" y="1062"/>
                  <a:pt x="328" y="1062"/>
                </a:cubicBezTo>
                <a:cubicBezTo>
                  <a:pt x="358" y="1062"/>
                  <a:pt x="382" y="1038"/>
                  <a:pt x="382" y="1008"/>
                </a:cubicBezTo>
                <a:cubicBezTo>
                  <a:pt x="382" y="979"/>
                  <a:pt x="358" y="954"/>
                  <a:pt x="328" y="954"/>
                </a:cubicBezTo>
                <a:close/>
              </a:path>
            </a:pathLst>
          </a:custGeom>
          <a:solidFill>
            <a:srgbClr val="E87722"/>
          </a:solidFill>
          <a:ln>
            <a:noFill/>
          </a:ln>
        </p:spPr>
        <p:txBody>
          <a:bodyPr vert="horz" wrap="square" lIns="89648" tIns="44824" rIns="89648" bIns="44824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556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10143233-B21F-234A-914E-DE2297EB96C4}"/>
              </a:ext>
            </a:extLst>
          </p:cNvPr>
          <p:cNvGrpSpPr/>
          <p:nvPr/>
        </p:nvGrpSpPr>
        <p:grpSpPr>
          <a:xfrm>
            <a:off x="11390668" y="3897121"/>
            <a:ext cx="327193" cy="266700"/>
            <a:chOff x="2751138" y="1573213"/>
            <a:chExt cx="463550" cy="377825"/>
          </a:xfrm>
        </p:grpSpPr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35A99242-1D14-A742-8280-15F884C0DA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1138" y="1573213"/>
              <a:ext cx="463550" cy="377825"/>
            </a:xfrm>
            <a:custGeom>
              <a:avLst/>
              <a:gdLst>
                <a:gd name="T0" fmla="*/ 292 w 292"/>
                <a:gd name="T1" fmla="*/ 192 h 238"/>
                <a:gd name="T2" fmla="*/ 292 w 292"/>
                <a:gd name="T3" fmla="*/ 0 h 238"/>
                <a:gd name="T4" fmla="*/ 0 w 292"/>
                <a:gd name="T5" fmla="*/ 0 h 238"/>
                <a:gd name="T6" fmla="*/ 0 w 292"/>
                <a:gd name="T7" fmla="*/ 192 h 238"/>
                <a:gd name="T8" fmla="*/ 87 w 292"/>
                <a:gd name="T9" fmla="*/ 192 h 238"/>
                <a:gd name="T10" fmla="*/ 87 w 292"/>
                <a:gd name="T11" fmla="*/ 211 h 238"/>
                <a:gd name="T12" fmla="*/ 47 w 292"/>
                <a:gd name="T13" fmla="*/ 211 h 238"/>
                <a:gd name="T14" fmla="*/ 47 w 292"/>
                <a:gd name="T15" fmla="*/ 238 h 238"/>
                <a:gd name="T16" fmla="*/ 249 w 292"/>
                <a:gd name="T17" fmla="*/ 238 h 238"/>
                <a:gd name="T18" fmla="*/ 249 w 292"/>
                <a:gd name="T19" fmla="*/ 211 h 238"/>
                <a:gd name="T20" fmla="*/ 208 w 292"/>
                <a:gd name="T21" fmla="*/ 211 h 238"/>
                <a:gd name="T22" fmla="*/ 208 w 292"/>
                <a:gd name="T23" fmla="*/ 192 h 238"/>
                <a:gd name="T24" fmla="*/ 292 w 292"/>
                <a:gd name="T25" fmla="*/ 192 h 238"/>
                <a:gd name="T26" fmla="*/ 240 w 292"/>
                <a:gd name="T27" fmla="*/ 228 h 238"/>
                <a:gd name="T28" fmla="*/ 55 w 292"/>
                <a:gd name="T29" fmla="*/ 228 h 238"/>
                <a:gd name="T30" fmla="*/ 55 w 292"/>
                <a:gd name="T31" fmla="*/ 220 h 238"/>
                <a:gd name="T32" fmla="*/ 240 w 292"/>
                <a:gd name="T33" fmla="*/ 220 h 238"/>
                <a:gd name="T34" fmla="*/ 240 w 292"/>
                <a:gd name="T35" fmla="*/ 228 h 238"/>
                <a:gd name="T36" fmla="*/ 200 w 292"/>
                <a:gd name="T37" fmla="*/ 197 h 238"/>
                <a:gd name="T38" fmla="*/ 200 w 292"/>
                <a:gd name="T39" fmla="*/ 211 h 238"/>
                <a:gd name="T40" fmla="*/ 95 w 292"/>
                <a:gd name="T41" fmla="*/ 211 h 238"/>
                <a:gd name="T42" fmla="*/ 95 w 292"/>
                <a:gd name="T43" fmla="*/ 197 h 238"/>
                <a:gd name="T44" fmla="*/ 200 w 292"/>
                <a:gd name="T45" fmla="*/ 197 h 238"/>
                <a:gd name="T46" fmla="*/ 8 w 292"/>
                <a:gd name="T47" fmla="*/ 9 h 238"/>
                <a:gd name="T48" fmla="*/ 284 w 292"/>
                <a:gd name="T49" fmla="*/ 9 h 238"/>
                <a:gd name="T50" fmla="*/ 284 w 292"/>
                <a:gd name="T51" fmla="*/ 183 h 238"/>
                <a:gd name="T52" fmla="*/ 8 w 292"/>
                <a:gd name="T53" fmla="*/ 183 h 238"/>
                <a:gd name="T54" fmla="*/ 8 w 292"/>
                <a:gd name="T55" fmla="*/ 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2" h="238">
                  <a:moveTo>
                    <a:pt x="292" y="192"/>
                  </a:moveTo>
                  <a:lnTo>
                    <a:pt x="292" y="0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87" y="192"/>
                  </a:lnTo>
                  <a:lnTo>
                    <a:pt x="87" y="211"/>
                  </a:lnTo>
                  <a:lnTo>
                    <a:pt x="47" y="211"/>
                  </a:lnTo>
                  <a:lnTo>
                    <a:pt x="47" y="238"/>
                  </a:lnTo>
                  <a:lnTo>
                    <a:pt x="249" y="238"/>
                  </a:lnTo>
                  <a:lnTo>
                    <a:pt x="249" y="211"/>
                  </a:lnTo>
                  <a:lnTo>
                    <a:pt x="208" y="211"/>
                  </a:lnTo>
                  <a:lnTo>
                    <a:pt x="208" y="192"/>
                  </a:lnTo>
                  <a:lnTo>
                    <a:pt x="292" y="192"/>
                  </a:lnTo>
                  <a:close/>
                  <a:moveTo>
                    <a:pt x="240" y="228"/>
                  </a:moveTo>
                  <a:lnTo>
                    <a:pt x="55" y="228"/>
                  </a:lnTo>
                  <a:lnTo>
                    <a:pt x="55" y="220"/>
                  </a:lnTo>
                  <a:lnTo>
                    <a:pt x="240" y="220"/>
                  </a:lnTo>
                  <a:lnTo>
                    <a:pt x="240" y="228"/>
                  </a:lnTo>
                  <a:close/>
                  <a:moveTo>
                    <a:pt x="200" y="197"/>
                  </a:moveTo>
                  <a:lnTo>
                    <a:pt x="200" y="211"/>
                  </a:lnTo>
                  <a:lnTo>
                    <a:pt x="95" y="211"/>
                  </a:lnTo>
                  <a:lnTo>
                    <a:pt x="95" y="197"/>
                  </a:lnTo>
                  <a:lnTo>
                    <a:pt x="200" y="197"/>
                  </a:lnTo>
                  <a:close/>
                  <a:moveTo>
                    <a:pt x="8" y="9"/>
                  </a:moveTo>
                  <a:lnTo>
                    <a:pt x="284" y="9"/>
                  </a:lnTo>
                  <a:lnTo>
                    <a:pt x="284" y="183"/>
                  </a:lnTo>
                  <a:lnTo>
                    <a:pt x="8" y="183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2BD05273-1113-854A-B67E-895CD09A6A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176" y="1616076"/>
              <a:ext cx="347663" cy="209550"/>
            </a:xfrm>
            <a:custGeom>
              <a:avLst/>
              <a:gdLst>
                <a:gd name="T0" fmla="*/ 31 w 219"/>
                <a:gd name="T1" fmla="*/ 132 h 132"/>
                <a:gd name="T2" fmla="*/ 24 w 219"/>
                <a:gd name="T3" fmla="*/ 126 h 132"/>
                <a:gd name="T4" fmla="*/ 75 w 219"/>
                <a:gd name="T5" fmla="*/ 57 h 132"/>
                <a:gd name="T6" fmla="*/ 142 w 219"/>
                <a:gd name="T7" fmla="*/ 103 h 132"/>
                <a:gd name="T8" fmla="*/ 213 w 219"/>
                <a:gd name="T9" fmla="*/ 31 h 132"/>
                <a:gd name="T10" fmla="*/ 219 w 219"/>
                <a:gd name="T11" fmla="*/ 38 h 132"/>
                <a:gd name="T12" fmla="*/ 143 w 219"/>
                <a:gd name="T13" fmla="*/ 115 h 132"/>
                <a:gd name="T14" fmla="*/ 77 w 219"/>
                <a:gd name="T15" fmla="*/ 69 h 132"/>
                <a:gd name="T16" fmla="*/ 31 w 219"/>
                <a:gd name="T17" fmla="*/ 132 h 132"/>
                <a:gd name="T18" fmla="*/ 54 w 219"/>
                <a:gd name="T19" fmla="*/ 21 h 132"/>
                <a:gd name="T20" fmla="*/ 32 w 219"/>
                <a:gd name="T21" fmla="*/ 21 h 132"/>
                <a:gd name="T22" fmla="*/ 32 w 219"/>
                <a:gd name="T23" fmla="*/ 0 h 132"/>
                <a:gd name="T24" fmla="*/ 23 w 219"/>
                <a:gd name="T25" fmla="*/ 0 h 132"/>
                <a:gd name="T26" fmla="*/ 23 w 219"/>
                <a:gd name="T27" fmla="*/ 21 h 132"/>
                <a:gd name="T28" fmla="*/ 0 w 219"/>
                <a:gd name="T29" fmla="*/ 21 h 132"/>
                <a:gd name="T30" fmla="*/ 0 w 219"/>
                <a:gd name="T31" fmla="*/ 30 h 132"/>
                <a:gd name="T32" fmla="*/ 23 w 219"/>
                <a:gd name="T33" fmla="*/ 30 h 132"/>
                <a:gd name="T34" fmla="*/ 23 w 219"/>
                <a:gd name="T35" fmla="*/ 52 h 132"/>
                <a:gd name="T36" fmla="*/ 32 w 219"/>
                <a:gd name="T37" fmla="*/ 52 h 132"/>
                <a:gd name="T38" fmla="*/ 32 w 219"/>
                <a:gd name="T39" fmla="*/ 30 h 132"/>
                <a:gd name="T40" fmla="*/ 54 w 219"/>
                <a:gd name="T41" fmla="*/ 30 h 132"/>
                <a:gd name="T42" fmla="*/ 54 w 219"/>
                <a:gd name="T43" fmla="*/ 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132">
                  <a:moveTo>
                    <a:pt x="31" y="132"/>
                  </a:moveTo>
                  <a:lnTo>
                    <a:pt x="24" y="126"/>
                  </a:lnTo>
                  <a:lnTo>
                    <a:pt x="75" y="57"/>
                  </a:lnTo>
                  <a:lnTo>
                    <a:pt x="142" y="103"/>
                  </a:lnTo>
                  <a:lnTo>
                    <a:pt x="213" y="31"/>
                  </a:lnTo>
                  <a:lnTo>
                    <a:pt x="219" y="38"/>
                  </a:lnTo>
                  <a:lnTo>
                    <a:pt x="143" y="115"/>
                  </a:lnTo>
                  <a:lnTo>
                    <a:pt x="77" y="69"/>
                  </a:lnTo>
                  <a:lnTo>
                    <a:pt x="31" y="132"/>
                  </a:lnTo>
                  <a:close/>
                  <a:moveTo>
                    <a:pt x="54" y="21"/>
                  </a:moveTo>
                  <a:lnTo>
                    <a:pt x="32" y="21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23" y="30"/>
                  </a:lnTo>
                  <a:lnTo>
                    <a:pt x="23" y="52"/>
                  </a:lnTo>
                  <a:lnTo>
                    <a:pt x="32" y="52"/>
                  </a:lnTo>
                  <a:lnTo>
                    <a:pt x="32" y="30"/>
                  </a:lnTo>
                  <a:lnTo>
                    <a:pt x="54" y="30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880A7E7A-618F-7643-8268-38F763F34106}"/>
              </a:ext>
            </a:extLst>
          </p:cNvPr>
          <p:cNvGrpSpPr/>
          <p:nvPr/>
        </p:nvGrpSpPr>
        <p:grpSpPr>
          <a:xfrm>
            <a:off x="11411787" y="4445827"/>
            <a:ext cx="284955" cy="285989"/>
            <a:chOff x="3735388" y="3849688"/>
            <a:chExt cx="444500" cy="446088"/>
          </a:xfrm>
        </p:grpSpPr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xmlns="" id="{05D34876-5800-2D49-96E0-6ABC4293C0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5388" y="3849688"/>
              <a:ext cx="444500" cy="446088"/>
            </a:xfrm>
            <a:custGeom>
              <a:avLst/>
              <a:gdLst>
                <a:gd name="T0" fmla="*/ 53 w 257"/>
                <a:gd name="T1" fmla="*/ 254 h 258"/>
                <a:gd name="T2" fmla="*/ 4 w 257"/>
                <a:gd name="T3" fmla="*/ 207 h 258"/>
                <a:gd name="T4" fmla="*/ 14 w 257"/>
                <a:gd name="T5" fmla="*/ 153 h 258"/>
                <a:gd name="T6" fmla="*/ 27 w 257"/>
                <a:gd name="T7" fmla="*/ 96 h 258"/>
                <a:gd name="T8" fmla="*/ 65 w 257"/>
                <a:gd name="T9" fmla="*/ 18 h 258"/>
                <a:gd name="T10" fmla="*/ 85 w 257"/>
                <a:gd name="T11" fmla="*/ 76 h 258"/>
                <a:gd name="T12" fmla="*/ 74 w 257"/>
                <a:gd name="T13" fmla="*/ 99 h 258"/>
                <a:gd name="T14" fmla="*/ 113 w 257"/>
                <a:gd name="T15" fmla="*/ 64 h 258"/>
                <a:gd name="T16" fmla="*/ 173 w 257"/>
                <a:gd name="T17" fmla="*/ 5 h 258"/>
                <a:gd name="T18" fmla="*/ 196 w 257"/>
                <a:gd name="T19" fmla="*/ 32 h 258"/>
                <a:gd name="T20" fmla="*/ 204 w 257"/>
                <a:gd name="T21" fmla="*/ 34 h 258"/>
                <a:gd name="T22" fmla="*/ 229 w 257"/>
                <a:gd name="T23" fmla="*/ 65 h 258"/>
                <a:gd name="T24" fmla="*/ 223 w 257"/>
                <a:gd name="T25" fmla="*/ 70 h 258"/>
                <a:gd name="T26" fmla="*/ 251 w 257"/>
                <a:gd name="T27" fmla="*/ 70 h 258"/>
                <a:gd name="T28" fmla="*/ 246 w 257"/>
                <a:gd name="T29" fmla="*/ 100 h 258"/>
                <a:gd name="T30" fmla="*/ 202 w 257"/>
                <a:gd name="T31" fmla="*/ 134 h 258"/>
                <a:gd name="T32" fmla="*/ 247 w 257"/>
                <a:gd name="T33" fmla="*/ 126 h 258"/>
                <a:gd name="T34" fmla="*/ 249 w 257"/>
                <a:gd name="T35" fmla="*/ 154 h 258"/>
                <a:gd name="T36" fmla="*/ 143 w 257"/>
                <a:gd name="T37" fmla="*/ 210 h 258"/>
                <a:gd name="T38" fmla="*/ 92 w 257"/>
                <a:gd name="T39" fmla="*/ 235 h 258"/>
                <a:gd name="T40" fmla="*/ 61 w 257"/>
                <a:gd name="T41" fmla="*/ 258 h 258"/>
                <a:gd name="T42" fmla="*/ 56 w 257"/>
                <a:gd name="T43" fmla="*/ 36 h 258"/>
                <a:gd name="T44" fmla="*/ 25 w 257"/>
                <a:gd name="T45" fmla="*/ 140 h 258"/>
                <a:gd name="T46" fmla="*/ 9 w 257"/>
                <a:gd name="T47" fmla="*/ 198 h 258"/>
                <a:gd name="T48" fmla="*/ 46 w 257"/>
                <a:gd name="T49" fmla="*/ 237 h 258"/>
                <a:gd name="T50" fmla="*/ 61 w 257"/>
                <a:gd name="T51" fmla="*/ 250 h 258"/>
                <a:gd name="T52" fmla="*/ 88 w 257"/>
                <a:gd name="T53" fmla="*/ 228 h 258"/>
                <a:gd name="T54" fmla="*/ 139 w 257"/>
                <a:gd name="T55" fmla="*/ 203 h 258"/>
                <a:gd name="T56" fmla="*/ 244 w 257"/>
                <a:gd name="T57" fmla="*/ 147 h 258"/>
                <a:gd name="T58" fmla="*/ 243 w 257"/>
                <a:gd name="T59" fmla="*/ 133 h 258"/>
                <a:gd name="T60" fmla="*/ 196 w 257"/>
                <a:gd name="T61" fmla="*/ 145 h 258"/>
                <a:gd name="T62" fmla="*/ 179 w 257"/>
                <a:gd name="T63" fmla="*/ 149 h 258"/>
                <a:gd name="T64" fmla="*/ 185 w 257"/>
                <a:gd name="T65" fmla="*/ 136 h 258"/>
                <a:gd name="T66" fmla="*/ 201 w 257"/>
                <a:gd name="T67" fmla="*/ 125 h 258"/>
                <a:gd name="T68" fmla="*/ 248 w 257"/>
                <a:gd name="T69" fmla="*/ 82 h 258"/>
                <a:gd name="T70" fmla="*/ 239 w 257"/>
                <a:gd name="T71" fmla="*/ 72 h 258"/>
                <a:gd name="T72" fmla="*/ 207 w 257"/>
                <a:gd name="T73" fmla="*/ 91 h 258"/>
                <a:gd name="T74" fmla="*/ 186 w 257"/>
                <a:gd name="T75" fmla="*/ 106 h 258"/>
                <a:gd name="T76" fmla="*/ 176 w 257"/>
                <a:gd name="T77" fmla="*/ 108 h 258"/>
                <a:gd name="T78" fmla="*/ 221 w 257"/>
                <a:gd name="T79" fmla="*/ 61 h 258"/>
                <a:gd name="T80" fmla="*/ 231 w 257"/>
                <a:gd name="T81" fmla="*/ 37 h 258"/>
                <a:gd name="T82" fmla="*/ 209 w 257"/>
                <a:gd name="T83" fmla="*/ 41 h 258"/>
                <a:gd name="T84" fmla="*/ 158 w 257"/>
                <a:gd name="T85" fmla="*/ 84 h 258"/>
                <a:gd name="T86" fmla="*/ 143 w 257"/>
                <a:gd name="T87" fmla="*/ 93 h 258"/>
                <a:gd name="T88" fmla="*/ 149 w 257"/>
                <a:gd name="T89" fmla="*/ 76 h 258"/>
                <a:gd name="T90" fmla="*/ 190 w 257"/>
                <a:gd name="T91" fmla="*/ 27 h 258"/>
                <a:gd name="T92" fmla="*/ 177 w 257"/>
                <a:gd name="T93" fmla="*/ 12 h 258"/>
                <a:gd name="T94" fmla="*/ 119 w 257"/>
                <a:gd name="T95" fmla="*/ 69 h 258"/>
                <a:gd name="T96" fmla="*/ 72 w 257"/>
                <a:gd name="T97" fmla="*/ 108 h 258"/>
                <a:gd name="T98" fmla="*/ 66 w 257"/>
                <a:gd name="T99" fmla="*/ 105 h 258"/>
                <a:gd name="T100" fmla="*/ 69 w 257"/>
                <a:gd name="T101" fmla="*/ 91 h 258"/>
                <a:gd name="T102" fmla="*/ 77 w 257"/>
                <a:gd name="T103" fmla="*/ 3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" h="258">
                  <a:moveTo>
                    <a:pt x="61" y="258"/>
                  </a:moveTo>
                  <a:cubicBezTo>
                    <a:pt x="58" y="258"/>
                    <a:pt x="55" y="257"/>
                    <a:pt x="53" y="254"/>
                  </a:cubicBezTo>
                  <a:cubicBezTo>
                    <a:pt x="41" y="243"/>
                    <a:pt x="41" y="243"/>
                    <a:pt x="41" y="243"/>
                  </a:cubicBezTo>
                  <a:cubicBezTo>
                    <a:pt x="28" y="231"/>
                    <a:pt x="16" y="219"/>
                    <a:pt x="4" y="207"/>
                  </a:cubicBezTo>
                  <a:cubicBezTo>
                    <a:pt x="1" y="204"/>
                    <a:pt x="0" y="197"/>
                    <a:pt x="2" y="194"/>
                  </a:cubicBezTo>
                  <a:cubicBezTo>
                    <a:pt x="11" y="181"/>
                    <a:pt x="12" y="168"/>
                    <a:pt x="14" y="153"/>
                  </a:cubicBezTo>
                  <a:cubicBezTo>
                    <a:pt x="15" y="149"/>
                    <a:pt x="16" y="144"/>
                    <a:pt x="17" y="139"/>
                  </a:cubicBezTo>
                  <a:cubicBezTo>
                    <a:pt x="19" y="124"/>
                    <a:pt x="23" y="109"/>
                    <a:pt x="27" y="96"/>
                  </a:cubicBezTo>
                  <a:cubicBezTo>
                    <a:pt x="34" y="73"/>
                    <a:pt x="41" y="53"/>
                    <a:pt x="49" y="33"/>
                  </a:cubicBezTo>
                  <a:cubicBezTo>
                    <a:pt x="51" y="28"/>
                    <a:pt x="57" y="19"/>
                    <a:pt x="65" y="18"/>
                  </a:cubicBezTo>
                  <a:cubicBezTo>
                    <a:pt x="71" y="17"/>
                    <a:pt x="80" y="23"/>
                    <a:pt x="84" y="29"/>
                  </a:cubicBezTo>
                  <a:cubicBezTo>
                    <a:pt x="93" y="44"/>
                    <a:pt x="93" y="60"/>
                    <a:pt x="85" y="76"/>
                  </a:cubicBezTo>
                  <a:cubicBezTo>
                    <a:pt x="82" y="82"/>
                    <a:pt x="79" y="89"/>
                    <a:pt x="76" y="95"/>
                  </a:cubicBezTo>
                  <a:cubicBezTo>
                    <a:pt x="76" y="96"/>
                    <a:pt x="75" y="97"/>
                    <a:pt x="74" y="99"/>
                  </a:cubicBezTo>
                  <a:cubicBezTo>
                    <a:pt x="82" y="96"/>
                    <a:pt x="90" y="90"/>
                    <a:pt x="97" y="81"/>
                  </a:cubicBezTo>
                  <a:cubicBezTo>
                    <a:pt x="103" y="76"/>
                    <a:pt x="108" y="70"/>
                    <a:pt x="113" y="64"/>
                  </a:cubicBezTo>
                  <a:cubicBezTo>
                    <a:pt x="125" y="50"/>
                    <a:pt x="137" y="36"/>
                    <a:pt x="150" y="23"/>
                  </a:cubicBezTo>
                  <a:cubicBezTo>
                    <a:pt x="156" y="17"/>
                    <a:pt x="163" y="11"/>
                    <a:pt x="173" y="5"/>
                  </a:cubicBezTo>
                  <a:cubicBezTo>
                    <a:pt x="182" y="0"/>
                    <a:pt x="192" y="1"/>
                    <a:pt x="198" y="8"/>
                  </a:cubicBezTo>
                  <a:cubicBezTo>
                    <a:pt x="201" y="12"/>
                    <a:pt x="205" y="20"/>
                    <a:pt x="196" y="32"/>
                  </a:cubicBezTo>
                  <a:cubicBezTo>
                    <a:pt x="190" y="40"/>
                    <a:pt x="183" y="48"/>
                    <a:pt x="176" y="56"/>
                  </a:cubicBezTo>
                  <a:cubicBezTo>
                    <a:pt x="187" y="47"/>
                    <a:pt x="196" y="40"/>
                    <a:pt x="204" y="34"/>
                  </a:cubicBezTo>
                  <a:cubicBezTo>
                    <a:pt x="220" y="23"/>
                    <a:pt x="230" y="23"/>
                    <a:pt x="237" y="32"/>
                  </a:cubicBezTo>
                  <a:cubicBezTo>
                    <a:pt x="248" y="47"/>
                    <a:pt x="234" y="61"/>
                    <a:pt x="229" y="65"/>
                  </a:cubicBezTo>
                  <a:cubicBezTo>
                    <a:pt x="226" y="67"/>
                    <a:pt x="226" y="67"/>
                    <a:pt x="226" y="67"/>
                  </a:cubicBezTo>
                  <a:cubicBezTo>
                    <a:pt x="225" y="68"/>
                    <a:pt x="224" y="69"/>
                    <a:pt x="223" y="70"/>
                  </a:cubicBezTo>
                  <a:cubicBezTo>
                    <a:pt x="228" y="67"/>
                    <a:pt x="233" y="64"/>
                    <a:pt x="239" y="64"/>
                  </a:cubicBezTo>
                  <a:cubicBezTo>
                    <a:pt x="244" y="64"/>
                    <a:pt x="248" y="66"/>
                    <a:pt x="251" y="70"/>
                  </a:cubicBezTo>
                  <a:cubicBezTo>
                    <a:pt x="254" y="73"/>
                    <a:pt x="256" y="77"/>
                    <a:pt x="256" y="83"/>
                  </a:cubicBezTo>
                  <a:cubicBezTo>
                    <a:pt x="255" y="89"/>
                    <a:pt x="252" y="96"/>
                    <a:pt x="246" y="100"/>
                  </a:cubicBezTo>
                  <a:cubicBezTo>
                    <a:pt x="233" y="111"/>
                    <a:pt x="219" y="121"/>
                    <a:pt x="206" y="131"/>
                  </a:cubicBezTo>
                  <a:cubicBezTo>
                    <a:pt x="205" y="132"/>
                    <a:pt x="203" y="133"/>
                    <a:pt x="202" y="134"/>
                  </a:cubicBezTo>
                  <a:cubicBezTo>
                    <a:pt x="209" y="131"/>
                    <a:pt x="215" y="129"/>
                    <a:pt x="221" y="126"/>
                  </a:cubicBezTo>
                  <a:cubicBezTo>
                    <a:pt x="232" y="121"/>
                    <a:pt x="240" y="122"/>
                    <a:pt x="247" y="126"/>
                  </a:cubicBezTo>
                  <a:cubicBezTo>
                    <a:pt x="253" y="130"/>
                    <a:pt x="257" y="135"/>
                    <a:pt x="257" y="140"/>
                  </a:cubicBezTo>
                  <a:cubicBezTo>
                    <a:pt x="257" y="144"/>
                    <a:pt x="256" y="149"/>
                    <a:pt x="249" y="154"/>
                  </a:cubicBezTo>
                  <a:cubicBezTo>
                    <a:pt x="239" y="161"/>
                    <a:pt x="229" y="166"/>
                    <a:pt x="220" y="170"/>
                  </a:cubicBezTo>
                  <a:cubicBezTo>
                    <a:pt x="191" y="180"/>
                    <a:pt x="165" y="196"/>
                    <a:pt x="143" y="210"/>
                  </a:cubicBezTo>
                  <a:cubicBezTo>
                    <a:pt x="134" y="216"/>
                    <a:pt x="124" y="220"/>
                    <a:pt x="114" y="225"/>
                  </a:cubicBezTo>
                  <a:cubicBezTo>
                    <a:pt x="107" y="228"/>
                    <a:pt x="99" y="232"/>
                    <a:pt x="92" y="235"/>
                  </a:cubicBezTo>
                  <a:cubicBezTo>
                    <a:pt x="84" y="240"/>
                    <a:pt x="77" y="247"/>
                    <a:pt x="71" y="253"/>
                  </a:cubicBezTo>
                  <a:cubicBezTo>
                    <a:pt x="69" y="255"/>
                    <a:pt x="66" y="258"/>
                    <a:pt x="61" y="258"/>
                  </a:cubicBezTo>
                  <a:close/>
                  <a:moveTo>
                    <a:pt x="66" y="26"/>
                  </a:moveTo>
                  <a:cubicBezTo>
                    <a:pt x="63" y="26"/>
                    <a:pt x="58" y="31"/>
                    <a:pt x="56" y="36"/>
                  </a:cubicBezTo>
                  <a:cubicBezTo>
                    <a:pt x="49" y="55"/>
                    <a:pt x="42" y="75"/>
                    <a:pt x="35" y="98"/>
                  </a:cubicBezTo>
                  <a:cubicBezTo>
                    <a:pt x="31" y="111"/>
                    <a:pt x="27" y="125"/>
                    <a:pt x="25" y="140"/>
                  </a:cubicBezTo>
                  <a:cubicBezTo>
                    <a:pt x="24" y="145"/>
                    <a:pt x="23" y="150"/>
                    <a:pt x="22" y="155"/>
                  </a:cubicBezTo>
                  <a:cubicBezTo>
                    <a:pt x="20" y="169"/>
                    <a:pt x="18" y="184"/>
                    <a:pt x="9" y="198"/>
                  </a:cubicBezTo>
                  <a:cubicBezTo>
                    <a:pt x="9" y="199"/>
                    <a:pt x="9" y="201"/>
                    <a:pt x="10" y="202"/>
                  </a:cubicBezTo>
                  <a:cubicBezTo>
                    <a:pt x="22" y="214"/>
                    <a:pt x="34" y="225"/>
                    <a:pt x="46" y="237"/>
                  </a:cubicBezTo>
                  <a:cubicBezTo>
                    <a:pt x="58" y="248"/>
                    <a:pt x="58" y="248"/>
                    <a:pt x="58" y="248"/>
                  </a:cubicBezTo>
                  <a:cubicBezTo>
                    <a:pt x="59" y="249"/>
                    <a:pt x="61" y="250"/>
                    <a:pt x="61" y="250"/>
                  </a:cubicBezTo>
                  <a:cubicBezTo>
                    <a:pt x="62" y="250"/>
                    <a:pt x="63" y="249"/>
                    <a:pt x="65" y="247"/>
                  </a:cubicBezTo>
                  <a:cubicBezTo>
                    <a:pt x="72" y="241"/>
                    <a:pt x="79" y="233"/>
                    <a:pt x="88" y="228"/>
                  </a:cubicBezTo>
                  <a:cubicBezTo>
                    <a:pt x="96" y="224"/>
                    <a:pt x="103" y="221"/>
                    <a:pt x="110" y="218"/>
                  </a:cubicBezTo>
                  <a:cubicBezTo>
                    <a:pt x="120" y="213"/>
                    <a:pt x="130" y="209"/>
                    <a:pt x="139" y="203"/>
                  </a:cubicBezTo>
                  <a:cubicBezTo>
                    <a:pt x="161" y="189"/>
                    <a:pt x="187" y="173"/>
                    <a:pt x="217" y="162"/>
                  </a:cubicBezTo>
                  <a:cubicBezTo>
                    <a:pt x="226" y="159"/>
                    <a:pt x="235" y="154"/>
                    <a:pt x="244" y="147"/>
                  </a:cubicBezTo>
                  <a:cubicBezTo>
                    <a:pt x="246" y="146"/>
                    <a:pt x="249" y="143"/>
                    <a:pt x="249" y="140"/>
                  </a:cubicBezTo>
                  <a:cubicBezTo>
                    <a:pt x="249" y="138"/>
                    <a:pt x="247" y="135"/>
                    <a:pt x="243" y="133"/>
                  </a:cubicBezTo>
                  <a:cubicBezTo>
                    <a:pt x="238" y="130"/>
                    <a:pt x="233" y="130"/>
                    <a:pt x="224" y="134"/>
                  </a:cubicBezTo>
                  <a:cubicBezTo>
                    <a:pt x="215" y="137"/>
                    <a:pt x="205" y="141"/>
                    <a:pt x="196" y="145"/>
                  </a:cubicBezTo>
                  <a:cubicBezTo>
                    <a:pt x="183" y="150"/>
                    <a:pt x="183" y="150"/>
                    <a:pt x="183" y="150"/>
                  </a:cubicBezTo>
                  <a:cubicBezTo>
                    <a:pt x="181" y="150"/>
                    <a:pt x="180" y="150"/>
                    <a:pt x="179" y="149"/>
                  </a:cubicBezTo>
                  <a:cubicBezTo>
                    <a:pt x="177" y="148"/>
                    <a:pt x="177" y="146"/>
                    <a:pt x="178" y="144"/>
                  </a:cubicBezTo>
                  <a:cubicBezTo>
                    <a:pt x="179" y="140"/>
                    <a:pt x="182" y="138"/>
                    <a:pt x="185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91" y="132"/>
                    <a:pt x="196" y="128"/>
                    <a:pt x="201" y="125"/>
                  </a:cubicBezTo>
                  <a:cubicBezTo>
                    <a:pt x="214" y="115"/>
                    <a:pt x="228" y="105"/>
                    <a:pt x="241" y="94"/>
                  </a:cubicBezTo>
                  <a:cubicBezTo>
                    <a:pt x="245" y="91"/>
                    <a:pt x="247" y="87"/>
                    <a:pt x="248" y="82"/>
                  </a:cubicBezTo>
                  <a:cubicBezTo>
                    <a:pt x="248" y="79"/>
                    <a:pt x="247" y="77"/>
                    <a:pt x="246" y="75"/>
                  </a:cubicBezTo>
                  <a:cubicBezTo>
                    <a:pt x="243" y="72"/>
                    <a:pt x="240" y="72"/>
                    <a:pt x="239" y="72"/>
                  </a:cubicBezTo>
                  <a:cubicBezTo>
                    <a:pt x="235" y="72"/>
                    <a:pt x="231" y="74"/>
                    <a:pt x="227" y="77"/>
                  </a:cubicBezTo>
                  <a:cubicBezTo>
                    <a:pt x="220" y="81"/>
                    <a:pt x="214" y="86"/>
                    <a:pt x="207" y="91"/>
                  </a:cubicBezTo>
                  <a:cubicBezTo>
                    <a:pt x="203" y="94"/>
                    <a:pt x="200" y="97"/>
                    <a:pt x="196" y="100"/>
                  </a:cubicBezTo>
                  <a:cubicBezTo>
                    <a:pt x="193" y="102"/>
                    <a:pt x="189" y="104"/>
                    <a:pt x="186" y="106"/>
                  </a:cubicBezTo>
                  <a:cubicBezTo>
                    <a:pt x="182" y="109"/>
                    <a:pt x="182" y="109"/>
                    <a:pt x="182" y="109"/>
                  </a:cubicBezTo>
                  <a:cubicBezTo>
                    <a:pt x="180" y="110"/>
                    <a:pt x="178" y="110"/>
                    <a:pt x="176" y="108"/>
                  </a:cubicBezTo>
                  <a:cubicBezTo>
                    <a:pt x="175" y="106"/>
                    <a:pt x="175" y="104"/>
                    <a:pt x="177" y="103"/>
                  </a:cubicBezTo>
                  <a:cubicBezTo>
                    <a:pt x="191" y="88"/>
                    <a:pt x="206" y="74"/>
                    <a:pt x="221" y="61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36" y="48"/>
                    <a:pt x="234" y="42"/>
                    <a:pt x="231" y="37"/>
                  </a:cubicBezTo>
                  <a:cubicBezTo>
                    <a:pt x="228" y="34"/>
                    <a:pt x="226" y="33"/>
                    <a:pt x="225" y="33"/>
                  </a:cubicBezTo>
                  <a:cubicBezTo>
                    <a:pt x="221" y="33"/>
                    <a:pt x="216" y="36"/>
                    <a:pt x="209" y="41"/>
                  </a:cubicBezTo>
                  <a:cubicBezTo>
                    <a:pt x="200" y="47"/>
                    <a:pt x="190" y="55"/>
                    <a:pt x="178" y="65"/>
                  </a:cubicBezTo>
                  <a:cubicBezTo>
                    <a:pt x="171" y="71"/>
                    <a:pt x="165" y="77"/>
                    <a:pt x="158" y="84"/>
                  </a:cubicBezTo>
                  <a:cubicBezTo>
                    <a:pt x="155" y="86"/>
                    <a:pt x="151" y="89"/>
                    <a:pt x="148" y="92"/>
                  </a:cubicBezTo>
                  <a:cubicBezTo>
                    <a:pt x="147" y="94"/>
                    <a:pt x="145" y="94"/>
                    <a:pt x="143" y="93"/>
                  </a:cubicBezTo>
                  <a:cubicBezTo>
                    <a:pt x="142" y="92"/>
                    <a:pt x="141" y="90"/>
                    <a:pt x="142" y="88"/>
                  </a:cubicBezTo>
                  <a:cubicBezTo>
                    <a:pt x="143" y="83"/>
                    <a:pt x="146" y="79"/>
                    <a:pt x="149" y="76"/>
                  </a:cubicBezTo>
                  <a:cubicBezTo>
                    <a:pt x="160" y="63"/>
                    <a:pt x="160" y="63"/>
                    <a:pt x="160" y="63"/>
                  </a:cubicBezTo>
                  <a:cubicBezTo>
                    <a:pt x="170" y="51"/>
                    <a:pt x="180" y="39"/>
                    <a:pt x="190" y="27"/>
                  </a:cubicBezTo>
                  <a:cubicBezTo>
                    <a:pt x="196" y="20"/>
                    <a:pt x="194" y="16"/>
                    <a:pt x="192" y="14"/>
                  </a:cubicBezTo>
                  <a:cubicBezTo>
                    <a:pt x="188" y="9"/>
                    <a:pt x="182" y="9"/>
                    <a:pt x="177" y="12"/>
                  </a:cubicBezTo>
                  <a:cubicBezTo>
                    <a:pt x="168" y="18"/>
                    <a:pt x="161" y="23"/>
                    <a:pt x="156" y="28"/>
                  </a:cubicBezTo>
                  <a:cubicBezTo>
                    <a:pt x="143" y="42"/>
                    <a:pt x="131" y="56"/>
                    <a:pt x="119" y="69"/>
                  </a:cubicBezTo>
                  <a:cubicBezTo>
                    <a:pt x="114" y="75"/>
                    <a:pt x="109" y="81"/>
                    <a:pt x="103" y="87"/>
                  </a:cubicBezTo>
                  <a:cubicBezTo>
                    <a:pt x="97" y="94"/>
                    <a:pt x="87" y="104"/>
                    <a:pt x="72" y="108"/>
                  </a:cubicBezTo>
                  <a:cubicBezTo>
                    <a:pt x="71" y="108"/>
                    <a:pt x="70" y="108"/>
                    <a:pt x="69" y="107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4" y="104"/>
                    <a:pt x="64" y="102"/>
                    <a:pt x="65" y="100"/>
                  </a:cubicBezTo>
                  <a:cubicBezTo>
                    <a:pt x="66" y="97"/>
                    <a:pt x="67" y="94"/>
                    <a:pt x="69" y="91"/>
                  </a:cubicBezTo>
                  <a:cubicBezTo>
                    <a:pt x="72" y="85"/>
                    <a:pt x="75" y="79"/>
                    <a:pt x="78" y="73"/>
                  </a:cubicBezTo>
                  <a:cubicBezTo>
                    <a:pt x="85" y="59"/>
                    <a:pt x="84" y="46"/>
                    <a:pt x="77" y="33"/>
                  </a:cubicBezTo>
                  <a:cubicBezTo>
                    <a:pt x="75" y="30"/>
                    <a:pt x="69" y="26"/>
                    <a:pt x="66" y="26"/>
                  </a:cubicBez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7958D964-CECA-DE44-BBE7-BAAA0AFF0D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1113" y="4062413"/>
              <a:ext cx="158750" cy="146050"/>
            </a:xfrm>
            <a:custGeom>
              <a:avLst/>
              <a:gdLst>
                <a:gd name="T0" fmla="*/ 46 w 91"/>
                <a:gd name="T1" fmla="*/ 84 h 84"/>
                <a:gd name="T2" fmla="*/ 43 w 91"/>
                <a:gd name="T3" fmla="*/ 83 h 84"/>
                <a:gd name="T4" fmla="*/ 38 w 91"/>
                <a:gd name="T5" fmla="*/ 80 h 84"/>
                <a:gd name="T6" fmla="*/ 27 w 91"/>
                <a:gd name="T7" fmla="*/ 71 h 84"/>
                <a:gd name="T8" fmla="*/ 13 w 91"/>
                <a:gd name="T9" fmla="*/ 58 h 84"/>
                <a:gd name="T10" fmla="*/ 5 w 91"/>
                <a:gd name="T11" fmla="*/ 47 h 84"/>
                <a:gd name="T12" fmla="*/ 1 w 91"/>
                <a:gd name="T13" fmla="*/ 35 h 84"/>
                <a:gd name="T14" fmla="*/ 1 w 91"/>
                <a:gd name="T15" fmla="*/ 28 h 84"/>
                <a:gd name="T16" fmla="*/ 4 w 91"/>
                <a:gd name="T17" fmla="*/ 14 h 84"/>
                <a:gd name="T18" fmla="*/ 9 w 91"/>
                <a:gd name="T19" fmla="*/ 8 h 84"/>
                <a:gd name="T20" fmla="*/ 15 w 91"/>
                <a:gd name="T21" fmla="*/ 4 h 84"/>
                <a:gd name="T22" fmla="*/ 23 w 91"/>
                <a:gd name="T23" fmla="*/ 1 h 84"/>
                <a:gd name="T24" fmla="*/ 31 w 91"/>
                <a:gd name="T25" fmla="*/ 1 h 84"/>
                <a:gd name="T26" fmla="*/ 39 w 91"/>
                <a:gd name="T27" fmla="*/ 3 h 84"/>
                <a:gd name="T28" fmla="*/ 46 w 91"/>
                <a:gd name="T29" fmla="*/ 7 h 84"/>
                <a:gd name="T30" fmla="*/ 47 w 91"/>
                <a:gd name="T31" fmla="*/ 6 h 84"/>
                <a:gd name="T32" fmla="*/ 57 w 91"/>
                <a:gd name="T33" fmla="*/ 1 h 84"/>
                <a:gd name="T34" fmla="*/ 78 w 91"/>
                <a:gd name="T35" fmla="*/ 5 h 84"/>
                <a:gd name="T36" fmla="*/ 89 w 91"/>
                <a:gd name="T37" fmla="*/ 17 h 84"/>
                <a:gd name="T38" fmla="*/ 90 w 91"/>
                <a:gd name="T39" fmla="*/ 20 h 84"/>
                <a:gd name="T40" fmla="*/ 91 w 91"/>
                <a:gd name="T41" fmla="*/ 31 h 84"/>
                <a:gd name="T42" fmla="*/ 89 w 91"/>
                <a:gd name="T43" fmla="*/ 42 h 84"/>
                <a:gd name="T44" fmla="*/ 81 w 91"/>
                <a:gd name="T45" fmla="*/ 55 h 84"/>
                <a:gd name="T46" fmla="*/ 71 w 91"/>
                <a:gd name="T47" fmla="*/ 66 h 84"/>
                <a:gd name="T48" fmla="*/ 55 w 91"/>
                <a:gd name="T49" fmla="*/ 80 h 84"/>
                <a:gd name="T50" fmla="*/ 49 w 91"/>
                <a:gd name="T51" fmla="*/ 83 h 84"/>
                <a:gd name="T52" fmla="*/ 46 w 91"/>
                <a:gd name="T53" fmla="*/ 84 h 84"/>
                <a:gd name="T54" fmla="*/ 27 w 91"/>
                <a:gd name="T55" fmla="*/ 9 h 84"/>
                <a:gd name="T56" fmla="*/ 24 w 91"/>
                <a:gd name="T57" fmla="*/ 9 h 84"/>
                <a:gd name="T58" fmla="*/ 18 w 91"/>
                <a:gd name="T59" fmla="*/ 11 h 84"/>
                <a:gd name="T60" fmla="*/ 14 w 91"/>
                <a:gd name="T61" fmla="*/ 14 h 84"/>
                <a:gd name="T62" fmla="*/ 11 w 91"/>
                <a:gd name="T63" fmla="*/ 18 h 84"/>
                <a:gd name="T64" fmla="*/ 9 w 91"/>
                <a:gd name="T65" fmla="*/ 28 h 84"/>
                <a:gd name="T66" fmla="*/ 9 w 91"/>
                <a:gd name="T67" fmla="*/ 34 h 84"/>
                <a:gd name="T68" fmla="*/ 12 w 91"/>
                <a:gd name="T69" fmla="*/ 43 h 84"/>
                <a:gd name="T70" fmla="*/ 19 w 91"/>
                <a:gd name="T71" fmla="*/ 52 h 84"/>
                <a:gd name="T72" fmla="*/ 32 w 91"/>
                <a:gd name="T73" fmla="*/ 65 h 84"/>
                <a:gd name="T74" fmla="*/ 43 w 91"/>
                <a:gd name="T75" fmla="*/ 74 h 84"/>
                <a:gd name="T76" fmla="*/ 46 w 91"/>
                <a:gd name="T77" fmla="*/ 76 h 84"/>
                <a:gd name="T78" fmla="*/ 50 w 91"/>
                <a:gd name="T79" fmla="*/ 73 h 84"/>
                <a:gd name="T80" fmla="*/ 66 w 91"/>
                <a:gd name="T81" fmla="*/ 60 h 84"/>
                <a:gd name="T82" fmla="*/ 75 w 91"/>
                <a:gd name="T83" fmla="*/ 50 h 84"/>
                <a:gd name="T84" fmla="*/ 81 w 91"/>
                <a:gd name="T85" fmla="*/ 40 h 84"/>
                <a:gd name="T86" fmla="*/ 83 w 91"/>
                <a:gd name="T87" fmla="*/ 31 h 84"/>
                <a:gd name="T88" fmla="*/ 83 w 91"/>
                <a:gd name="T89" fmla="*/ 23 h 84"/>
                <a:gd name="T90" fmla="*/ 82 w 91"/>
                <a:gd name="T91" fmla="*/ 20 h 84"/>
                <a:gd name="T92" fmla="*/ 74 w 91"/>
                <a:gd name="T93" fmla="*/ 12 h 84"/>
                <a:gd name="T94" fmla="*/ 59 w 91"/>
                <a:gd name="T95" fmla="*/ 9 h 84"/>
                <a:gd name="T96" fmla="*/ 52 w 91"/>
                <a:gd name="T97" fmla="*/ 12 h 84"/>
                <a:gd name="T98" fmla="*/ 49 w 91"/>
                <a:gd name="T99" fmla="*/ 16 h 84"/>
                <a:gd name="T100" fmla="*/ 46 w 91"/>
                <a:gd name="T101" fmla="*/ 20 h 84"/>
                <a:gd name="T102" fmla="*/ 43 w 91"/>
                <a:gd name="T103" fmla="*/ 16 h 84"/>
                <a:gd name="T104" fmla="*/ 36 w 91"/>
                <a:gd name="T105" fmla="*/ 11 h 84"/>
                <a:gd name="T106" fmla="*/ 30 w 91"/>
                <a:gd name="T107" fmla="*/ 9 h 84"/>
                <a:gd name="T108" fmla="*/ 27 w 91"/>
                <a:gd name="T109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1" h="84">
                  <a:moveTo>
                    <a:pt x="46" y="84"/>
                  </a:moveTo>
                  <a:cubicBezTo>
                    <a:pt x="45" y="84"/>
                    <a:pt x="44" y="84"/>
                    <a:pt x="43" y="83"/>
                  </a:cubicBezTo>
                  <a:cubicBezTo>
                    <a:pt x="41" y="82"/>
                    <a:pt x="40" y="81"/>
                    <a:pt x="38" y="80"/>
                  </a:cubicBezTo>
                  <a:cubicBezTo>
                    <a:pt x="35" y="77"/>
                    <a:pt x="31" y="74"/>
                    <a:pt x="27" y="71"/>
                  </a:cubicBezTo>
                  <a:cubicBezTo>
                    <a:pt x="21" y="67"/>
                    <a:pt x="17" y="62"/>
                    <a:pt x="13" y="58"/>
                  </a:cubicBezTo>
                  <a:cubicBezTo>
                    <a:pt x="9" y="54"/>
                    <a:pt x="7" y="50"/>
                    <a:pt x="5" y="47"/>
                  </a:cubicBezTo>
                  <a:cubicBezTo>
                    <a:pt x="3" y="43"/>
                    <a:pt x="2" y="39"/>
                    <a:pt x="1" y="35"/>
                  </a:cubicBezTo>
                  <a:cubicBezTo>
                    <a:pt x="1" y="33"/>
                    <a:pt x="0" y="30"/>
                    <a:pt x="1" y="28"/>
                  </a:cubicBezTo>
                  <a:cubicBezTo>
                    <a:pt x="1" y="23"/>
                    <a:pt x="2" y="18"/>
                    <a:pt x="4" y="14"/>
                  </a:cubicBezTo>
                  <a:cubicBezTo>
                    <a:pt x="5" y="12"/>
                    <a:pt x="7" y="10"/>
                    <a:pt x="9" y="8"/>
                  </a:cubicBezTo>
                  <a:cubicBezTo>
                    <a:pt x="10" y="6"/>
                    <a:pt x="12" y="5"/>
                    <a:pt x="15" y="4"/>
                  </a:cubicBezTo>
                  <a:cubicBezTo>
                    <a:pt x="17" y="2"/>
                    <a:pt x="20" y="1"/>
                    <a:pt x="23" y="1"/>
                  </a:cubicBezTo>
                  <a:cubicBezTo>
                    <a:pt x="26" y="1"/>
                    <a:pt x="29" y="1"/>
                    <a:pt x="31" y="1"/>
                  </a:cubicBezTo>
                  <a:cubicBezTo>
                    <a:pt x="34" y="1"/>
                    <a:pt x="37" y="2"/>
                    <a:pt x="39" y="3"/>
                  </a:cubicBezTo>
                  <a:cubicBezTo>
                    <a:pt x="42" y="4"/>
                    <a:pt x="44" y="6"/>
                    <a:pt x="46" y="7"/>
                  </a:cubicBezTo>
                  <a:cubicBezTo>
                    <a:pt x="46" y="7"/>
                    <a:pt x="47" y="7"/>
                    <a:pt x="47" y="6"/>
                  </a:cubicBezTo>
                  <a:cubicBezTo>
                    <a:pt x="50" y="4"/>
                    <a:pt x="53" y="2"/>
                    <a:pt x="57" y="1"/>
                  </a:cubicBezTo>
                  <a:cubicBezTo>
                    <a:pt x="65" y="0"/>
                    <a:pt x="72" y="1"/>
                    <a:pt x="78" y="5"/>
                  </a:cubicBezTo>
                  <a:cubicBezTo>
                    <a:pt x="83" y="7"/>
                    <a:pt x="87" y="11"/>
                    <a:pt x="89" y="17"/>
                  </a:cubicBezTo>
                  <a:cubicBezTo>
                    <a:pt x="90" y="18"/>
                    <a:pt x="90" y="19"/>
                    <a:pt x="90" y="20"/>
                  </a:cubicBezTo>
                  <a:cubicBezTo>
                    <a:pt x="91" y="24"/>
                    <a:pt x="91" y="28"/>
                    <a:pt x="91" y="31"/>
                  </a:cubicBezTo>
                  <a:cubicBezTo>
                    <a:pt x="91" y="35"/>
                    <a:pt x="90" y="39"/>
                    <a:pt x="89" y="42"/>
                  </a:cubicBezTo>
                  <a:cubicBezTo>
                    <a:pt x="87" y="47"/>
                    <a:pt x="85" y="51"/>
                    <a:pt x="81" y="55"/>
                  </a:cubicBezTo>
                  <a:cubicBezTo>
                    <a:pt x="78" y="59"/>
                    <a:pt x="75" y="63"/>
                    <a:pt x="71" y="66"/>
                  </a:cubicBezTo>
                  <a:cubicBezTo>
                    <a:pt x="66" y="70"/>
                    <a:pt x="61" y="75"/>
                    <a:pt x="55" y="80"/>
                  </a:cubicBezTo>
                  <a:cubicBezTo>
                    <a:pt x="53" y="81"/>
                    <a:pt x="51" y="82"/>
                    <a:pt x="49" y="83"/>
                  </a:cubicBezTo>
                  <a:cubicBezTo>
                    <a:pt x="48" y="84"/>
                    <a:pt x="47" y="84"/>
                    <a:pt x="46" y="84"/>
                  </a:cubicBezTo>
                  <a:close/>
                  <a:moveTo>
                    <a:pt x="27" y="9"/>
                  </a:moveTo>
                  <a:cubicBezTo>
                    <a:pt x="26" y="9"/>
                    <a:pt x="25" y="9"/>
                    <a:pt x="24" y="9"/>
                  </a:cubicBezTo>
                  <a:cubicBezTo>
                    <a:pt x="22" y="9"/>
                    <a:pt x="20" y="10"/>
                    <a:pt x="18" y="11"/>
                  </a:cubicBezTo>
                  <a:cubicBezTo>
                    <a:pt x="17" y="12"/>
                    <a:pt x="15" y="13"/>
                    <a:pt x="14" y="14"/>
                  </a:cubicBezTo>
                  <a:cubicBezTo>
                    <a:pt x="13" y="15"/>
                    <a:pt x="12" y="16"/>
                    <a:pt x="11" y="18"/>
                  </a:cubicBezTo>
                  <a:cubicBezTo>
                    <a:pt x="10" y="21"/>
                    <a:pt x="9" y="24"/>
                    <a:pt x="9" y="28"/>
                  </a:cubicBezTo>
                  <a:cubicBezTo>
                    <a:pt x="9" y="30"/>
                    <a:pt x="9" y="32"/>
                    <a:pt x="9" y="34"/>
                  </a:cubicBezTo>
                  <a:cubicBezTo>
                    <a:pt x="10" y="37"/>
                    <a:pt x="11" y="40"/>
                    <a:pt x="12" y="43"/>
                  </a:cubicBezTo>
                  <a:cubicBezTo>
                    <a:pt x="14" y="46"/>
                    <a:pt x="16" y="49"/>
                    <a:pt x="19" y="52"/>
                  </a:cubicBezTo>
                  <a:cubicBezTo>
                    <a:pt x="23" y="57"/>
                    <a:pt x="27" y="61"/>
                    <a:pt x="32" y="65"/>
                  </a:cubicBezTo>
                  <a:cubicBezTo>
                    <a:pt x="36" y="68"/>
                    <a:pt x="40" y="71"/>
                    <a:pt x="43" y="74"/>
                  </a:cubicBezTo>
                  <a:cubicBezTo>
                    <a:pt x="44" y="75"/>
                    <a:pt x="45" y="75"/>
                    <a:pt x="46" y="76"/>
                  </a:cubicBezTo>
                  <a:cubicBezTo>
                    <a:pt x="47" y="75"/>
                    <a:pt x="49" y="74"/>
                    <a:pt x="50" y="73"/>
                  </a:cubicBezTo>
                  <a:cubicBezTo>
                    <a:pt x="56" y="69"/>
                    <a:pt x="61" y="64"/>
                    <a:pt x="66" y="60"/>
                  </a:cubicBezTo>
                  <a:cubicBezTo>
                    <a:pt x="69" y="57"/>
                    <a:pt x="72" y="54"/>
                    <a:pt x="75" y="50"/>
                  </a:cubicBezTo>
                  <a:cubicBezTo>
                    <a:pt x="78" y="46"/>
                    <a:pt x="80" y="43"/>
                    <a:pt x="81" y="40"/>
                  </a:cubicBezTo>
                  <a:cubicBezTo>
                    <a:pt x="82" y="37"/>
                    <a:pt x="83" y="34"/>
                    <a:pt x="83" y="31"/>
                  </a:cubicBezTo>
                  <a:cubicBezTo>
                    <a:pt x="83" y="28"/>
                    <a:pt x="83" y="25"/>
                    <a:pt x="83" y="23"/>
                  </a:cubicBezTo>
                  <a:cubicBezTo>
                    <a:pt x="82" y="21"/>
                    <a:pt x="82" y="20"/>
                    <a:pt x="82" y="20"/>
                  </a:cubicBezTo>
                  <a:cubicBezTo>
                    <a:pt x="80" y="16"/>
                    <a:pt x="78" y="13"/>
                    <a:pt x="74" y="12"/>
                  </a:cubicBezTo>
                  <a:cubicBezTo>
                    <a:pt x="70" y="9"/>
                    <a:pt x="65" y="8"/>
                    <a:pt x="59" y="9"/>
                  </a:cubicBezTo>
                  <a:cubicBezTo>
                    <a:pt x="56" y="10"/>
                    <a:pt x="54" y="11"/>
                    <a:pt x="52" y="12"/>
                  </a:cubicBezTo>
                  <a:cubicBezTo>
                    <a:pt x="51" y="14"/>
                    <a:pt x="50" y="15"/>
                    <a:pt x="49" y="16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3"/>
                    <a:pt x="39" y="12"/>
                    <a:pt x="36" y="11"/>
                  </a:cubicBezTo>
                  <a:cubicBezTo>
                    <a:pt x="34" y="10"/>
                    <a:pt x="32" y="9"/>
                    <a:pt x="30" y="9"/>
                  </a:cubicBezTo>
                  <a:cubicBezTo>
                    <a:pt x="29" y="9"/>
                    <a:pt x="28" y="9"/>
                    <a:pt x="27" y="9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0" name="TextBox 73">
            <a:extLst>
              <a:ext uri="{FF2B5EF4-FFF2-40B4-BE49-F238E27FC236}">
                <a16:creationId xmlns:a16="http://schemas.microsoft.com/office/drawing/2014/main" xmlns="" id="{90C76107-DD21-DC46-97D9-2D82E9335410}"/>
              </a:ext>
            </a:extLst>
          </p:cNvPr>
          <p:cNvSpPr txBox="1"/>
          <p:nvPr/>
        </p:nvSpPr>
        <p:spPr>
          <a:xfrm>
            <a:off x="8926383" y="2058354"/>
            <a:ext cx="2320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56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Integrated health management solution</a:t>
            </a:r>
          </a:p>
        </p:txBody>
      </p:sp>
      <p:sp>
        <p:nvSpPr>
          <p:cNvPr id="73" name="Hexagon 72">
            <a:extLst>
              <a:ext uri="{FF2B5EF4-FFF2-40B4-BE49-F238E27FC236}">
                <a16:creationId xmlns:a16="http://schemas.microsoft.com/office/drawing/2014/main" xmlns="" id="{F51478A8-E035-6446-8C10-06E756D71B4C}"/>
              </a:ext>
            </a:extLst>
          </p:cNvPr>
          <p:cNvSpPr/>
          <p:nvPr/>
        </p:nvSpPr>
        <p:spPr>
          <a:xfrm>
            <a:off x="4570566" y="1933320"/>
            <a:ext cx="892776" cy="75572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74" name="Hexagon 73">
            <a:extLst>
              <a:ext uri="{FF2B5EF4-FFF2-40B4-BE49-F238E27FC236}">
                <a16:creationId xmlns:a16="http://schemas.microsoft.com/office/drawing/2014/main" xmlns="" id="{9B5A67A5-29A9-954A-92CD-4B8D5EC0F76C}"/>
              </a:ext>
            </a:extLst>
          </p:cNvPr>
          <p:cNvSpPr/>
          <p:nvPr/>
        </p:nvSpPr>
        <p:spPr>
          <a:xfrm>
            <a:off x="3838377" y="2377844"/>
            <a:ext cx="892776" cy="75572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75" name="Hexagon 74">
            <a:extLst>
              <a:ext uri="{FF2B5EF4-FFF2-40B4-BE49-F238E27FC236}">
                <a16:creationId xmlns:a16="http://schemas.microsoft.com/office/drawing/2014/main" xmlns="" id="{6F0FF5E6-05D2-4F40-A357-F853E364EBC4}"/>
              </a:ext>
            </a:extLst>
          </p:cNvPr>
          <p:cNvSpPr/>
          <p:nvPr/>
        </p:nvSpPr>
        <p:spPr>
          <a:xfrm>
            <a:off x="4597258" y="2739550"/>
            <a:ext cx="892776" cy="755723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xmlns="" id="{72D2BF47-B8D6-3C43-BDFA-1BB3881E7B27}"/>
              </a:ext>
            </a:extLst>
          </p:cNvPr>
          <p:cNvSpPr/>
          <p:nvPr/>
        </p:nvSpPr>
        <p:spPr>
          <a:xfrm>
            <a:off x="5334406" y="3134156"/>
            <a:ext cx="892776" cy="755723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77" name="Hexagon 76">
            <a:extLst>
              <a:ext uri="{FF2B5EF4-FFF2-40B4-BE49-F238E27FC236}">
                <a16:creationId xmlns:a16="http://schemas.microsoft.com/office/drawing/2014/main" xmlns="" id="{BE9B2F7E-BB23-B545-A525-BB8473DFECFB}"/>
              </a:ext>
            </a:extLst>
          </p:cNvPr>
          <p:cNvSpPr/>
          <p:nvPr/>
        </p:nvSpPr>
        <p:spPr>
          <a:xfrm>
            <a:off x="5326972" y="2323834"/>
            <a:ext cx="892776" cy="755723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78" name="Hexagon 77">
            <a:extLst>
              <a:ext uri="{FF2B5EF4-FFF2-40B4-BE49-F238E27FC236}">
                <a16:creationId xmlns:a16="http://schemas.microsoft.com/office/drawing/2014/main" xmlns="" id="{E1351B68-0740-6C42-863C-F0B7B48017AB}"/>
              </a:ext>
            </a:extLst>
          </p:cNvPr>
          <p:cNvSpPr/>
          <p:nvPr/>
        </p:nvSpPr>
        <p:spPr>
          <a:xfrm>
            <a:off x="6063663" y="1933320"/>
            <a:ext cx="892776" cy="755723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79" name="Hexagon 78">
            <a:extLst>
              <a:ext uri="{FF2B5EF4-FFF2-40B4-BE49-F238E27FC236}">
                <a16:creationId xmlns:a16="http://schemas.microsoft.com/office/drawing/2014/main" xmlns="" id="{28FF6CD3-F921-7041-B636-3598D44938E5}"/>
              </a:ext>
            </a:extLst>
          </p:cNvPr>
          <p:cNvSpPr/>
          <p:nvPr/>
        </p:nvSpPr>
        <p:spPr>
          <a:xfrm>
            <a:off x="6070355" y="2736331"/>
            <a:ext cx="892776" cy="75572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80" name="Hexagon 79">
            <a:extLst>
              <a:ext uri="{FF2B5EF4-FFF2-40B4-BE49-F238E27FC236}">
                <a16:creationId xmlns:a16="http://schemas.microsoft.com/office/drawing/2014/main" xmlns="" id="{F0B7FF8D-10D8-F348-B63D-F9479D33BEC8}"/>
              </a:ext>
            </a:extLst>
          </p:cNvPr>
          <p:cNvSpPr/>
          <p:nvPr/>
        </p:nvSpPr>
        <p:spPr>
          <a:xfrm>
            <a:off x="6813738" y="2334826"/>
            <a:ext cx="892776" cy="755723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81" name="Hexagon 80">
            <a:extLst>
              <a:ext uri="{FF2B5EF4-FFF2-40B4-BE49-F238E27FC236}">
                <a16:creationId xmlns:a16="http://schemas.microsoft.com/office/drawing/2014/main" xmlns="" id="{29BDC0ED-2DAA-0448-B9F4-083EAD330278}"/>
              </a:ext>
            </a:extLst>
          </p:cNvPr>
          <p:cNvSpPr/>
          <p:nvPr/>
        </p:nvSpPr>
        <p:spPr>
          <a:xfrm>
            <a:off x="6813738" y="3147645"/>
            <a:ext cx="892776" cy="75572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xmlns="" id="{DE50BF9C-9A4C-1243-A226-999D9799FEA3}"/>
              </a:ext>
            </a:extLst>
          </p:cNvPr>
          <p:cNvSpPr/>
          <p:nvPr/>
        </p:nvSpPr>
        <p:spPr>
          <a:xfrm>
            <a:off x="7566821" y="2722525"/>
            <a:ext cx="892776" cy="75572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804E5096-ACC9-C449-BC88-6136E8E22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80" t="60494" r="28483" b="1"/>
          <a:stretch/>
        </p:blipFill>
        <p:spPr>
          <a:xfrm>
            <a:off x="6227181" y="4020007"/>
            <a:ext cx="735949" cy="878177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3321CAC1-512D-374B-B1AC-F8DECE215267}"/>
              </a:ext>
            </a:extLst>
          </p:cNvPr>
          <p:cNvSpPr/>
          <p:nvPr/>
        </p:nvSpPr>
        <p:spPr>
          <a:xfrm>
            <a:off x="6689969" y="3912751"/>
            <a:ext cx="351693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85" name="Freeform 25">
            <a:extLst>
              <a:ext uri="{FF2B5EF4-FFF2-40B4-BE49-F238E27FC236}">
                <a16:creationId xmlns:a16="http://schemas.microsoft.com/office/drawing/2014/main" xmlns="" id="{D821F354-A6FC-F84A-A9A7-C0477657B094}"/>
              </a:ext>
            </a:extLst>
          </p:cNvPr>
          <p:cNvSpPr>
            <a:spLocks noEditPoints="1"/>
          </p:cNvSpPr>
          <p:nvPr/>
        </p:nvSpPr>
        <p:spPr bwMode="gray">
          <a:xfrm>
            <a:off x="4878625" y="2143086"/>
            <a:ext cx="292167" cy="395589"/>
          </a:xfrm>
          <a:custGeom>
            <a:avLst/>
            <a:gdLst>
              <a:gd name="T0" fmla="*/ 115 w 188"/>
              <a:gd name="T1" fmla="*/ 91 h 256"/>
              <a:gd name="T2" fmla="*/ 142 w 188"/>
              <a:gd name="T3" fmla="*/ 48 h 256"/>
              <a:gd name="T4" fmla="*/ 94 w 188"/>
              <a:gd name="T5" fmla="*/ 0 h 256"/>
              <a:gd name="T6" fmla="*/ 47 w 188"/>
              <a:gd name="T7" fmla="*/ 48 h 256"/>
              <a:gd name="T8" fmla="*/ 74 w 188"/>
              <a:gd name="T9" fmla="*/ 91 h 256"/>
              <a:gd name="T10" fmla="*/ 0 w 188"/>
              <a:gd name="T11" fmla="*/ 188 h 256"/>
              <a:gd name="T12" fmla="*/ 0 w 188"/>
              <a:gd name="T13" fmla="*/ 256 h 256"/>
              <a:gd name="T14" fmla="*/ 8 w 188"/>
              <a:gd name="T15" fmla="*/ 256 h 256"/>
              <a:gd name="T16" fmla="*/ 8 w 188"/>
              <a:gd name="T17" fmla="*/ 188 h 256"/>
              <a:gd name="T18" fmla="*/ 94 w 188"/>
              <a:gd name="T19" fmla="*/ 96 h 256"/>
              <a:gd name="T20" fmla="*/ 180 w 188"/>
              <a:gd name="T21" fmla="*/ 183 h 256"/>
              <a:gd name="T22" fmla="*/ 180 w 188"/>
              <a:gd name="T23" fmla="*/ 256 h 256"/>
              <a:gd name="T24" fmla="*/ 188 w 188"/>
              <a:gd name="T25" fmla="*/ 256 h 256"/>
              <a:gd name="T26" fmla="*/ 188 w 188"/>
              <a:gd name="T27" fmla="*/ 183 h 256"/>
              <a:gd name="T28" fmla="*/ 115 w 188"/>
              <a:gd name="T29" fmla="*/ 91 h 256"/>
              <a:gd name="T30" fmla="*/ 55 w 188"/>
              <a:gd name="T31" fmla="*/ 48 h 256"/>
              <a:gd name="T32" fmla="*/ 94 w 188"/>
              <a:gd name="T33" fmla="*/ 8 h 256"/>
              <a:gd name="T34" fmla="*/ 134 w 188"/>
              <a:gd name="T35" fmla="*/ 48 h 256"/>
              <a:gd name="T36" fmla="*/ 94 w 188"/>
              <a:gd name="T37" fmla="*/ 87 h 256"/>
              <a:gd name="T38" fmla="*/ 55 w 188"/>
              <a:gd name="T39" fmla="*/ 4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8" h="256">
                <a:moveTo>
                  <a:pt x="115" y="91"/>
                </a:moveTo>
                <a:cubicBezTo>
                  <a:pt x="130" y="83"/>
                  <a:pt x="142" y="67"/>
                  <a:pt x="142" y="48"/>
                </a:cubicBezTo>
                <a:cubicBezTo>
                  <a:pt x="142" y="21"/>
                  <a:pt x="121" y="0"/>
                  <a:pt x="94" y="0"/>
                </a:cubicBezTo>
                <a:cubicBezTo>
                  <a:pt x="68" y="0"/>
                  <a:pt x="47" y="21"/>
                  <a:pt x="47" y="48"/>
                </a:cubicBezTo>
                <a:cubicBezTo>
                  <a:pt x="47" y="67"/>
                  <a:pt x="58" y="83"/>
                  <a:pt x="74" y="91"/>
                </a:cubicBezTo>
                <a:cubicBezTo>
                  <a:pt x="32" y="101"/>
                  <a:pt x="0" y="141"/>
                  <a:pt x="0" y="188"/>
                </a:cubicBezTo>
                <a:cubicBezTo>
                  <a:pt x="0" y="256"/>
                  <a:pt x="0" y="256"/>
                  <a:pt x="0" y="256"/>
                </a:cubicBezTo>
                <a:cubicBezTo>
                  <a:pt x="8" y="256"/>
                  <a:pt x="8" y="256"/>
                  <a:pt x="8" y="256"/>
                </a:cubicBezTo>
                <a:cubicBezTo>
                  <a:pt x="8" y="188"/>
                  <a:pt x="8" y="188"/>
                  <a:pt x="8" y="188"/>
                </a:cubicBezTo>
                <a:cubicBezTo>
                  <a:pt x="8" y="138"/>
                  <a:pt x="47" y="96"/>
                  <a:pt x="94" y="96"/>
                </a:cubicBezTo>
                <a:cubicBezTo>
                  <a:pt x="142" y="96"/>
                  <a:pt x="180" y="135"/>
                  <a:pt x="180" y="183"/>
                </a:cubicBezTo>
                <a:cubicBezTo>
                  <a:pt x="180" y="256"/>
                  <a:pt x="180" y="256"/>
                  <a:pt x="180" y="256"/>
                </a:cubicBezTo>
                <a:cubicBezTo>
                  <a:pt x="188" y="256"/>
                  <a:pt x="188" y="256"/>
                  <a:pt x="188" y="256"/>
                </a:cubicBezTo>
                <a:cubicBezTo>
                  <a:pt x="188" y="183"/>
                  <a:pt x="188" y="183"/>
                  <a:pt x="188" y="183"/>
                </a:cubicBezTo>
                <a:cubicBezTo>
                  <a:pt x="188" y="138"/>
                  <a:pt x="157" y="100"/>
                  <a:pt x="115" y="91"/>
                </a:cubicBezTo>
                <a:close/>
                <a:moveTo>
                  <a:pt x="55" y="48"/>
                </a:moveTo>
                <a:cubicBezTo>
                  <a:pt x="55" y="26"/>
                  <a:pt x="73" y="8"/>
                  <a:pt x="94" y="8"/>
                </a:cubicBezTo>
                <a:cubicBezTo>
                  <a:pt x="116" y="8"/>
                  <a:pt x="134" y="26"/>
                  <a:pt x="134" y="48"/>
                </a:cubicBezTo>
                <a:cubicBezTo>
                  <a:pt x="134" y="70"/>
                  <a:pt x="116" y="87"/>
                  <a:pt x="94" y="87"/>
                </a:cubicBezTo>
                <a:cubicBezTo>
                  <a:pt x="73" y="87"/>
                  <a:pt x="55" y="70"/>
                  <a:pt x="55" y="48"/>
                </a:cubicBezTo>
                <a:close/>
              </a:path>
            </a:pathLst>
          </a:custGeom>
          <a:solidFill>
            <a:srgbClr val="E87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236" tIns="33618" rIns="67236" bIns="33618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9D24DC8C-6D35-4D40-AA9B-F8C130E4D8E8}"/>
              </a:ext>
            </a:extLst>
          </p:cNvPr>
          <p:cNvGrpSpPr/>
          <p:nvPr/>
        </p:nvGrpSpPr>
        <p:grpSpPr bwMode="gray">
          <a:xfrm>
            <a:off x="6344732" y="2871705"/>
            <a:ext cx="310802" cy="478796"/>
            <a:chOff x="2767013" y="2630488"/>
            <a:chExt cx="373062" cy="574675"/>
          </a:xfrm>
        </p:grpSpPr>
        <p:sp>
          <p:nvSpPr>
            <p:cNvPr id="90" name="Freeform 25">
              <a:extLst>
                <a:ext uri="{FF2B5EF4-FFF2-40B4-BE49-F238E27FC236}">
                  <a16:creationId xmlns:a16="http://schemas.microsoft.com/office/drawing/2014/main" xmlns="" id="{DE5C5C54-26DA-4D41-B6E8-81EE11500A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835275" y="2630488"/>
              <a:ext cx="304800" cy="574675"/>
            </a:xfrm>
            <a:custGeom>
              <a:avLst/>
              <a:gdLst>
                <a:gd name="T0" fmla="*/ 344 w 432"/>
                <a:gd name="T1" fmla="*/ 371 h 815"/>
                <a:gd name="T2" fmla="*/ 304 w 432"/>
                <a:gd name="T3" fmla="*/ 371 h 815"/>
                <a:gd name="T4" fmla="*/ 304 w 432"/>
                <a:gd name="T5" fmla="*/ 411 h 815"/>
                <a:gd name="T6" fmla="*/ 280 w 432"/>
                <a:gd name="T7" fmla="*/ 411 h 815"/>
                <a:gd name="T8" fmla="*/ 280 w 432"/>
                <a:gd name="T9" fmla="*/ 371 h 815"/>
                <a:gd name="T10" fmla="*/ 240 w 432"/>
                <a:gd name="T11" fmla="*/ 371 h 815"/>
                <a:gd name="T12" fmla="*/ 240 w 432"/>
                <a:gd name="T13" fmla="*/ 347 h 815"/>
                <a:gd name="T14" fmla="*/ 280 w 432"/>
                <a:gd name="T15" fmla="*/ 347 h 815"/>
                <a:gd name="T16" fmla="*/ 280 w 432"/>
                <a:gd name="T17" fmla="*/ 307 h 815"/>
                <a:gd name="T18" fmla="*/ 304 w 432"/>
                <a:gd name="T19" fmla="*/ 307 h 815"/>
                <a:gd name="T20" fmla="*/ 304 w 432"/>
                <a:gd name="T21" fmla="*/ 347 h 815"/>
                <a:gd name="T22" fmla="*/ 344 w 432"/>
                <a:gd name="T23" fmla="*/ 347 h 815"/>
                <a:gd name="T24" fmla="*/ 344 w 432"/>
                <a:gd name="T25" fmla="*/ 371 h 815"/>
                <a:gd name="T26" fmla="*/ 432 w 432"/>
                <a:gd name="T27" fmla="*/ 583 h 815"/>
                <a:gd name="T28" fmla="*/ 344 w 432"/>
                <a:gd name="T29" fmla="*/ 583 h 815"/>
                <a:gd name="T30" fmla="*/ 344 w 432"/>
                <a:gd name="T31" fmla="*/ 815 h 815"/>
                <a:gd name="T32" fmla="*/ 320 w 432"/>
                <a:gd name="T33" fmla="*/ 815 h 815"/>
                <a:gd name="T34" fmla="*/ 320 w 432"/>
                <a:gd name="T35" fmla="*/ 507 h 815"/>
                <a:gd name="T36" fmla="*/ 344 w 432"/>
                <a:gd name="T37" fmla="*/ 507 h 815"/>
                <a:gd name="T38" fmla="*/ 344 w 432"/>
                <a:gd name="T39" fmla="*/ 559 h 815"/>
                <a:gd name="T40" fmla="*/ 404 w 432"/>
                <a:gd name="T41" fmla="*/ 559 h 815"/>
                <a:gd name="T42" fmla="*/ 404 w 432"/>
                <a:gd name="T43" fmla="*/ 409 h 815"/>
                <a:gd name="T44" fmla="*/ 214 w 432"/>
                <a:gd name="T45" fmla="*/ 219 h 815"/>
                <a:gd name="T46" fmla="*/ 24 w 432"/>
                <a:gd name="T47" fmla="*/ 409 h 815"/>
                <a:gd name="T48" fmla="*/ 24 w 432"/>
                <a:gd name="T49" fmla="*/ 559 h 815"/>
                <a:gd name="T50" fmla="*/ 92 w 432"/>
                <a:gd name="T51" fmla="*/ 559 h 815"/>
                <a:gd name="T52" fmla="*/ 92 w 432"/>
                <a:gd name="T53" fmla="*/ 507 h 815"/>
                <a:gd name="T54" fmla="*/ 116 w 432"/>
                <a:gd name="T55" fmla="*/ 507 h 815"/>
                <a:gd name="T56" fmla="*/ 116 w 432"/>
                <a:gd name="T57" fmla="*/ 815 h 815"/>
                <a:gd name="T58" fmla="*/ 92 w 432"/>
                <a:gd name="T59" fmla="*/ 815 h 815"/>
                <a:gd name="T60" fmla="*/ 92 w 432"/>
                <a:gd name="T61" fmla="*/ 583 h 815"/>
                <a:gd name="T62" fmla="*/ 0 w 432"/>
                <a:gd name="T63" fmla="*/ 583 h 815"/>
                <a:gd name="T64" fmla="*/ 0 w 432"/>
                <a:gd name="T65" fmla="*/ 409 h 815"/>
                <a:gd name="T66" fmla="*/ 161 w 432"/>
                <a:gd name="T67" fmla="*/ 201 h 815"/>
                <a:gd name="T68" fmla="*/ 108 w 432"/>
                <a:gd name="T69" fmla="*/ 108 h 815"/>
                <a:gd name="T70" fmla="*/ 215 w 432"/>
                <a:gd name="T71" fmla="*/ 0 h 815"/>
                <a:gd name="T72" fmla="*/ 323 w 432"/>
                <a:gd name="T73" fmla="*/ 108 h 815"/>
                <a:gd name="T74" fmla="*/ 270 w 432"/>
                <a:gd name="T75" fmla="*/ 201 h 815"/>
                <a:gd name="T76" fmla="*/ 432 w 432"/>
                <a:gd name="T77" fmla="*/ 409 h 815"/>
                <a:gd name="T78" fmla="*/ 432 w 432"/>
                <a:gd name="T79" fmla="*/ 583 h 815"/>
                <a:gd name="T80" fmla="*/ 215 w 432"/>
                <a:gd name="T81" fmla="*/ 190 h 815"/>
                <a:gd name="T82" fmla="*/ 298 w 432"/>
                <a:gd name="T83" fmla="*/ 108 h 815"/>
                <a:gd name="T84" fmla="*/ 215 w 432"/>
                <a:gd name="T85" fmla="*/ 25 h 815"/>
                <a:gd name="T86" fmla="*/ 133 w 432"/>
                <a:gd name="T87" fmla="*/ 108 h 815"/>
                <a:gd name="T88" fmla="*/ 215 w 432"/>
                <a:gd name="T89" fmla="*/ 190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2" h="815">
                  <a:moveTo>
                    <a:pt x="344" y="371"/>
                  </a:moveTo>
                  <a:cubicBezTo>
                    <a:pt x="304" y="371"/>
                    <a:pt x="304" y="371"/>
                    <a:pt x="304" y="371"/>
                  </a:cubicBezTo>
                  <a:cubicBezTo>
                    <a:pt x="304" y="411"/>
                    <a:pt x="304" y="411"/>
                    <a:pt x="304" y="411"/>
                  </a:cubicBezTo>
                  <a:cubicBezTo>
                    <a:pt x="280" y="411"/>
                    <a:pt x="280" y="411"/>
                    <a:pt x="280" y="411"/>
                  </a:cubicBezTo>
                  <a:cubicBezTo>
                    <a:pt x="280" y="371"/>
                    <a:pt x="280" y="371"/>
                    <a:pt x="280" y="371"/>
                  </a:cubicBezTo>
                  <a:cubicBezTo>
                    <a:pt x="240" y="371"/>
                    <a:pt x="240" y="371"/>
                    <a:pt x="240" y="371"/>
                  </a:cubicBezTo>
                  <a:cubicBezTo>
                    <a:pt x="240" y="347"/>
                    <a:pt x="240" y="347"/>
                    <a:pt x="240" y="347"/>
                  </a:cubicBezTo>
                  <a:cubicBezTo>
                    <a:pt x="280" y="347"/>
                    <a:pt x="280" y="347"/>
                    <a:pt x="280" y="347"/>
                  </a:cubicBezTo>
                  <a:cubicBezTo>
                    <a:pt x="280" y="307"/>
                    <a:pt x="280" y="307"/>
                    <a:pt x="280" y="307"/>
                  </a:cubicBezTo>
                  <a:cubicBezTo>
                    <a:pt x="304" y="307"/>
                    <a:pt x="304" y="307"/>
                    <a:pt x="304" y="307"/>
                  </a:cubicBezTo>
                  <a:cubicBezTo>
                    <a:pt x="304" y="347"/>
                    <a:pt x="304" y="347"/>
                    <a:pt x="304" y="347"/>
                  </a:cubicBezTo>
                  <a:cubicBezTo>
                    <a:pt x="344" y="347"/>
                    <a:pt x="344" y="347"/>
                    <a:pt x="344" y="347"/>
                  </a:cubicBezTo>
                  <a:lnTo>
                    <a:pt x="344" y="371"/>
                  </a:lnTo>
                  <a:close/>
                  <a:moveTo>
                    <a:pt x="432" y="583"/>
                  </a:moveTo>
                  <a:cubicBezTo>
                    <a:pt x="344" y="583"/>
                    <a:pt x="344" y="583"/>
                    <a:pt x="344" y="583"/>
                  </a:cubicBezTo>
                  <a:cubicBezTo>
                    <a:pt x="344" y="815"/>
                    <a:pt x="344" y="815"/>
                    <a:pt x="344" y="815"/>
                  </a:cubicBezTo>
                  <a:cubicBezTo>
                    <a:pt x="320" y="815"/>
                    <a:pt x="320" y="815"/>
                    <a:pt x="320" y="815"/>
                  </a:cubicBezTo>
                  <a:cubicBezTo>
                    <a:pt x="320" y="507"/>
                    <a:pt x="320" y="507"/>
                    <a:pt x="320" y="507"/>
                  </a:cubicBezTo>
                  <a:cubicBezTo>
                    <a:pt x="344" y="507"/>
                    <a:pt x="344" y="507"/>
                    <a:pt x="344" y="507"/>
                  </a:cubicBezTo>
                  <a:cubicBezTo>
                    <a:pt x="344" y="559"/>
                    <a:pt x="344" y="559"/>
                    <a:pt x="344" y="559"/>
                  </a:cubicBezTo>
                  <a:cubicBezTo>
                    <a:pt x="404" y="559"/>
                    <a:pt x="404" y="559"/>
                    <a:pt x="404" y="559"/>
                  </a:cubicBezTo>
                  <a:cubicBezTo>
                    <a:pt x="404" y="409"/>
                    <a:pt x="404" y="409"/>
                    <a:pt x="404" y="409"/>
                  </a:cubicBezTo>
                  <a:cubicBezTo>
                    <a:pt x="404" y="304"/>
                    <a:pt x="319" y="219"/>
                    <a:pt x="214" y="219"/>
                  </a:cubicBezTo>
                  <a:cubicBezTo>
                    <a:pt x="109" y="219"/>
                    <a:pt x="24" y="304"/>
                    <a:pt x="24" y="409"/>
                  </a:cubicBezTo>
                  <a:cubicBezTo>
                    <a:pt x="24" y="559"/>
                    <a:pt x="24" y="559"/>
                    <a:pt x="24" y="559"/>
                  </a:cubicBezTo>
                  <a:cubicBezTo>
                    <a:pt x="92" y="559"/>
                    <a:pt x="92" y="559"/>
                    <a:pt x="92" y="559"/>
                  </a:cubicBezTo>
                  <a:cubicBezTo>
                    <a:pt x="92" y="507"/>
                    <a:pt x="92" y="507"/>
                    <a:pt x="92" y="507"/>
                  </a:cubicBezTo>
                  <a:cubicBezTo>
                    <a:pt x="116" y="507"/>
                    <a:pt x="116" y="507"/>
                    <a:pt x="116" y="507"/>
                  </a:cubicBezTo>
                  <a:cubicBezTo>
                    <a:pt x="116" y="815"/>
                    <a:pt x="116" y="815"/>
                    <a:pt x="116" y="815"/>
                  </a:cubicBezTo>
                  <a:cubicBezTo>
                    <a:pt x="92" y="815"/>
                    <a:pt x="92" y="815"/>
                    <a:pt x="92" y="815"/>
                  </a:cubicBezTo>
                  <a:cubicBezTo>
                    <a:pt x="92" y="583"/>
                    <a:pt x="92" y="583"/>
                    <a:pt x="92" y="583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0" y="309"/>
                    <a:pt x="68" y="225"/>
                    <a:pt x="161" y="201"/>
                  </a:cubicBezTo>
                  <a:cubicBezTo>
                    <a:pt x="129" y="182"/>
                    <a:pt x="108" y="147"/>
                    <a:pt x="108" y="108"/>
                  </a:cubicBezTo>
                  <a:cubicBezTo>
                    <a:pt x="108" y="48"/>
                    <a:pt x="156" y="0"/>
                    <a:pt x="215" y="0"/>
                  </a:cubicBezTo>
                  <a:cubicBezTo>
                    <a:pt x="275" y="0"/>
                    <a:pt x="323" y="48"/>
                    <a:pt x="323" y="108"/>
                  </a:cubicBezTo>
                  <a:cubicBezTo>
                    <a:pt x="323" y="147"/>
                    <a:pt x="302" y="182"/>
                    <a:pt x="270" y="201"/>
                  </a:cubicBezTo>
                  <a:cubicBezTo>
                    <a:pt x="363" y="225"/>
                    <a:pt x="432" y="309"/>
                    <a:pt x="432" y="409"/>
                  </a:cubicBezTo>
                  <a:lnTo>
                    <a:pt x="432" y="583"/>
                  </a:lnTo>
                  <a:close/>
                  <a:moveTo>
                    <a:pt x="215" y="190"/>
                  </a:moveTo>
                  <a:cubicBezTo>
                    <a:pt x="261" y="190"/>
                    <a:pt x="298" y="153"/>
                    <a:pt x="298" y="108"/>
                  </a:cubicBezTo>
                  <a:cubicBezTo>
                    <a:pt x="298" y="62"/>
                    <a:pt x="261" y="25"/>
                    <a:pt x="215" y="25"/>
                  </a:cubicBezTo>
                  <a:cubicBezTo>
                    <a:pt x="170" y="25"/>
                    <a:pt x="133" y="62"/>
                    <a:pt x="133" y="108"/>
                  </a:cubicBezTo>
                  <a:cubicBezTo>
                    <a:pt x="133" y="153"/>
                    <a:pt x="170" y="190"/>
                    <a:pt x="215" y="190"/>
                  </a:cubicBez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1" name="Freeform 26">
              <a:extLst>
                <a:ext uri="{FF2B5EF4-FFF2-40B4-BE49-F238E27FC236}">
                  <a16:creationId xmlns:a16="http://schemas.microsoft.com/office/drawing/2014/main" xmlns="" id="{192CA10A-B502-E941-A8CC-DA8CB2FB983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67013" y="2717801"/>
              <a:ext cx="204788" cy="230188"/>
            </a:xfrm>
            <a:custGeom>
              <a:avLst/>
              <a:gdLst>
                <a:gd name="T0" fmla="*/ 239 w 290"/>
                <a:gd name="T1" fmla="*/ 225 h 327"/>
                <a:gd name="T2" fmla="*/ 195 w 290"/>
                <a:gd name="T3" fmla="*/ 251 h 327"/>
                <a:gd name="T4" fmla="*/ 27 w 290"/>
                <a:gd name="T5" fmla="*/ 106 h 327"/>
                <a:gd name="T6" fmla="*/ 51 w 290"/>
                <a:gd name="T7" fmla="*/ 64 h 327"/>
                <a:gd name="T8" fmla="*/ 189 w 290"/>
                <a:gd name="T9" fmla="*/ 108 h 327"/>
                <a:gd name="T10" fmla="*/ 211 w 290"/>
                <a:gd name="T11" fmla="*/ 95 h 327"/>
                <a:gd name="T12" fmla="*/ 38 w 290"/>
                <a:gd name="T13" fmla="*/ 42 h 327"/>
                <a:gd name="T14" fmla="*/ 2 w 290"/>
                <a:gd name="T15" fmla="*/ 108 h 327"/>
                <a:gd name="T16" fmla="*/ 188 w 290"/>
                <a:gd name="T17" fmla="*/ 276 h 327"/>
                <a:gd name="T18" fmla="*/ 188 w 290"/>
                <a:gd name="T19" fmla="*/ 276 h 327"/>
                <a:gd name="T20" fmla="*/ 239 w 290"/>
                <a:gd name="T21" fmla="*/ 327 h 327"/>
                <a:gd name="T22" fmla="*/ 290 w 290"/>
                <a:gd name="T23" fmla="*/ 276 h 327"/>
                <a:gd name="T24" fmla="*/ 239 w 290"/>
                <a:gd name="T25" fmla="*/ 225 h 327"/>
                <a:gd name="T26" fmla="*/ 239 w 290"/>
                <a:gd name="T27" fmla="*/ 302 h 327"/>
                <a:gd name="T28" fmla="*/ 214 w 290"/>
                <a:gd name="T29" fmla="*/ 276 h 327"/>
                <a:gd name="T30" fmla="*/ 239 w 290"/>
                <a:gd name="T31" fmla="*/ 251 h 327"/>
                <a:gd name="T32" fmla="*/ 264 w 290"/>
                <a:gd name="T33" fmla="*/ 276 h 327"/>
                <a:gd name="T34" fmla="*/ 239 w 290"/>
                <a:gd name="T35" fmla="*/ 302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27">
                  <a:moveTo>
                    <a:pt x="239" y="225"/>
                  </a:moveTo>
                  <a:cubicBezTo>
                    <a:pt x="220" y="225"/>
                    <a:pt x="203" y="236"/>
                    <a:pt x="195" y="251"/>
                  </a:cubicBezTo>
                  <a:cubicBezTo>
                    <a:pt x="84" y="206"/>
                    <a:pt x="31" y="146"/>
                    <a:pt x="27" y="106"/>
                  </a:cubicBezTo>
                  <a:cubicBezTo>
                    <a:pt x="26" y="88"/>
                    <a:pt x="34" y="74"/>
                    <a:pt x="51" y="64"/>
                  </a:cubicBezTo>
                  <a:cubicBezTo>
                    <a:pt x="121" y="23"/>
                    <a:pt x="188" y="107"/>
                    <a:pt x="189" y="108"/>
                  </a:cubicBezTo>
                  <a:cubicBezTo>
                    <a:pt x="211" y="95"/>
                    <a:pt x="211" y="95"/>
                    <a:pt x="211" y="95"/>
                  </a:cubicBezTo>
                  <a:cubicBezTo>
                    <a:pt x="181" y="57"/>
                    <a:pt x="109" y="0"/>
                    <a:pt x="38" y="42"/>
                  </a:cubicBezTo>
                  <a:cubicBezTo>
                    <a:pt x="12" y="57"/>
                    <a:pt x="0" y="81"/>
                    <a:pt x="2" y="108"/>
                  </a:cubicBezTo>
                  <a:cubicBezTo>
                    <a:pt x="7" y="167"/>
                    <a:pt x="78" y="231"/>
                    <a:pt x="188" y="276"/>
                  </a:cubicBezTo>
                  <a:cubicBezTo>
                    <a:pt x="188" y="276"/>
                    <a:pt x="188" y="276"/>
                    <a:pt x="188" y="276"/>
                  </a:cubicBezTo>
                  <a:cubicBezTo>
                    <a:pt x="188" y="304"/>
                    <a:pt x="211" y="327"/>
                    <a:pt x="239" y="327"/>
                  </a:cubicBezTo>
                  <a:cubicBezTo>
                    <a:pt x="267" y="327"/>
                    <a:pt x="290" y="304"/>
                    <a:pt x="290" y="276"/>
                  </a:cubicBezTo>
                  <a:cubicBezTo>
                    <a:pt x="290" y="248"/>
                    <a:pt x="267" y="225"/>
                    <a:pt x="239" y="225"/>
                  </a:cubicBezTo>
                  <a:close/>
                  <a:moveTo>
                    <a:pt x="239" y="302"/>
                  </a:moveTo>
                  <a:cubicBezTo>
                    <a:pt x="225" y="302"/>
                    <a:pt x="214" y="290"/>
                    <a:pt x="214" y="276"/>
                  </a:cubicBezTo>
                  <a:cubicBezTo>
                    <a:pt x="214" y="262"/>
                    <a:pt x="225" y="251"/>
                    <a:pt x="239" y="251"/>
                  </a:cubicBezTo>
                  <a:cubicBezTo>
                    <a:pt x="253" y="251"/>
                    <a:pt x="264" y="262"/>
                    <a:pt x="264" y="276"/>
                  </a:cubicBezTo>
                  <a:cubicBezTo>
                    <a:pt x="264" y="290"/>
                    <a:pt x="253" y="302"/>
                    <a:pt x="239" y="302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E711BB5E-66A0-4C44-82ED-B6F2C5BF3651}"/>
              </a:ext>
            </a:extLst>
          </p:cNvPr>
          <p:cNvGrpSpPr/>
          <p:nvPr/>
        </p:nvGrpSpPr>
        <p:grpSpPr bwMode="gray">
          <a:xfrm>
            <a:off x="6282245" y="2136670"/>
            <a:ext cx="467288" cy="380892"/>
            <a:chOff x="2751138" y="1573213"/>
            <a:chExt cx="463550" cy="377825"/>
          </a:xfrm>
        </p:grpSpPr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xmlns="" id="{05034870-40B5-FE41-9DF7-F439FE6E9E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51138" y="1573213"/>
              <a:ext cx="463550" cy="377825"/>
            </a:xfrm>
            <a:custGeom>
              <a:avLst/>
              <a:gdLst>
                <a:gd name="T0" fmla="*/ 292 w 292"/>
                <a:gd name="T1" fmla="*/ 192 h 238"/>
                <a:gd name="T2" fmla="*/ 292 w 292"/>
                <a:gd name="T3" fmla="*/ 0 h 238"/>
                <a:gd name="T4" fmla="*/ 0 w 292"/>
                <a:gd name="T5" fmla="*/ 0 h 238"/>
                <a:gd name="T6" fmla="*/ 0 w 292"/>
                <a:gd name="T7" fmla="*/ 192 h 238"/>
                <a:gd name="T8" fmla="*/ 87 w 292"/>
                <a:gd name="T9" fmla="*/ 192 h 238"/>
                <a:gd name="T10" fmla="*/ 87 w 292"/>
                <a:gd name="T11" fmla="*/ 211 h 238"/>
                <a:gd name="T12" fmla="*/ 47 w 292"/>
                <a:gd name="T13" fmla="*/ 211 h 238"/>
                <a:gd name="T14" fmla="*/ 47 w 292"/>
                <a:gd name="T15" fmla="*/ 238 h 238"/>
                <a:gd name="T16" fmla="*/ 249 w 292"/>
                <a:gd name="T17" fmla="*/ 238 h 238"/>
                <a:gd name="T18" fmla="*/ 249 w 292"/>
                <a:gd name="T19" fmla="*/ 211 h 238"/>
                <a:gd name="T20" fmla="*/ 208 w 292"/>
                <a:gd name="T21" fmla="*/ 211 h 238"/>
                <a:gd name="T22" fmla="*/ 208 w 292"/>
                <a:gd name="T23" fmla="*/ 192 h 238"/>
                <a:gd name="T24" fmla="*/ 292 w 292"/>
                <a:gd name="T25" fmla="*/ 192 h 238"/>
                <a:gd name="T26" fmla="*/ 240 w 292"/>
                <a:gd name="T27" fmla="*/ 228 h 238"/>
                <a:gd name="T28" fmla="*/ 55 w 292"/>
                <a:gd name="T29" fmla="*/ 228 h 238"/>
                <a:gd name="T30" fmla="*/ 55 w 292"/>
                <a:gd name="T31" fmla="*/ 220 h 238"/>
                <a:gd name="T32" fmla="*/ 240 w 292"/>
                <a:gd name="T33" fmla="*/ 220 h 238"/>
                <a:gd name="T34" fmla="*/ 240 w 292"/>
                <a:gd name="T35" fmla="*/ 228 h 238"/>
                <a:gd name="T36" fmla="*/ 200 w 292"/>
                <a:gd name="T37" fmla="*/ 197 h 238"/>
                <a:gd name="T38" fmla="*/ 200 w 292"/>
                <a:gd name="T39" fmla="*/ 211 h 238"/>
                <a:gd name="T40" fmla="*/ 95 w 292"/>
                <a:gd name="T41" fmla="*/ 211 h 238"/>
                <a:gd name="T42" fmla="*/ 95 w 292"/>
                <a:gd name="T43" fmla="*/ 197 h 238"/>
                <a:gd name="T44" fmla="*/ 200 w 292"/>
                <a:gd name="T45" fmla="*/ 197 h 238"/>
                <a:gd name="T46" fmla="*/ 8 w 292"/>
                <a:gd name="T47" fmla="*/ 9 h 238"/>
                <a:gd name="T48" fmla="*/ 284 w 292"/>
                <a:gd name="T49" fmla="*/ 9 h 238"/>
                <a:gd name="T50" fmla="*/ 284 w 292"/>
                <a:gd name="T51" fmla="*/ 183 h 238"/>
                <a:gd name="T52" fmla="*/ 8 w 292"/>
                <a:gd name="T53" fmla="*/ 183 h 238"/>
                <a:gd name="T54" fmla="*/ 8 w 292"/>
                <a:gd name="T55" fmla="*/ 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2" h="238">
                  <a:moveTo>
                    <a:pt x="292" y="192"/>
                  </a:moveTo>
                  <a:lnTo>
                    <a:pt x="292" y="0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87" y="192"/>
                  </a:lnTo>
                  <a:lnTo>
                    <a:pt x="87" y="211"/>
                  </a:lnTo>
                  <a:lnTo>
                    <a:pt x="47" y="211"/>
                  </a:lnTo>
                  <a:lnTo>
                    <a:pt x="47" y="238"/>
                  </a:lnTo>
                  <a:lnTo>
                    <a:pt x="249" y="238"/>
                  </a:lnTo>
                  <a:lnTo>
                    <a:pt x="249" y="211"/>
                  </a:lnTo>
                  <a:lnTo>
                    <a:pt x="208" y="211"/>
                  </a:lnTo>
                  <a:lnTo>
                    <a:pt x="208" y="192"/>
                  </a:lnTo>
                  <a:lnTo>
                    <a:pt x="292" y="192"/>
                  </a:lnTo>
                  <a:close/>
                  <a:moveTo>
                    <a:pt x="240" y="228"/>
                  </a:moveTo>
                  <a:lnTo>
                    <a:pt x="55" y="228"/>
                  </a:lnTo>
                  <a:lnTo>
                    <a:pt x="55" y="220"/>
                  </a:lnTo>
                  <a:lnTo>
                    <a:pt x="240" y="220"/>
                  </a:lnTo>
                  <a:lnTo>
                    <a:pt x="240" y="228"/>
                  </a:lnTo>
                  <a:close/>
                  <a:moveTo>
                    <a:pt x="200" y="197"/>
                  </a:moveTo>
                  <a:lnTo>
                    <a:pt x="200" y="211"/>
                  </a:lnTo>
                  <a:lnTo>
                    <a:pt x="95" y="211"/>
                  </a:lnTo>
                  <a:lnTo>
                    <a:pt x="95" y="197"/>
                  </a:lnTo>
                  <a:lnTo>
                    <a:pt x="200" y="197"/>
                  </a:lnTo>
                  <a:close/>
                  <a:moveTo>
                    <a:pt x="8" y="9"/>
                  </a:moveTo>
                  <a:lnTo>
                    <a:pt x="284" y="9"/>
                  </a:lnTo>
                  <a:lnTo>
                    <a:pt x="284" y="183"/>
                  </a:lnTo>
                  <a:lnTo>
                    <a:pt x="8" y="183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xmlns="" id="{497C0A36-EA97-B14A-B43D-F8C9CA32809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97176" y="1616076"/>
              <a:ext cx="347663" cy="209550"/>
            </a:xfrm>
            <a:custGeom>
              <a:avLst/>
              <a:gdLst>
                <a:gd name="T0" fmla="*/ 31 w 219"/>
                <a:gd name="T1" fmla="*/ 132 h 132"/>
                <a:gd name="T2" fmla="*/ 24 w 219"/>
                <a:gd name="T3" fmla="*/ 126 h 132"/>
                <a:gd name="T4" fmla="*/ 75 w 219"/>
                <a:gd name="T5" fmla="*/ 57 h 132"/>
                <a:gd name="T6" fmla="*/ 142 w 219"/>
                <a:gd name="T7" fmla="*/ 103 h 132"/>
                <a:gd name="T8" fmla="*/ 213 w 219"/>
                <a:gd name="T9" fmla="*/ 31 h 132"/>
                <a:gd name="T10" fmla="*/ 219 w 219"/>
                <a:gd name="T11" fmla="*/ 38 h 132"/>
                <a:gd name="T12" fmla="*/ 143 w 219"/>
                <a:gd name="T13" fmla="*/ 115 h 132"/>
                <a:gd name="T14" fmla="*/ 77 w 219"/>
                <a:gd name="T15" fmla="*/ 69 h 132"/>
                <a:gd name="T16" fmla="*/ 31 w 219"/>
                <a:gd name="T17" fmla="*/ 132 h 132"/>
                <a:gd name="T18" fmla="*/ 54 w 219"/>
                <a:gd name="T19" fmla="*/ 21 h 132"/>
                <a:gd name="T20" fmla="*/ 32 w 219"/>
                <a:gd name="T21" fmla="*/ 21 h 132"/>
                <a:gd name="T22" fmla="*/ 32 w 219"/>
                <a:gd name="T23" fmla="*/ 0 h 132"/>
                <a:gd name="T24" fmla="*/ 23 w 219"/>
                <a:gd name="T25" fmla="*/ 0 h 132"/>
                <a:gd name="T26" fmla="*/ 23 w 219"/>
                <a:gd name="T27" fmla="*/ 21 h 132"/>
                <a:gd name="T28" fmla="*/ 0 w 219"/>
                <a:gd name="T29" fmla="*/ 21 h 132"/>
                <a:gd name="T30" fmla="*/ 0 w 219"/>
                <a:gd name="T31" fmla="*/ 30 h 132"/>
                <a:gd name="T32" fmla="*/ 23 w 219"/>
                <a:gd name="T33" fmla="*/ 30 h 132"/>
                <a:gd name="T34" fmla="*/ 23 w 219"/>
                <a:gd name="T35" fmla="*/ 52 h 132"/>
                <a:gd name="T36" fmla="*/ 32 w 219"/>
                <a:gd name="T37" fmla="*/ 52 h 132"/>
                <a:gd name="T38" fmla="*/ 32 w 219"/>
                <a:gd name="T39" fmla="*/ 30 h 132"/>
                <a:gd name="T40" fmla="*/ 54 w 219"/>
                <a:gd name="T41" fmla="*/ 30 h 132"/>
                <a:gd name="T42" fmla="*/ 54 w 219"/>
                <a:gd name="T43" fmla="*/ 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132">
                  <a:moveTo>
                    <a:pt x="31" y="132"/>
                  </a:moveTo>
                  <a:lnTo>
                    <a:pt x="24" y="126"/>
                  </a:lnTo>
                  <a:lnTo>
                    <a:pt x="75" y="57"/>
                  </a:lnTo>
                  <a:lnTo>
                    <a:pt x="142" y="103"/>
                  </a:lnTo>
                  <a:lnTo>
                    <a:pt x="213" y="31"/>
                  </a:lnTo>
                  <a:lnTo>
                    <a:pt x="219" y="38"/>
                  </a:lnTo>
                  <a:lnTo>
                    <a:pt x="143" y="115"/>
                  </a:lnTo>
                  <a:lnTo>
                    <a:pt x="77" y="69"/>
                  </a:lnTo>
                  <a:lnTo>
                    <a:pt x="31" y="132"/>
                  </a:lnTo>
                  <a:close/>
                  <a:moveTo>
                    <a:pt x="54" y="21"/>
                  </a:moveTo>
                  <a:lnTo>
                    <a:pt x="32" y="21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23" y="30"/>
                  </a:lnTo>
                  <a:lnTo>
                    <a:pt x="23" y="52"/>
                  </a:lnTo>
                  <a:lnTo>
                    <a:pt x="32" y="52"/>
                  </a:lnTo>
                  <a:lnTo>
                    <a:pt x="32" y="30"/>
                  </a:lnTo>
                  <a:lnTo>
                    <a:pt x="54" y="30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95" name="Group 52">
            <a:extLst>
              <a:ext uri="{FF2B5EF4-FFF2-40B4-BE49-F238E27FC236}">
                <a16:creationId xmlns:a16="http://schemas.microsoft.com/office/drawing/2014/main" xmlns="" id="{AE970802-1E4E-0849-8094-5878C454650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77162" y="2506053"/>
            <a:ext cx="440814" cy="447050"/>
            <a:chOff x="3" y="3117"/>
            <a:chExt cx="707" cy="717"/>
          </a:xfrm>
          <a:solidFill>
            <a:schemeClr val="accent1"/>
          </a:solidFill>
        </p:grpSpPr>
        <p:sp>
          <p:nvSpPr>
            <p:cNvPr id="96" name="Freeform 53">
              <a:extLst>
                <a:ext uri="{FF2B5EF4-FFF2-40B4-BE49-F238E27FC236}">
                  <a16:creationId xmlns:a16="http://schemas.microsoft.com/office/drawing/2014/main" xmlns="" id="{D5127AEC-11E9-3A4A-8B1F-EC7B1B160F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6" y="3210"/>
              <a:ext cx="215" cy="210"/>
            </a:xfrm>
            <a:custGeom>
              <a:avLst/>
              <a:gdLst>
                <a:gd name="T0" fmla="*/ 286 w 346"/>
                <a:gd name="T1" fmla="*/ 338 h 338"/>
                <a:gd name="T2" fmla="*/ 274 w 346"/>
                <a:gd name="T3" fmla="*/ 333 h 338"/>
                <a:gd name="T4" fmla="*/ 7 w 346"/>
                <a:gd name="T5" fmla="*/ 72 h 338"/>
                <a:gd name="T6" fmla="*/ 7 w 346"/>
                <a:gd name="T7" fmla="*/ 46 h 338"/>
                <a:gd name="T8" fmla="*/ 47 w 346"/>
                <a:gd name="T9" fmla="*/ 5 h 338"/>
                <a:gd name="T10" fmla="*/ 60 w 346"/>
                <a:gd name="T11" fmla="*/ 0 h 338"/>
                <a:gd name="T12" fmla="*/ 72 w 346"/>
                <a:gd name="T13" fmla="*/ 5 h 338"/>
                <a:gd name="T14" fmla="*/ 340 w 346"/>
                <a:gd name="T15" fmla="*/ 266 h 338"/>
                <a:gd name="T16" fmla="*/ 346 w 346"/>
                <a:gd name="T17" fmla="*/ 279 h 338"/>
                <a:gd name="T18" fmla="*/ 340 w 346"/>
                <a:gd name="T19" fmla="*/ 291 h 338"/>
                <a:gd name="T20" fmla="*/ 301 w 346"/>
                <a:gd name="T21" fmla="*/ 333 h 338"/>
                <a:gd name="T22" fmla="*/ 286 w 346"/>
                <a:gd name="T23" fmla="*/ 338 h 338"/>
                <a:gd name="T24" fmla="*/ 45 w 346"/>
                <a:gd name="T25" fmla="*/ 57 h 338"/>
                <a:gd name="T26" fmla="*/ 286 w 346"/>
                <a:gd name="T27" fmla="*/ 293 h 338"/>
                <a:gd name="T28" fmla="*/ 301 w 346"/>
                <a:gd name="T29" fmla="*/ 277 h 338"/>
                <a:gd name="T30" fmla="*/ 60 w 346"/>
                <a:gd name="T31" fmla="*/ 43 h 338"/>
                <a:gd name="T32" fmla="*/ 45 w 346"/>
                <a:gd name="T33" fmla="*/ 5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6" h="338">
                  <a:moveTo>
                    <a:pt x="286" y="338"/>
                  </a:moveTo>
                  <a:cubicBezTo>
                    <a:pt x="281" y="338"/>
                    <a:pt x="277" y="336"/>
                    <a:pt x="274" y="333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0" y="64"/>
                    <a:pt x="0" y="54"/>
                    <a:pt x="7" y="46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51" y="1"/>
                    <a:pt x="54" y="0"/>
                    <a:pt x="60" y="0"/>
                  </a:cubicBezTo>
                  <a:cubicBezTo>
                    <a:pt x="65" y="0"/>
                    <a:pt x="69" y="1"/>
                    <a:pt x="72" y="5"/>
                  </a:cubicBezTo>
                  <a:cubicBezTo>
                    <a:pt x="340" y="266"/>
                    <a:pt x="340" y="266"/>
                    <a:pt x="340" y="266"/>
                  </a:cubicBezTo>
                  <a:cubicBezTo>
                    <a:pt x="344" y="270"/>
                    <a:pt x="346" y="273"/>
                    <a:pt x="346" y="279"/>
                  </a:cubicBezTo>
                  <a:cubicBezTo>
                    <a:pt x="346" y="284"/>
                    <a:pt x="344" y="288"/>
                    <a:pt x="340" y="291"/>
                  </a:cubicBezTo>
                  <a:cubicBezTo>
                    <a:pt x="301" y="333"/>
                    <a:pt x="301" y="333"/>
                    <a:pt x="301" y="333"/>
                  </a:cubicBezTo>
                  <a:cubicBezTo>
                    <a:pt x="295" y="336"/>
                    <a:pt x="292" y="338"/>
                    <a:pt x="286" y="338"/>
                  </a:cubicBezTo>
                  <a:close/>
                  <a:moveTo>
                    <a:pt x="45" y="57"/>
                  </a:moveTo>
                  <a:cubicBezTo>
                    <a:pt x="286" y="293"/>
                    <a:pt x="286" y="293"/>
                    <a:pt x="286" y="293"/>
                  </a:cubicBezTo>
                  <a:cubicBezTo>
                    <a:pt x="301" y="277"/>
                    <a:pt x="301" y="277"/>
                    <a:pt x="301" y="277"/>
                  </a:cubicBezTo>
                  <a:cubicBezTo>
                    <a:pt x="60" y="43"/>
                    <a:pt x="60" y="43"/>
                    <a:pt x="60" y="43"/>
                  </a:cubicBezTo>
                  <a:lnTo>
                    <a:pt x="45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7" name="Freeform 54">
              <a:extLst>
                <a:ext uri="{FF2B5EF4-FFF2-40B4-BE49-F238E27FC236}">
                  <a16:creationId xmlns:a16="http://schemas.microsoft.com/office/drawing/2014/main" xmlns="" id="{A94C3F4E-F365-6049-B15F-65D2CC6664AE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3147"/>
              <a:ext cx="140" cy="141"/>
            </a:xfrm>
            <a:custGeom>
              <a:avLst/>
              <a:gdLst>
                <a:gd name="T0" fmla="*/ 20 w 224"/>
                <a:gd name="T1" fmla="*/ 227 h 227"/>
                <a:gd name="T2" fmla="*/ 8 w 224"/>
                <a:gd name="T3" fmla="*/ 221 h 227"/>
                <a:gd name="T4" fmla="*/ 8 w 224"/>
                <a:gd name="T5" fmla="*/ 196 h 227"/>
                <a:gd name="T6" fmla="*/ 191 w 224"/>
                <a:gd name="T7" fmla="*/ 7 h 227"/>
                <a:gd name="T8" fmla="*/ 216 w 224"/>
                <a:gd name="T9" fmla="*/ 7 h 227"/>
                <a:gd name="T10" fmla="*/ 216 w 224"/>
                <a:gd name="T11" fmla="*/ 32 h 227"/>
                <a:gd name="T12" fmla="*/ 33 w 224"/>
                <a:gd name="T13" fmla="*/ 221 h 227"/>
                <a:gd name="T14" fmla="*/ 20 w 224"/>
                <a:gd name="T15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227">
                  <a:moveTo>
                    <a:pt x="20" y="227"/>
                  </a:moveTo>
                  <a:cubicBezTo>
                    <a:pt x="15" y="227"/>
                    <a:pt x="11" y="225"/>
                    <a:pt x="8" y="221"/>
                  </a:cubicBezTo>
                  <a:cubicBezTo>
                    <a:pt x="0" y="214"/>
                    <a:pt x="0" y="203"/>
                    <a:pt x="8" y="196"/>
                  </a:cubicBezTo>
                  <a:cubicBezTo>
                    <a:pt x="191" y="7"/>
                    <a:pt x="191" y="7"/>
                    <a:pt x="191" y="7"/>
                  </a:cubicBezTo>
                  <a:cubicBezTo>
                    <a:pt x="198" y="0"/>
                    <a:pt x="209" y="0"/>
                    <a:pt x="216" y="7"/>
                  </a:cubicBezTo>
                  <a:cubicBezTo>
                    <a:pt x="224" y="14"/>
                    <a:pt x="224" y="25"/>
                    <a:pt x="216" y="32"/>
                  </a:cubicBezTo>
                  <a:cubicBezTo>
                    <a:pt x="33" y="221"/>
                    <a:pt x="33" y="221"/>
                    <a:pt x="33" y="221"/>
                  </a:cubicBezTo>
                  <a:cubicBezTo>
                    <a:pt x="29" y="225"/>
                    <a:pt x="24" y="227"/>
                    <a:pt x="20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8" name="Freeform 55">
              <a:extLst>
                <a:ext uri="{FF2B5EF4-FFF2-40B4-BE49-F238E27FC236}">
                  <a16:creationId xmlns:a16="http://schemas.microsoft.com/office/drawing/2014/main" xmlns="" id="{764A9F4F-13C9-0B4A-BF6E-DFA769C741E1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" y="3198"/>
              <a:ext cx="139" cy="139"/>
            </a:xfrm>
            <a:custGeom>
              <a:avLst/>
              <a:gdLst>
                <a:gd name="T0" fmla="*/ 20 w 223"/>
                <a:gd name="T1" fmla="*/ 225 h 225"/>
                <a:gd name="T2" fmla="*/ 7 w 223"/>
                <a:gd name="T3" fmla="*/ 219 h 225"/>
                <a:gd name="T4" fmla="*/ 7 w 223"/>
                <a:gd name="T5" fmla="*/ 194 h 225"/>
                <a:gd name="T6" fmla="*/ 191 w 223"/>
                <a:gd name="T7" fmla="*/ 7 h 225"/>
                <a:gd name="T8" fmla="*/ 216 w 223"/>
                <a:gd name="T9" fmla="*/ 7 h 225"/>
                <a:gd name="T10" fmla="*/ 216 w 223"/>
                <a:gd name="T11" fmla="*/ 32 h 225"/>
                <a:gd name="T12" fmla="*/ 33 w 223"/>
                <a:gd name="T13" fmla="*/ 219 h 225"/>
                <a:gd name="T14" fmla="*/ 20 w 223"/>
                <a:gd name="T15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25">
                  <a:moveTo>
                    <a:pt x="20" y="225"/>
                  </a:moveTo>
                  <a:cubicBezTo>
                    <a:pt x="15" y="225"/>
                    <a:pt x="11" y="223"/>
                    <a:pt x="7" y="219"/>
                  </a:cubicBezTo>
                  <a:cubicBezTo>
                    <a:pt x="0" y="212"/>
                    <a:pt x="0" y="201"/>
                    <a:pt x="7" y="194"/>
                  </a:cubicBezTo>
                  <a:cubicBezTo>
                    <a:pt x="191" y="7"/>
                    <a:pt x="191" y="7"/>
                    <a:pt x="191" y="7"/>
                  </a:cubicBezTo>
                  <a:cubicBezTo>
                    <a:pt x="198" y="0"/>
                    <a:pt x="209" y="0"/>
                    <a:pt x="216" y="7"/>
                  </a:cubicBezTo>
                  <a:cubicBezTo>
                    <a:pt x="223" y="14"/>
                    <a:pt x="223" y="25"/>
                    <a:pt x="216" y="32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29" y="223"/>
                    <a:pt x="24" y="225"/>
                    <a:pt x="20" y="2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99" name="Freeform 56">
              <a:extLst>
                <a:ext uri="{FF2B5EF4-FFF2-40B4-BE49-F238E27FC236}">
                  <a16:creationId xmlns:a16="http://schemas.microsoft.com/office/drawing/2014/main" xmlns="" id="{B77DB654-BB3B-E44E-B8AD-33A0DF0AD623}"/>
                </a:ext>
              </a:extLst>
            </p:cNvPr>
            <p:cNvSpPr>
              <a:spLocks/>
            </p:cNvSpPr>
            <p:nvPr/>
          </p:nvSpPr>
          <p:spPr bwMode="gray">
            <a:xfrm>
              <a:off x="572" y="3117"/>
              <a:ext cx="138" cy="133"/>
            </a:xfrm>
            <a:custGeom>
              <a:avLst/>
              <a:gdLst>
                <a:gd name="T0" fmla="*/ 202 w 222"/>
                <a:gd name="T1" fmla="*/ 214 h 214"/>
                <a:gd name="T2" fmla="*/ 189 w 222"/>
                <a:gd name="T3" fmla="*/ 209 h 214"/>
                <a:gd name="T4" fmla="*/ 8 w 222"/>
                <a:gd name="T5" fmla="*/ 33 h 214"/>
                <a:gd name="T6" fmla="*/ 8 w 222"/>
                <a:gd name="T7" fmla="*/ 7 h 214"/>
                <a:gd name="T8" fmla="*/ 33 w 222"/>
                <a:gd name="T9" fmla="*/ 7 h 214"/>
                <a:gd name="T10" fmla="*/ 215 w 222"/>
                <a:gd name="T11" fmla="*/ 184 h 214"/>
                <a:gd name="T12" fmla="*/ 215 w 222"/>
                <a:gd name="T13" fmla="*/ 209 h 214"/>
                <a:gd name="T14" fmla="*/ 202 w 222"/>
                <a:gd name="T15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14">
                  <a:moveTo>
                    <a:pt x="202" y="214"/>
                  </a:moveTo>
                  <a:cubicBezTo>
                    <a:pt x="197" y="214"/>
                    <a:pt x="193" y="213"/>
                    <a:pt x="189" y="209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0" y="25"/>
                    <a:pt x="0" y="15"/>
                    <a:pt x="8" y="7"/>
                  </a:cubicBezTo>
                  <a:cubicBezTo>
                    <a:pt x="15" y="0"/>
                    <a:pt x="26" y="0"/>
                    <a:pt x="33" y="7"/>
                  </a:cubicBezTo>
                  <a:cubicBezTo>
                    <a:pt x="215" y="184"/>
                    <a:pt x="215" y="184"/>
                    <a:pt x="215" y="184"/>
                  </a:cubicBezTo>
                  <a:cubicBezTo>
                    <a:pt x="222" y="191"/>
                    <a:pt x="222" y="202"/>
                    <a:pt x="215" y="209"/>
                  </a:cubicBezTo>
                  <a:cubicBezTo>
                    <a:pt x="211" y="213"/>
                    <a:pt x="206" y="214"/>
                    <a:pt x="202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0" name="Freeform 57">
              <a:extLst>
                <a:ext uri="{FF2B5EF4-FFF2-40B4-BE49-F238E27FC236}">
                  <a16:creationId xmlns:a16="http://schemas.microsoft.com/office/drawing/2014/main" xmlns="" id="{8C335615-33C7-0340-86E3-F0A2C69958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26" y="3582"/>
              <a:ext cx="65" cy="63"/>
            </a:xfrm>
            <a:custGeom>
              <a:avLst/>
              <a:gdLst>
                <a:gd name="T0" fmla="*/ 85 w 105"/>
                <a:gd name="T1" fmla="*/ 101 h 101"/>
                <a:gd name="T2" fmla="*/ 72 w 105"/>
                <a:gd name="T3" fmla="*/ 95 h 101"/>
                <a:gd name="T4" fmla="*/ 7 w 105"/>
                <a:gd name="T5" fmla="*/ 32 h 101"/>
                <a:gd name="T6" fmla="*/ 7 w 105"/>
                <a:gd name="T7" fmla="*/ 13 h 101"/>
                <a:gd name="T8" fmla="*/ 33 w 105"/>
                <a:gd name="T9" fmla="*/ 7 h 101"/>
                <a:gd name="T10" fmla="*/ 97 w 105"/>
                <a:gd name="T11" fmla="*/ 70 h 101"/>
                <a:gd name="T12" fmla="*/ 97 w 105"/>
                <a:gd name="T13" fmla="*/ 95 h 101"/>
                <a:gd name="T14" fmla="*/ 85 w 105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01">
                  <a:moveTo>
                    <a:pt x="85" y="101"/>
                  </a:moveTo>
                  <a:cubicBezTo>
                    <a:pt x="79" y="101"/>
                    <a:pt x="76" y="99"/>
                    <a:pt x="72" y="95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0" y="25"/>
                    <a:pt x="0" y="20"/>
                    <a:pt x="7" y="13"/>
                  </a:cubicBezTo>
                  <a:cubicBezTo>
                    <a:pt x="15" y="5"/>
                    <a:pt x="25" y="0"/>
                    <a:pt x="33" y="7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105" y="77"/>
                    <a:pt x="105" y="88"/>
                    <a:pt x="97" y="95"/>
                  </a:cubicBezTo>
                  <a:cubicBezTo>
                    <a:pt x="94" y="99"/>
                    <a:pt x="88" y="101"/>
                    <a:pt x="8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1" name="Freeform 58">
              <a:extLst>
                <a:ext uri="{FF2B5EF4-FFF2-40B4-BE49-F238E27FC236}">
                  <a16:creationId xmlns:a16="http://schemas.microsoft.com/office/drawing/2014/main" xmlns="" id="{6D56D5E4-0352-AB42-90D4-57F5CAD67E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" y="3515"/>
              <a:ext cx="65" cy="63"/>
            </a:xfrm>
            <a:custGeom>
              <a:avLst/>
              <a:gdLst>
                <a:gd name="T0" fmla="*/ 84 w 104"/>
                <a:gd name="T1" fmla="*/ 101 h 101"/>
                <a:gd name="T2" fmla="*/ 72 w 104"/>
                <a:gd name="T3" fmla="*/ 95 h 101"/>
                <a:gd name="T4" fmla="*/ 7 w 104"/>
                <a:gd name="T5" fmla="*/ 32 h 101"/>
                <a:gd name="T6" fmla="*/ 7 w 104"/>
                <a:gd name="T7" fmla="*/ 13 h 101"/>
                <a:gd name="T8" fmla="*/ 32 w 104"/>
                <a:gd name="T9" fmla="*/ 7 h 101"/>
                <a:gd name="T10" fmla="*/ 97 w 104"/>
                <a:gd name="T11" fmla="*/ 70 h 101"/>
                <a:gd name="T12" fmla="*/ 97 w 104"/>
                <a:gd name="T13" fmla="*/ 95 h 101"/>
                <a:gd name="T14" fmla="*/ 84 w 104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01">
                  <a:moveTo>
                    <a:pt x="84" y="101"/>
                  </a:moveTo>
                  <a:cubicBezTo>
                    <a:pt x="79" y="101"/>
                    <a:pt x="75" y="99"/>
                    <a:pt x="72" y="95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0" y="25"/>
                    <a:pt x="0" y="20"/>
                    <a:pt x="7" y="13"/>
                  </a:cubicBezTo>
                  <a:cubicBezTo>
                    <a:pt x="14" y="5"/>
                    <a:pt x="25" y="0"/>
                    <a:pt x="32" y="7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104" y="77"/>
                    <a:pt x="104" y="88"/>
                    <a:pt x="97" y="95"/>
                  </a:cubicBezTo>
                  <a:cubicBezTo>
                    <a:pt x="93" y="99"/>
                    <a:pt x="88" y="101"/>
                    <a:pt x="84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2" name="Freeform 59">
              <a:extLst>
                <a:ext uri="{FF2B5EF4-FFF2-40B4-BE49-F238E27FC236}">
                  <a16:creationId xmlns:a16="http://schemas.microsoft.com/office/drawing/2014/main" xmlns="" id="{5DCDB6BD-4B72-EE4F-BF63-6BABDF74F0FC}"/>
                </a:ext>
              </a:extLst>
            </p:cNvPr>
            <p:cNvSpPr>
              <a:spLocks/>
            </p:cNvSpPr>
            <p:nvPr/>
          </p:nvSpPr>
          <p:spPr bwMode="gray">
            <a:xfrm>
              <a:off x="260" y="3444"/>
              <a:ext cx="65" cy="63"/>
            </a:xfrm>
            <a:custGeom>
              <a:avLst/>
              <a:gdLst>
                <a:gd name="T0" fmla="*/ 85 w 105"/>
                <a:gd name="T1" fmla="*/ 101 h 101"/>
                <a:gd name="T2" fmla="*/ 72 w 105"/>
                <a:gd name="T3" fmla="*/ 95 h 101"/>
                <a:gd name="T4" fmla="*/ 7 w 105"/>
                <a:gd name="T5" fmla="*/ 32 h 101"/>
                <a:gd name="T6" fmla="*/ 7 w 105"/>
                <a:gd name="T7" fmla="*/ 12 h 101"/>
                <a:gd name="T8" fmla="*/ 33 w 105"/>
                <a:gd name="T9" fmla="*/ 7 h 101"/>
                <a:gd name="T10" fmla="*/ 97 w 105"/>
                <a:gd name="T11" fmla="*/ 70 h 101"/>
                <a:gd name="T12" fmla="*/ 97 w 105"/>
                <a:gd name="T13" fmla="*/ 95 h 101"/>
                <a:gd name="T14" fmla="*/ 85 w 105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01">
                  <a:moveTo>
                    <a:pt x="85" y="101"/>
                  </a:moveTo>
                  <a:cubicBezTo>
                    <a:pt x="79" y="101"/>
                    <a:pt x="76" y="99"/>
                    <a:pt x="72" y="95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0" y="25"/>
                    <a:pt x="0" y="20"/>
                    <a:pt x="7" y="12"/>
                  </a:cubicBezTo>
                  <a:cubicBezTo>
                    <a:pt x="15" y="5"/>
                    <a:pt x="25" y="0"/>
                    <a:pt x="33" y="7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105" y="77"/>
                    <a:pt x="105" y="88"/>
                    <a:pt x="97" y="95"/>
                  </a:cubicBezTo>
                  <a:cubicBezTo>
                    <a:pt x="96" y="99"/>
                    <a:pt x="90" y="101"/>
                    <a:pt x="8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3" name="Freeform 60">
              <a:extLst>
                <a:ext uri="{FF2B5EF4-FFF2-40B4-BE49-F238E27FC236}">
                  <a16:creationId xmlns:a16="http://schemas.microsoft.com/office/drawing/2014/main" xmlns="" id="{7FE56CDA-D7AD-6143-8D25-265AD1A6018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" y="3266"/>
              <a:ext cx="513" cy="515"/>
            </a:xfrm>
            <a:custGeom>
              <a:avLst/>
              <a:gdLst>
                <a:gd name="T0" fmla="*/ 187 w 825"/>
                <a:gd name="T1" fmla="*/ 829 h 829"/>
                <a:gd name="T2" fmla="*/ 175 w 825"/>
                <a:gd name="T3" fmla="*/ 824 h 829"/>
                <a:gd name="T4" fmla="*/ 7 w 825"/>
                <a:gd name="T5" fmla="*/ 660 h 829"/>
                <a:gd name="T6" fmla="*/ 7 w 825"/>
                <a:gd name="T7" fmla="*/ 635 h 829"/>
                <a:gd name="T8" fmla="*/ 625 w 825"/>
                <a:gd name="T9" fmla="*/ 5 h 829"/>
                <a:gd name="T10" fmla="*/ 637 w 825"/>
                <a:gd name="T11" fmla="*/ 0 h 829"/>
                <a:gd name="T12" fmla="*/ 650 w 825"/>
                <a:gd name="T13" fmla="*/ 5 h 829"/>
                <a:gd name="T14" fmla="*/ 817 w 825"/>
                <a:gd name="T15" fmla="*/ 169 h 829"/>
                <a:gd name="T16" fmla="*/ 817 w 825"/>
                <a:gd name="T17" fmla="*/ 194 h 829"/>
                <a:gd name="T18" fmla="*/ 200 w 825"/>
                <a:gd name="T19" fmla="*/ 824 h 829"/>
                <a:gd name="T20" fmla="*/ 187 w 825"/>
                <a:gd name="T21" fmla="*/ 829 h 829"/>
                <a:gd name="T22" fmla="*/ 45 w 825"/>
                <a:gd name="T23" fmla="*/ 648 h 829"/>
                <a:gd name="T24" fmla="*/ 187 w 825"/>
                <a:gd name="T25" fmla="*/ 786 h 829"/>
                <a:gd name="T26" fmla="*/ 780 w 825"/>
                <a:gd name="T27" fmla="*/ 181 h 829"/>
                <a:gd name="T28" fmla="*/ 637 w 825"/>
                <a:gd name="T29" fmla="*/ 43 h 829"/>
                <a:gd name="T30" fmla="*/ 45 w 825"/>
                <a:gd name="T31" fmla="*/ 648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5" h="829">
                  <a:moveTo>
                    <a:pt x="187" y="829"/>
                  </a:moveTo>
                  <a:cubicBezTo>
                    <a:pt x="182" y="829"/>
                    <a:pt x="178" y="828"/>
                    <a:pt x="175" y="824"/>
                  </a:cubicBezTo>
                  <a:cubicBezTo>
                    <a:pt x="7" y="660"/>
                    <a:pt x="7" y="660"/>
                    <a:pt x="7" y="660"/>
                  </a:cubicBezTo>
                  <a:cubicBezTo>
                    <a:pt x="0" y="653"/>
                    <a:pt x="0" y="642"/>
                    <a:pt x="7" y="635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8" y="1"/>
                    <a:pt x="632" y="0"/>
                    <a:pt x="637" y="0"/>
                  </a:cubicBezTo>
                  <a:cubicBezTo>
                    <a:pt x="643" y="0"/>
                    <a:pt x="646" y="1"/>
                    <a:pt x="650" y="5"/>
                  </a:cubicBezTo>
                  <a:cubicBezTo>
                    <a:pt x="817" y="169"/>
                    <a:pt x="817" y="169"/>
                    <a:pt x="817" y="169"/>
                  </a:cubicBezTo>
                  <a:cubicBezTo>
                    <a:pt x="825" y="176"/>
                    <a:pt x="825" y="187"/>
                    <a:pt x="817" y="194"/>
                  </a:cubicBezTo>
                  <a:cubicBezTo>
                    <a:pt x="200" y="824"/>
                    <a:pt x="200" y="824"/>
                    <a:pt x="200" y="824"/>
                  </a:cubicBezTo>
                  <a:cubicBezTo>
                    <a:pt x="196" y="828"/>
                    <a:pt x="191" y="829"/>
                    <a:pt x="187" y="829"/>
                  </a:cubicBezTo>
                  <a:close/>
                  <a:moveTo>
                    <a:pt x="45" y="648"/>
                  </a:moveTo>
                  <a:cubicBezTo>
                    <a:pt x="187" y="786"/>
                    <a:pt x="187" y="786"/>
                    <a:pt x="187" y="786"/>
                  </a:cubicBezTo>
                  <a:cubicBezTo>
                    <a:pt x="780" y="181"/>
                    <a:pt x="780" y="181"/>
                    <a:pt x="780" y="181"/>
                  </a:cubicBezTo>
                  <a:cubicBezTo>
                    <a:pt x="637" y="43"/>
                    <a:pt x="637" y="43"/>
                    <a:pt x="637" y="43"/>
                  </a:cubicBezTo>
                  <a:lnTo>
                    <a:pt x="45" y="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4" name="Freeform 61">
              <a:extLst>
                <a:ext uri="{FF2B5EF4-FFF2-40B4-BE49-F238E27FC236}">
                  <a16:creationId xmlns:a16="http://schemas.microsoft.com/office/drawing/2014/main" xmlns="" id="{AD50825E-D3DB-0747-884E-7C5C2101EF89}"/>
                </a:ext>
              </a:extLst>
            </p:cNvPr>
            <p:cNvSpPr>
              <a:spLocks/>
            </p:cNvSpPr>
            <p:nvPr/>
          </p:nvSpPr>
          <p:spPr bwMode="gray">
            <a:xfrm>
              <a:off x="3" y="3708"/>
              <a:ext cx="127" cy="126"/>
            </a:xfrm>
            <a:custGeom>
              <a:avLst/>
              <a:gdLst>
                <a:gd name="T0" fmla="*/ 20 w 204"/>
                <a:gd name="T1" fmla="*/ 203 h 203"/>
                <a:gd name="T2" fmla="*/ 7 w 204"/>
                <a:gd name="T3" fmla="*/ 198 h 203"/>
                <a:gd name="T4" fmla="*/ 7 w 204"/>
                <a:gd name="T5" fmla="*/ 172 h 203"/>
                <a:gd name="T6" fmla="*/ 171 w 204"/>
                <a:gd name="T7" fmla="*/ 7 h 203"/>
                <a:gd name="T8" fmla="*/ 196 w 204"/>
                <a:gd name="T9" fmla="*/ 7 h 203"/>
                <a:gd name="T10" fmla="*/ 196 w 204"/>
                <a:gd name="T11" fmla="*/ 32 h 203"/>
                <a:gd name="T12" fmla="*/ 33 w 204"/>
                <a:gd name="T13" fmla="*/ 198 h 203"/>
                <a:gd name="T14" fmla="*/ 20 w 204"/>
                <a:gd name="T1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03">
                  <a:moveTo>
                    <a:pt x="20" y="203"/>
                  </a:moveTo>
                  <a:cubicBezTo>
                    <a:pt x="15" y="203"/>
                    <a:pt x="11" y="201"/>
                    <a:pt x="7" y="198"/>
                  </a:cubicBezTo>
                  <a:cubicBezTo>
                    <a:pt x="0" y="190"/>
                    <a:pt x="0" y="180"/>
                    <a:pt x="7" y="172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8" y="0"/>
                    <a:pt x="189" y="0"/>
                    <a:pt x="196" y="7"/>
                  </a:cubicBezTo>
                  <a:cubicBezTo>
                    <a:pt x="204" y="14"/>
                    <a:pt x="204" y="25"/>
                    <a:pt x="196" y="32"/>
                  </a:cubicBezTo>
                  <a:cubicBezTo>
                    <a:pt x="33" y="198"/>
                    <a:pt x="33" y="198"/>
                    <a:pt x="33" y="198"/>
                  </a:cubicBezTo>
                  <a:cubicBezTo>
                    <a:pt x="29" y="201"/>
                    <a:pt x="25" y="203"/>
                    <a:pt x="2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105" name="Freeform 10">
            <a:extLst>
              <a:ext uri="{FF2B5EF4-FFF2-40B4-BE49-F238E27FC236}">
                <a16:creationId xmlns:a16="http://schemas.microsoft.com/office/drawing/2014/main" xmlns="" id="{D45B4526-A6FC-4E4B-AA25-11064AD3C96C}"/>
              </a:ext>
            </a:extLst>
          </p:cNvPr>
          <p:cNvSpPr>
            <a:spLocks noEditPoints="1"/>
          </p:cNvSpPr>
          <p:nvPr/>
        </p:nvSpPr>
        <p:spPr bwMode="gray">
          <a:xfrm>
            <a:off x="7835288" y="2909805"/>
            <a:ext cx="381139" cy="381161"/>
          </a:xfrm>
          <a:custGeom>
            <a:avLst/>
            <a:gdLst>
              <a:gd name="T0" fmla="*/ 224 w 256"/>
              <a:gd name="T1" fmla="*/ 69 h 256"/>
              <a:gd name="T2" fmla="*/ 209 w 256"/>
              <a:gd name="T3" fmla="*/ 24 h 256"/>
              <a:gd name="T4" fmla="*/ 194 w 256"/>
              <a:gd name="T5" fmla="*/ 69 h 256"/>
              <a:gd name="T6" fmla="*/ 143 w 256"/>
              <a:gd name="T7" fmla="*/ 45 h 256"/>
              <a:gd name="T8" fmla="*/ 128 w 256"/>
              <a:gd name="T9" fmla="*/ 0 h 256"/>
              <a:gd name="T10" fmla="*/ 113 w 256"/>
              <a:gd name="T11" fmla="*/ 45 h 256"/>
              <a:gd name="T12" fmla="*/ 62 w 256"/>
              <a:gd name="T13" fmla="*/ 69 h 256"/>
              <a:gd name="T14" fmla="*/ 47 w 256"/>
              <a:gd name="T15" fmla="*/ 24 h 256"/>
              <a:gd name="T16" fmla="*/ 32 w 256"/>
              <a:gd name="T17" fmla="*/ 69 h 256"/>
              <a:gd name="T18" fmla="*/ 0 w 256"/>
              <a:gd name="T19" fmla="*/ 168 h 256"/>
              <a:gd name="T20" fmla="*/ 8 w 256"/>
              <a:gd name="T21" fmla="*/ 168 h 256"/>
              <a:gd name="T22" fmla="*/ 16 w 256"/>
              <a:gd name="T23" fmla="*/ 256 h 256"/>
              <a:gd name="T24" fmla="*/ 24 w 256"/>
              <a:gd name="T25" fmla="*/ 144 h 256"/>
              <a:gd name="T26" fmla="*/ 16 w 256"/>
              <a:gd name="T27" fmla="*/ 160 h 256"/>
              <a:gd name="T28" fmla="*/ 8 w 256"/>
              <a:gd name="T29" fmla="*/ 116 h 256"/>
              <a:gd name="T30" fmla="*/ 88 w 256"/>
              <a:gd name="T31" fmla="*/ 114 h 256"/>
              <a:gd name="T32" fmla="*/ 80 w 256"/>
              <a:gd name="T33" fmla="*/ 160 h 256"/>
              <a:gd name="T34" fmla="*/ 72 w 256"/>
              <a:gd name="T35" fmla="*/ 144 h 256"/>
              <a:gd name="T36" fmla="*/ 80 w 256"/>
              <a:gd name="T37" fmla="*/ 256 h 256"/>
              <a:gd name="T38" fmla="*/ 88 w 256"/>
              <a:gd name="T39" fmla="*/ 168 h 256"/>
              <a:gd name="T40" fmla="*/ 96 w 256"/>
              <a:gd name="T41" fmla="*/ 256 h 256"/>
              <a:gd name="T42" fmla="*/ 89 w 256"/>
              <a:gd name="T43" fmla="*/ 90 h 256"/>
              <a:gd name="T44" fmla="*/ 168 w 256"/>
              <a:gd name="T45" fmla="*/ 89 h 256"/>
              <a:gd name="T46" fmla="*/ 160 w 256"/>
              <a:gd name="T47" fmla="*/ 116 h 256"/>
              <a:gd name="T48" fmla="*/ 168 w 256"/>
              <a:gd name="T49" fmla="*/ 256 h 256"/>
              <a:gd name="T50" fmla="*/ 176 w 256"/>
              <a:gd name="T51" fmla="*/ 168 h 256"/>
              <a:gd name="T52" fmla="*/ 184 w 256"/>
              <a:gd name="T53" fmla="*/ 256 h 256"/>
              <a:gd name="T54" fmla="*/ 176 w 256"/>
              <a:gd name="T55" fmla="*/ 144 h 256"/>
              <a:gd name="T56" fmla="*/ 168 w 256"/>
              <a:gd name="T57" fmla="*/ 160 h 256"/>
              <a:gd name="T58" fmla="*/ 208 w 256"/>
              <a:gd name="T59" fmla="*/ 74 h 256"/>
              <a:gd name="T60" fmla="*/ 248 w 256"/>
              <a:gd name="T61" fmla="*/ 160 h 256"/>
              <a:gd name="T62" fmla="*/ 240 w 256"/>
              <a:gd name="T63" fmla="*/ 144 h 256"/>
              <a:gd name="T64" fmla="*/ 232 w 256"/>
              <a:gd name="T65" fmla="*/ 256 h 256"/>
              <a:gd name="T66" fmla="*/ 240 w 256"/>
              <a:gd name="T67" fmla="*/ 168 h 256"/>
              <a:gd name="T68" fmla="*/ 256 w 256"/>
              <a:gd name="T69" fmla="*/ 114 h 256"/>
              <a:gd name="T70" fmla="*/ 64 w 256"/>
              <a:gd name="T71" fmla="*/ 49 h 256"/>
              <a:gd name="T72" fmla="*/ 31 w 256"/>
              <a:gd name="T73" fmla="*/ 49 h 256"/>
              <a:gd name="T74" fmla="*/ 128 w 256"/>
              <a:gd name="T75" fmla="*/ 8 h 256"/>
              <a:gd name="T76" fmla="*/ 128 w 256"/>
              <a:gd name="T77" fmla="*/ 42 h 256"/>
              <a:gd name="T78" fmla="*/ 128 w 256"/>
              <a:gd name="T79" fmla="*/ 8 h 256"/>
              <a:gd name="T80" fmla="*/ 225 w 256"/>
              <a:gd name="T81" fmla="*/ 49 h 256"/>
              <a:gd name="T82" fmla="*/ 192 w 256"/>
              <a:gd name="T83" fmla="*/ 4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6" h="256">
                <a:moveTo>
                  <a:pt x="256" y="114"/>
                </a:moveTo>
                <a:cubicBezTo>
                  <a:pt x="256" y="93"/>
                  <a:pt x="242" y="75"/>
                  <a:pt x="224" y="69"/>
                </a:cubicBezTo>
                <a:cubicBezTo>
                  <a:pt x="230" y="64"/>
                  <a:pt x="233" y="57"/>
                  <a:pt x="233" y="49"/>
                </a:cubicBezTo>
                <a:cubicBezTo>
                  <a:pt x="233" y="35"/>
                  <a:pt x="222" y="24"/>
                  <a:pt x="209" y="24"/>
                </a:cubicBezTo>
                <a:cubicBezTo>
                  <a:pt x="195" y="24"/>
                  <a:pt x="184" y="35"/>
                  <a:pt x="184" y="49"/>
                </a:cubicBezTo>
                <a:cubicBezTo>
                  <a:pt x="184" y="57"/>
                  <a:pt x="188" y="64"/>
                  <a:pt x="194" y="69"/>
                </a:cubicBezTo>
                <a:cubicBezTo>
                  <a:pt x="186" y="71"/>
                  <a:pt x="180" y="76"/>
                  <a:pt x="174" y="82"/>
                </a:cubicBezTo>
                <a:cubicBezTo>
                  <a:pt x="172" y="64"/>
                  <a:pt x="159" y="50"/>
                  <a:pt x="143" y="45"/>
                </a:cubicBezTo>
                <a:cubicBezTo>
                  <a:pt x="149" y="40"/>
                  <a:pt x="153" y="33"/>
                  <a:pt x="153" y="25"/>
                </a:cubicBezTo>
                <a:cubicBezTo>
                  <a:pt x="153" y="11"/>
                  <a:pt x="141" y="0"/>
                  <a:pt x="128" y="0"/>
                </a:cubicBezTo>
                <a:cubicBezTo>
                  <a:pt x="114" y="0"/>
                  <a:pt x="103" y="11"/>
                  <a:pt x="103" y="25"/>
                </a:cubicBezTo>
                <a:cubicBezTo>
                  <a:pt x="103" y="33"/>
                  <a:pt x="107" y="40"/>
                  <a:pt x="113" y="45"/>
                </a:cubicBezTo>
                <a:cubicBezTo>
                  <a:pt x="97" y="50"/>
                  <a:pt x="85" y="64"/>
                  <a:pt x="82" y="81"/>
                </a:cubicBezTo>
                <a:cubicBezTo>
                  <a:pt x="76" y="75"/>
                  <a:pt x="70" y="71"/>
                  <a:pt x="62" y="69"/>
                </a:cubicBezTo>
                <a:cubicBezTo>
                  <a:pt x="68" y="64"/>
                  <a:pt x="72" y="57"/>
                  <a:pt x="72" y="49"/>
                </a:cubicBezTo>
                <a:cubicBezTo>
                  <a:pt x="72" y="35"/>
                  <a:pt x="61" y="24"/>
                  <a:pt x="47" y="24"/>
                </a:cubicBezTo>
                <a:cubicBezTo>
                  <a:pt x="34" y="24"/>
                  <a:pt x="23" y="35"/>
                  <a:pt x="23" y="49"/>
                </a:cubicBezTo>
                <a:cubicBezTo>
                  <a:pt x="23" y="57"/>
                  <a:pt x="26" y="64"/>
                  <a:pt x="32" y="69"/>
                </a:cubicBezTo>
                <a:cubicBezTo>
                  <a:pt x="14" y="76"/>
                  <a:pt x="0" y="94"/>
                  <a:pt x="0" y="116"/>
                </a:cubicBezTo>
                <a:cubicBezTo>
                  <a:pt x="0" y="168"/>
                  <a:pt x="0" y="168"/>
                  <a:pt x="0" y="168"/>
                </a:cubicBezTo>
                <a:cubicBezTo>
                  <a:pt x="4" y="168"/>
                  <a:pt x="4" y="168"/>
                  <a:pt x="4" y="168"/>
                </a:cubicBezTo>
                <a:cubicBezTo>
                  <a:pt x="8" y="168"/>
                  <a:pt x="8" y="168"/>
                  <a:pt x="8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6" y="256"/>
                  <a:pt x="16" y="256"/>
                  <a:pt x="16" y="256"/>
                </a:cubicBezTo>
                <a:cubicBezTo>
                  <a:pt x="24" y="256"/>
                  <a:pt x="24" y="256"/>
                  <a:pt x="24" y="256"/>
                </a:cubicBezTo>
                <a:cubicBezTo>
                  <a:pt x="24" y="144"/>
                  <a:pt x="24" y="144"/>
                  <a:pt x="24" y="144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8" y="160"/>
                  <a:pt x="8" y="160"/>
                  <a:pt x="8" y="160"/>
                </a:cubicBezTo>
                <a:cubicBezTo>
                  <a:pt x="8" y="116"/>
                  <a:pt x="8" y="116"/>
                  <a:pt x="8" y="116"/>
                </a:cubicBezTo>
                <a:cubicBezTo>
                  <a:pt x="8" y="94"/>
                  <a:pt x="27" y="74"/>
                  <a:pt x="48" y="74"/>
                </a:cubicBezTo>
                <a:cubicBezTo>
                  <a:pt x="70" y="74"/>
                  <a:pt x="88" y="92"/>
                  <a:pt x="88" y="114"/>
                </a:cubicBezTo>
                <a:cubicBezTo>
                  <a:pt x="88" y="160"/>
                  <a:pt x="88" y="160"/>
                  <a:pt x="88" y="160"/>
                </a:cubicBezTo>
                <a:cubicBezTo>
                  <a:pt x="80" y="160"/>
                  <a:pt x="80" y="160"/>
                  <a:pt x="80" y="160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72" y="144"/>
                  <a:pt x="72" y="144"/>
                  <a:pt x="72" y="144"/>
                </a:cubicBezTo>
                <a:cubicBezTo>
                  <a:pt x="72" y="256"/>
                  <a:pt x="72" y="256"/>
                  <a:pt x="72" y="256"/>
                </a:cubicBezTo>
                <a:cubicBezTo>
                  <a:pt x="80" y="256"/>
                  <a:pt x="80" y="256"/>
                  <a:pt x="80" y="256"/>
                </a:cubicBezTo>
                <a:cubicBezTo>
                  <a:pt x="80" y="168"/>
                  <a:pt x="80" y="168"/>
                  <a:pt x="80" y="168"/>
                </a:cubicBezTo>
                <a:cubicBezTo>
                  <a:pt x="88" y="168"/>
                  <a:pt x="88" y="168"/>
                  <a:pt x="88" y="168"/>
                </a:cubicBezTo>
                <a:cubicBezTo>
                  <a:pt x="88" y="256"/>
                  <a:pt x="88" y="256"/>
                  <a:pt x="88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96" y="114"/>
                  <a:pt x="96" y="114"/>
                  <a:pt x="96" y="114"/>
                </a:cubicBezTo>
                <a:cubicBezTo>
                  <a:pt x="96" y="105"/>
                  <a:pt x="93" y="97"/>
                  <a:pt x="89" y="90"/>
                </a:cubicBezTo>
                <a:cubicBezTo>
                  <a:pt x="90" y="69"/>
                  <a:pt x="108" y="50"/>
                  <a:pt x="129" y="50"/>
                </a:cubicBezTo>
                <a:cubicBezTo>
                  <a:pt x="150" y="50"/>
                  <a:pt x="168" y="68"/>
                  <a:pt x="168" y="89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4" y="99"/>
                  <a:pt x="160" y="107"/>
                  <a:pt x="160" y="116"/>
                </a:cubicBezTo>
                <a:cubicBezTo>
                  <a:pt x="160" y="256"/>
                  <a:pt x="160" y="256"/>
                  <a:pt x="160" y="256"/>
                </a:cubicBezTo>
                <a:cubicBezTo>
                  <a:pt x="168" y="256"/>
                  <a:pt x="168" y="256"/>
                  <a:pt x="168" y="256"/>
                </a:cubicBezTo>
                <a:cubicBezTo>
                  <a:pt x="168" y="168"/>
                  <a:pt x="168" y="168"/>
                  <a:pt x="168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6" y="256"/>
                  <a:pt x="176" y="256"/>
                  <a:pt x="176" y="256"/>
                </a:cubicBezTo>
                <a:cubicBezTo>
                  <a:pt x="184" y="256"/>
                  <a:pt x="184" y="256"/>
                  <a:pt x="184" y="256"/>
                </a:cubicBezTo>
                <a:cubicBezTo>
                  <a:pt x="184" y="144"/>
                  <a:pt x="184" y="144"/>
                  <a:pt x="184" y="144"/>
                </a:cubicBezTo>
                <a:cubicBezTo>
                  <a:pt x="176" y="144"/>
                  <a:pt x="176" y="144"/>
                  <a:pt x="176" y="144"/>
                </a:cubicBezTo>
                <a:cubicBezTo>
                  <a:pt x="176" y="160"/>
                  <a:pt x="176" y="160"/>
                  <a:pt x="176" y="16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168" y="116"/>
                  <a:pt x="168" y="116"/>
                  <a:pt x="168" y="116"/>
                </a:cubicBezTo>
                <a:cubicBezTo>
                  <a:pt x="168" y="94"/>
                  <a:pt x="187" y="74"/>
                  <a:pt x="208" y="74"/>
                </a:cubicBezTo>
                <a:cubicBezTo>
                  <a:pt x="230" y="74"/>
                  <a:pt x="248" y="92"/>
                  <a:pt x="248" y="114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0" y="160"/>
                  <a:pt x="240" y="160"/>
                  <a:pt x="240" y="160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32" y="144"/>
                  <a:pt x="232" y="144"/>
                  <a:pt x="232" y="144"/>
                </a:cubicBezTo>
                <a:cubicBezTo>
                  <a:pt x="232" y="256"/>
                  <a:pt x="232" y="256"/>
                  <a:pt x="232" y="256"/>
                </a:cubicBezTo>
                <a:cubicBezTo>
                  <a:pt x="240" y="256"/>
                  <a:pt x="240" y="256"/>
                  <a:pt x="240" y="256"/>
                </a:cubicBezTo>
                <a:cubicBezTo>
                  <a:pt x="240" y="168"/>
                  <a:pt x="240" y="168"/>
                  <a:pt x="240" y="168"/>
                </a:cubicBezTo>
                <a:cubicBezTo>
                  <a:pt x="256" y="168"/>
                  <a:pt x="256" y="168"/>
                  <a:pt x="256" y="168"/>
                </a:cubicBezTo>
                <a:lnTo>
                  <a:pt x="256" y="114"/>
                </a:lnTo>
                <a:close/>
                <a:moveTo>
                  <a:pt x="47" y="32"/>
                </a:moveTo>
                <a:cubicBezTo>
                  <a:pt x="57" y="32"/>
                  <a:pt x="64" y="40"/>
                  <a:pt x="64" y="49"/>
                </a:cubicBezTo>
                <a:cubicBezTo>
                  <a:pt x="64" y="58"/>
                  <a:pt x="57" y="66"/>
                  <a:pt x="47" y="66"/>
                </a:cubicBezTo>
                <a:cubicBezTo>
                  <a:pt x="38" y="66"/>
                  <a:pt x="31" y="58"/>
                  <a:pt x="31" y="49"/>
                </a:cubicBezTo>
                <a:cubicBezTo>
                  <a:pt x="31" y="40"/>
                  <a:pt x="38" y="32"/>
                  <a:pt x="47" y="32"/>
                </a:cubicBezTo>
                <a:close/>
                <a:moveTo>
                  <a:pt x="128" y="8"/>
                </a:moveTo>
                <a:cubicBezTo>
                  <a:pt x="137" y="8"/>
                  <a:pt x="145" y="16"/>
                  <a:pt x="145" y="25"/>
                </a:cubicBezTo>
                <a:cubicBezTo>
                  <a:pt x="145" y="34"/>
                  <a:pt x="137" y="42"/>
                  <a:pt x="128" y="42"/>
                </a:cubicBezTo>
                <a:cubicBezTo>
                  <a:pt x="118" y="42"/>
                  <a:pt x="111" y="34"/>
                  <a:pt x="111" y="25"/>
                </a:cubicBezTo>
                <a:cubicBezTo>
                  <a:pt x="111" y="16"/>
                  <a:pt x="118" y="8"/>
                  <a:pt x="128" y="8"/>
                </a:cubicBezTo>
                <a:close/>
                <a:moveTo>
                  <a:pt x="209" y="32"/>
                </a:moveTo>
                <a:cubicBezTo>
                  <a:pt x="218" y="32"/>
                  <a:pt x="225" y="40"/>
                  <a:pt x="225" y="49"/>
                </a:cubicBezTo>
                <a:cubicBezTo>
                  <a:pt x="225" y="58"/>
                  <a:pt x="218" y="66"/>
                  <a:pt x="209" y="66"/>
                </a:cubicBezTo>
                <a:cubicBezTo>
                  <a:pt x="199" y="66"/>
                  <a:pt x="192" y="58"/>
                  <a:pt x="192" y="49"/>
                </a:cubicBezTo>
                <a:cubicBezTo>
                  <a:pt x="192" y="40"/>
                  <a:pt x="199" y="32"/>
                  <a:pt x="209" y="32"/>
                </a:cubicBezTo>
                <a:close/>
              </a:path>
            </a:pathLst>
          </a:custGeom>
          <a:solidFill>
            <a:srgbClr val="E87722"/>
          </a:solidFill>
          <a:ln>
            <a:noFill/>
          </a:ln>
        </p:spPr>
        <p:txBody>
          <a:bodyPr vert="horz" wrap="square" lIns="67236" tIns="33618" rIns="67236" bIns="33618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grpSp>
        <p:nvGrpSpPr>
          <p:cNvPr id="106" name="Group 79">
            <a:extLst>
              <a:ext uri="{FF2B5EF4-FFF2-40B4-BE49-F238E27FC236}">
                <a16:creationId xmlns:a16="http://schemas.microsoft.com/office/drawing/2014/main" xmlns="" id="{DC7BACD8-3152-704E-BD26-C05A7FFC653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32157" y="3330088"/>
            <a:ext cx="497273" cy="404338"/>
            <a:chOff x="4490" y="1540"/>
            <a:chExt cx="717" cy="583"/>
          </a:xfrm>
          <a:solidFill>
            <a:schemeClr val="accent1"/>
          </a:solidFill>
        </p:grpSpPr>
        <p:sp>
          <p:nvSpPr>
            <p:cNvPr id="107" name="Oval 80">
              <a:extLst>
                <a:ext uri="{FF2B5EF4-FFF2-40B4-BE49-F238E27FC236}">
                  <a16:creationId xmlns:a16="http://schemas.microsoft.com/office/drawing/2014/main" xmlns="" id="{E347A6E9-D728-AB49-8E4C-5AE2B70122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112" y="1727"/>
              <a:ext cx="33" cy="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8" name="Freeform 81">
              <a:extLst>
                <a:ext uri="{FF2B5EF4-FFF2-40B4-BE49-F238E27FC236}">
                  <a16:creationId xmlns:a16="http://schemas.microsoft.com/office/drawing/2014/main" xmlns="" id="{C9E8A3C0-00F9-414C-BABB-2B22963A2E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490" y="1540"/>
              <a:ext cx="717" cy="583"/>
            </a:xfrm>
            <a:custGeom>
              <a:avLst/>
              <a:gdLst>
                <a:gd name="T0" fmla="*/ 538 w 1167"/>
                <a:gd name="T1" fmla="*/ 929 h 949"/>
                <a:gd name="T2" fmla="*/ 643 w 1167"/>
                <a:gd name="T3" fmla="*/ 925 h 949"/>
                <a:gd name="T4" fmla="*/ 664 w 1167"/>
                <a:gd name="T5" fmla="*/ 868 h 949"/>
                <a:gd name="T6" fmla="*/ 722 w 1167"/>
                <a:gd name="T7" fmla="*/ 844 h 949"/>
                <a:gd name="T8" fmla="*/ 745 w 1167"/>
                <a:gd name="T9" fmla="*/ 787 h 949"/>
                <a:gd name="T10" fmla="*/ 819 w 1167"/>
                <a:gd name="T11" fmla="*/ 709 h 949"/>
                <a:gd name="T12" fmla="*/ 879 w 1167"/>
                <a:gd name="T13" fmla="*/ 686 h 949"/>
                <a:gd name="T14" fmla="*/ 1145 w 1167"/>
                <a:gd name="T15" fmla="*/ 355 h 949"/>
                <a:gd name="T16" fmla="*/ 877 w 1167"/>
                <a:gd name="T17" fmla="*/ 22 h 949"/>
                <a:gd name="T18" fmla="*/ 729 w 1167"/>
                <a:gd name="T19" fmla="*/ 97 h 949"/>
                <a:gd name="T20" fmla="*/ 438 w 1167"/>
                <a:gd name="T21" fmla="*/ 72 h 949"/>
                <a:gd name="T22" fmla="*/ 184 w 1167"/>
                <a:gd name="T23" fmla="*/ 322 h 949"/>
                <a:gd name="T24" fmla="*/ 294 w 1167"/>
                <a:gd name="T25" fmla="*/ 432 h 949"/>
                <a:gd name="T26" fmla="*/ 402 w 1167"/>
                <a:gd name="T27" fmla="*/ 283 h 949"/>
                <a:gd name="T28" fmla="*/ 853 w 1167"/>
                <a:gd name="T29" fmla="*/ 610 h 949"/>
                <a:gd name="T30" fmla="*/ 801 w 1167"/>
                <a:gd name="T31" fmla="*/ 664 h 949"/>
                <a:gd name="T32" fmla="*/ 641 w 1167"/>
                <a:gd name="T33" fmla="*/ 504 h 949"/>
                <a:gd name="T34" fmla="*/ 614 w 1167"/>
                <a:gd name="T35" fmla="*/ 502 h 949"/>
                <a:gd name="T36" fmla="*/ 774 w 1167"/>
                <a:gd name="T37" fmla="*/ 688 h 949"/>
                <a:gd name="T38" fmla="*/ 722 w 1167"/>
                <a:gd name="T39" fmla="*/ 742 h 949"/>
                <a:gd name="T40" fmla="*/ 537 w 1167"/>
                <a:gd name="T41" fmla="*/ 582 h 949"/>
                <a:gd name="T42" fmla="*/ 537 w 1167"/>
                <a:gd name="T43" fmla="*/ 607 h 949"/>
                <a:gd name="T44" fmla="*/ 697 w 1167"/>
                <a:gd name="T45" fmla="*/ 767 h 949"/>
                <a:gd name="T46" fmla="*/ 645 w 1167"/>
                <a:gd name="T47" fmla="*/ 821 h 949"/>
                <a:gd name="T48" fmla="*/ 459 w 1167"/>
                <a:gd name="T49" fmla="*/ 661 h 949"/>
                <a:gd name="T50" fmla="*/ 459 w 1167"/>
                <a:gd name="T51" fmla="*/ 686 h 949"/>
                <a:gd name="T52" fmla="*/ 619 w 1167"/>
                <a:gd name="T53" fmla="*/ 846 h 949"/>
                <a:gd name="T54" fmla="*/ 619 w 1167"/>
                <a:gd name="T55" fmla="*/ 898 h 949"/>
                <a:gd name="T56" fmla="*/ 402 w 1167"/>
                <a:gd name="T57" fmla="*/ 731 h 949"/>
                <a:gd name="T58" fmla="*/ 155 w 1167"/>
                <a:gd name="T59" fmla="*/ 486 h 949"/>
                <a:gd name="T60" fmla="*/ 7 w 1167"/>
                <a:gd name="T61" fmla="*/ 362 h 949"/>
                <a:gd name="T62" fmla="*/ 132 w 1167"/>
                <a:gd name="T63" fmla="*/ 513 h 949"/>
                <a:gd name="T64" fmla="*/ 871 w 1167"/>
                <a:gd name="T65" fmla="*/ 582 h 949"/>
                <a:gd name="T66" fmla="*/ 535 w 1167"/>
                <a:gd name="T67" fmla="*/ 250 h 949"/>
                <a:gd name="T68" fmla="*/ 373 w 1167"/>
                <a:gd name="T69" fmla="*/ 256 h 949"/>
                <a:gd name="T70" fmla="*/ 286 w 1167"/>
                <a:gd name="T71" fmla="*/ 396 h 949"/>
                <a:gd name="T72" fmla="*/ 218 w 1167"/>
                <a:gd name="T73" fmla="*/ 339 h 949"/>
                <a:gd name="T74" fmla="*/ 438 w 1167"/>
                <a:gd name="T75" fmla="*/ 110 h 949"/>
                <a:gd name="T76" fmla="*/ 740 w 1167"/>
                <a:gd name="T77" fmla="*/ 191 h 949"/>
                <a:gd name="T78" fmla="*/ 871 w 1167"/>
                <a:gd name="T79" fmla="*/ 582 h 949"/>
                <a:gd name="T80" fmla="*/ 1026 w 1167"/>
                <a:gd name="T81" fmla="*/ 423 h 949"/>
                <a:gd name="T82" fmla="*/ 747 w 1167"/>
                <a:gd name="T83" fmla="*/ 135 h 949"/>
                <a:gd name="T84" fmla="*/ 821 w 1167"/>
                <a:gd name="T85" fmla="*/ 56 h 949"/>
                <a:gd name="T86" fmla="*/ 853 w 1167"/>
                <a:gd name="T87" fmla="*/ 51 h 949"/>
                <a:gd name="T88" fmla="*/ 1116 w 1167"/>
                <a:gd name="T89" fmla="*/ 33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7" h="949">
                  <a:moveTo>
                    <a:pt x="373" y="760"/>
                  </a:moveTo>
                  <a:cubicBezTo>
                    <a:pt x="538" y="929"/>
                    <a:pt x="538" y="929"/>
                    <a:pt x="538" y="929"/>
                  </a:cubicBezTo>
                  <a:cubicBezTo>
                    <a:pt x="553" y="942"/>
                    <a:pt x="571" y="949"/>
                    <a:pt x="589" y="949"/>
                  </a:cubicBezTo>
                  <a:cubicBezTo>
                    <a:pt x="609" y="949"/>
                    <a:pt x="628" y="942"/>
                    <a:pt x="643" y="925"/>
                  </a:cubicBezTo>
                  <a:cubicBezTo>
                    <a:pt x="657" y="911"/>
                    <a:pt x="664" y="893"/>
                    <a:pt x="664" y="873"/>
                  </a:cubicBezTo>
                  <a:cubicBezTo>
                    <a:pt x="664" y="871"/>
                    <a:pt x="664" y="870"/>
                    <a:pt x="664" y="868"/>
                  </a:cubicBezTo>
                  <a:cubicBezTo>
                    <a:pt x="666" y="868"/>
                    <a:pt x="666" y="868"/>
                    <a:pt x="668" y="868"/>
                  </a:cubicBezTo>
                  <a:cubicBezTo>
                    <a:pt x="688" y="868"/>
                    <a:pt x="708" y="861"/>
                    <a:pt x="722" y="844"/>
                  </a:cubicBezTo>
                  <a:cubicBezTo>
                    <a:pt x="738" y="828"/>
                    <a:pt x="744" y="808"/>
                    <a:pt x="742" y="787"/>
                  </a:cubicBezTo>
                  <a:cubicBezTo>
                    <a:pt x="744" y="787"/>
                    <a:pt x="744" y="787"/>
                    <a:pt x="745" y="787"/>
                  </a:cubicBezTo>
                  <a:cubicBezTo>
                    <a:pt x="765" y="787"/>
                    <a:pt x="785" y="780"/>
                    <a:pt x="799" y="763"/>
                  </a:cubicBezTo>
                  <a:cubicBezTo>
                    <a:pt x="814" y="749"/>
                    <a:pt x="821" y="727"/>
                    <a:pt x="819" y="709"/>
                  </a:cubicBezTo>
                  <a:cubicBezTo>
                    <a:pt x="821" y="709"/>
                    <a:pt x="823" y="709"/>
                    <a:pt x="825" y="709"/>
                  </a:cubicBezTo>
                  <a:cubicBezTo>
                    <a:pt x="844" y="709"/>
                    <a:pt x="864" y="702"/>
                    <a:pt x="879" y="686"/>
                  </a:cubicBezTo>
                  <a:cubicBezTo>
                    <a:pt x="898" y="664"/>
                    <a:pt x="904" y="636"/>
                    <a:pt x="895" y="610"/>
                  </a:cubicBezTo>
                  <a:cubicBezTo>
                    <a:pt x="1145" y="355"/>
                    <a:pt x="1145" y="355"/>
                    <a:pt x="1145" y="355"/>
                  </a:cubicBezTo>
                  <a:cubicBezTo>
                    <a:pt x="1156" y="340"/>
                    <a:pt x="1167" y="308"/>
                    <a:pt x="1136" y="277"/>
                  </a:cubicBezTo>
                  <a:cubicBezTo>
                    <a:pt x="1107" y="250"/>
                    <a:pt x="879" y="24"/>
                    <a:pt x="877" y="22"/>
                  </a:cubicBezTo>
                  <a:cubicBezTo>
                    <a:pt x="862" y="11"/>
                    <a:pt x="825" y="0"/>
                    <a:pt x="794" y="31"/>
                  </a:cubicBezTo>
                  <a:cubicBezTo>
                    <a:pt x="765" y="60"/>
                    <a:pt x="729" y="97"/>
                    <a:pt x="729" y="97"/>
                  </a:cubicBezTo>
                  <a:cubicBezTo>
                    <a:pt x="727" y="99"/>
                    <a:pt x="720" y="105"/>
                    <a:pt x="715" y="115"/>
                  </a:cubicBezTo>
                  <a:cubicBezTo>
                    <a:pt x="438" y="72"/>
                    <a:pt x="438" y="72"/>
                    <a:pt x="438" y="72"/>
                  </a:cubicBezTo>
                  <a:cubicBezTo>
                    <a:pt x="312" y="61"/>
                    <a:pt x="283" y="126"/>
                    <a:pt x="283" y="128"/>
                  </a:cubicBezTo>
                  <a:cubicBezTo>
                    <a:pt x="184" y="322"/>
                    <a:pt x="184" y="322"/>
                    <a:pt x="184" y="322"/>
                  </a:cubicBezTo>
                  <a:cubicBezTo>
                    <a:pt x="168" y="358"/>
                    <a:pt x="187" y="403"/>
                    <a:pt x="232" y="425"/>
                  </a:cubicBezTo>
                  <a:cubicBezTo>
                    <a:pt x="252" y="434"/>
                    <a:pt x="274" y="438"/>
                    <a:pt x="294" y="432"/>
                  </a:cubicBezTo>
                  <a:cubicBezTo>
                    <a:pt x="315" y="427"/>
                    <a:pt x="331" y="414"/>
                    <a:pt x="340" y="398"/>
                  </a:cubicBezTo>
                  <a:cubicBezTo>
                    <a:pt x="402" y="283"/>
                    <a:pt x="402" y="283"/>
                    <a:pt x="402" y="283"/>
                  </a:cubicBezTo>
                  <a:cubicBezTo>
                    <a:pt x="423" y="281"/>
                    <a:pt x="479" y="276"/>
                    <a:pt x="524" y="285"/>
                  </a:cubicBezTo>
                  <a:cubicBezTo>
                    <a:pt x="853" y="610"/>
                    <a:pt x="853" y="610"/>
                    <a:pt x="853" y="610"/>
                  </a:cubicBezTo>
                  <a:cubicBezTo>
                    <a:pt x="868" y="625"/>
                    <a:pt x="868" y="646"/>
                    <a:pt x="852" y="663"/>
                  </a:cubicBezTo>
                  <a:cubicBezTo>
                    <a:pt x="837" y="677"/>
                    <a:pt x="814" y="677"/>
                    <a:pt x="801" y="664"/>
                  </a:cubicBezTo>
                  <a:cubicBezTo>
                    <a:pt x="641" y="504"/>
                    <a:pt x="641" y="504"/>
                    <a:pt x="641" y="504"/>
                  </a:cubicBezTo>
                  <a:cubicBezTo>
                    <a:pt x="641" y="504"/>
                    <a:pt x="641" y="504"/>
                    <a:pt x="641" y="504"/>
                  </a:cubicBezTo>
                  <a:cubicBezTo>
                    <a:pt x="639" y="502"/>
                    <a:pt x="639" y="502"/>
                    <a:pt x="639" y="502"/>
                  </a:cubicBezTo>
                  <a:cubicBezTo>
                    <a:pt x="632" y="495"/>
                    <a:pt x="621" y="495"/>
                    <a:pt x="614" y="502"/>
                  </a:cubicBezTo>
                  <a:cubicBezTo>
                    <a:pt x="607" y="510"/>
                    <a:pt x="607" y="520"/>
                    <a:pt x="614" y="528"/>
                  </a:cubicBezTo>
                  <a:cubicBezTo>
                    <a:pt x="774" y="688"/>
                    <a:pt x="774" y="688"/>
                    <a:pt x="774" y="688"/>
                  </a:cubicBezTo>
                  <a:cubicBezTo>
                    <a:pt x="789" y="702"/>
                    <a:pt x="789" y="724"/>
                    <a:pt x="772" y="740"/>
                  </a:cubicBezTo>
                  <a:cubicBezTo>
                    <a:pt x="758" y="754"/>
                    <a:pt x="735" y="754"/>
                    <a:pt x="722" y="742"/>
                  </a:cubicBezTo>
                  <a:cubicBezTo>
                    <a:pt x="562" y="582"/>
                    <a:pt x="562" y="582"/>
                    <a:pt x="562" y="582"/>
                  </a:cubicBezTo>
                  <a:cubicBezTo>
                    <a:pt x="555" y="574"/>
                    <a:pt x="544" y="574"/>
                    <a:pt x="537" y="582"/>
                  </a:cubicBezTo>
                  <a:cubicBezTo>
                    <a:pt x="529" y="589"/>
                    <a:pt x="529" y="600"/>
                    <a:pt x="537" y="607"/>
                  </a:cubicBezTo>
                  <a:cubicBezTo>
                    <a:pt x="537" y="607"/>
                    <a:pt x="537" y="607"/>
                    <a:pt x="537" y="607"/>
                  </a:cubicBezTo>
                  <a:cubicBezTo>
                    <a:pt x="537" y="607"/>
                    <a:pt x="537" y="607"/>
                    <a:pt x="537" y="607"/>
                  </a:cubicBezTo>
                  <a:cubicBezTo>
                    <a:pt x="697" y="767"/>
                    <a:pt x="697" y="767"/>
                    <a:pt x="697" y="767"/>
                  </a:cubicBezTo>
                  <a:cubicBezTo>
                    <a:pt x="711" y="781"/>
                    <a:pt x="711" y="803"/>
                    <a:pt x="695" y="819"/>
                  </a:cubicBezTo>
                  <a:cubicBezTo>
                    <a:pt x="681" y="834"/>
                    <a:pt x="657" y="834"/>
                    <a:pt x="645" y="821"/>
                  </a:cubicBezTo>
                  <a:cubicBezTo>
                    <a:pt x="484" y="661"/>
                    <a:pt x="484" y="661"/>
                    <a:pt x="484" y="661"/>
                  </a:cubicBezTo>
                  <a:cubicBezTo>
                    <a:pt x="477" y="654"/>
                    <a:pt x="466" y="654"/>
                    <a:pt x="459" y="661"/>
                  </a:cubicBezTo>
                  <a:cubicBezTo>
                    <a:pt x="452" y="668"/>
                    <a:pt x="452" y="679"/>
                    <a:pt x="459" y="686"/>
                  </a:cubicBezTo>
                  <a:cubicBezTo>
                    <a:pt x="459" y="686"/>
                    <a:pt x="459" y="686"/>
                    <a:pt x="459" y="686"/>
                  </a:cubicBezTo>
                  <a:cubicBezTo>
                    <a:pt x="459" y="686"/>
                    <a:pt x="459" y="686"/>
                    <a:pt x="459" y="686"/>
                  </a:cubicBezTo>
                  <a:cubicBezTo>
                    <a:pt x="619" y="846"/>
                    <a:pt x="619" y="846"/>
                    <a:pt x="619" y="846"/>
                  </a:cubicBezTo>
                  <a:cubicBezTo>
                    <a:pt x="627" y="853"/>
                    <a:pt x="630" y="862"/>
                    <a:pt x="630" y="871"/>
                  </a:cubicBezTo>
                  <a:cubicBezTo>
                    <a:pt x="630" y="880"/>
                    <a:pt x="627" y="891"/>
                    <a:pt x="619" y="898"/>
                  </a:cubicBezTo>
                  <a:cubicBezTo>
                    <a:pt x="605" y="913"/>
                    <a:pt x="582" y="913"/>
                    <a:pt x="569" y="900"/>
                  </a:cubicBezTo>
                  <a:cubicBezTo>
                    <a:pt x="402" y="731"/>
                    <a:pt x="402" y="731"/>
                    <a:pt x="402" y="731"/>
                  </a:cubicBezTo>
                  <a:lnTo>
                    <a:pt x="373" y="760"/>
                  </a:lnTo>
                  <a:close/>
                  <a:moveTo>
                    <a:pt x="155" y="486"/>
                  </a:moveTo>
                  <a:cubicBezTo>
                    <a:pt x="33" y="362"/>
                    <a:pt x="33" y="362"/>
                    <a:pt x="33" y="362"/>
                  </a:cubicBezTo>
                  <a:cubicBezTo>
                    <a:pt x="25" y="355"/>
                    <a:pt x="15" y="355"/>
                    <a:pt x="7" y="362"/>
                  </a:cubicBezTo>
                  <a:cubicBezTo>
                    <a:pt x="0" y="369"/>
                    <a:pt x="0" y="380"/>
                    <a:pt x="7" y="387"/>
                  </a:cubicBezTo>
                  <a:cubicBezTo>
                    <a:pt x="132" y="513"/>
                    <a:pt x="132" y="513"/>
                    <a:pt x="132" y="513"/>
                  </a:cubicBezTo>
                  <a:lnTo>
                    <a:pt x="155" y="486"/>
                  </a:lnTo>
                  <a:close/>
                  <a:moveTo>
                    <a:pt x="871" y="582"/>
                  </a:moveTo>
                  <a:cubicBezTo>
                    <a:pt x="544" y="256"/>
                    <a:pt x="544" y="256"/>
                    <a:pt x="544" y="256"/>
                  </a:cubicBezTo>
                  <a:cubicBezTo>
                    <a:pt x="542" y="254"/>
                    <a:pt x="538" y="252"/>
                    <a:pt x="535" y="250"/>
                  </a:cubicBezTo>
                  <a:cubicBezTo>
                    <a:pt x="470" y="236"/>
                    <a:pt x="389" y="247"/>
                    <a:pt x="385" y="247"/>
                  </a:cubicBezTo>
                  <a:cubicBezTo>
                    <a:pt x="380" y="247"/>
                    <a:pt x="375" y="250"/>
                    <a:pt x="373" y="256"/>
                  </a:cubicBezTo>
                  <a:cubicBezTo>
                    <a:pt x="308" y="380"/>
                    <a:pt x="308" y="380"/>
                    <a:pt x="308" y="380"/>
                  </a:cubicBezTo>
                  <a:cubicBezTo>
                    <a:pt x="304" y="387"/>
                    <a:pt x="297" y="394"/>
                    <a:pt x="286" y="396"/>
                  </a:cubicBezTo>
                  <a:cubicBezTo>
                    <a:pt x="276" y="400"/>
                    <a:pt x="261" y="398"/>
                    <a:pt x="247" y="391"/>
                  </a:cubicBezTo>
                  <a:cubicBezTo>
                    <a:pt x="223" y="380"/>
                    <a:pt x="209" y="355"/>
                    <a:pt x="218" y="339"/>
                  </a:cubicBezTo>
                  <a:cubicBezTo>
                    <a:pt x="319" y="144"/>
                    <a:pt x="319" y="144"/>
                    <a:pt x="319" y="144"/>
                  </a:cubicBezTo>
                  <a:cubicBezTo>
                    <a:pt x="319" y="142"/>
                    <a:pt x="340" y="101"/>
                    <a:pt x="438" y="110"/>
                  </a:cubicBezTo>
                  <a:cubicBezTo>
                    <a:pt x="717" y="155"/>
                    <a:pt x="717" y="155"/>
                    <a:pt x="717" y="155"/>
                  </a:cubicBezTo>
                  <a:cubicBezTo>
                    <a:pt x="720" y="168"/>
                    <a:pt x="727" y="178"/>
                    <a:pt x="740" y="191"/>
                  </a:cubicBezTo>
                  <a:cubicBezTo>
                    <a:pt x="776" y="227"/>
                    <a:pt x="956" y="405"/>
                    <a:pt x="1003" y="452"/>
                  </a:cubicBezTo>
                  <a:lnTo>
                    <a:pt x="871" y="582"/>
                  </a:lnTo>
                  <a:close/>
                  <a:moveTo>
                    <a:pt x="1116" y="331"/>
                  </a:moveTo>
                  <a:cubicBezTo>
                    <a:pt x="1026" y="423"/>
                    <a:pt x="1026" y="423"/>
                    <a:pt x="1026" y="423"/>
                  </a:cubicBezTo>
                  <a:cubicBezTo>
                    <a:pt x="979" y="376"/>
                    <a:pt x="799" y="198"/>
                    <a:pt x="763" y="162"/>
                  </a:cubicBezTo>
                  <a:cubicBezTo>
                    <a:pt x="753" y="151"/>
                    <a:pt x="747" y="142"/>
                    <a:pt x="747" y="135"/>
                  </a:cubicBezTo>
                  <a:cubicBezTo>
                    <a:pt x="747" y="130"/>
                    <a:pt x="751" y="126"/>
                    <a:pt x="754" y="124"/>
                  </a:cubicBezTo>
                  <a:cubicBezTo>
                    <a:pt x="754" y="124"/>
                    <a:pt x="792" y="85"/>
                    <a:pt x="821" y="56"/>
                  </a:cubicBezTo>
                  <a:cubicBezTo>
                    <a:pt x="826" y="49"/>
                    <a:pt x="835" y="47"/>
                    <a:pt x="841" y="47"/>
                  </a:cubicBezTo>
                  <a:cubicBezTo>
                    <a:pt x="848" y="47"/>
                    <a:pt x="853" y="51"/>
                    <a:pt x="853" y="51"/>
                  </a:cubicBezTo>
                  <a:cubicBezTo>
                    <a:pt x="853" y="51"/>
                    <a:pt x="1080" y="277"/>
                    <a:pt x="1109" y="304"/>
                  </a:cubicBezTo>
                  <a:cubicBezTo>
                    <a:pt x="1123" y="317"/>
                    <a:pt x="1116" y="330"/>
                    <a:pt x="1116" y="3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9" name="Freeform 82">
              <a:extLst>
                <a:ext uri="{FF2B5EF4-FFF2-40B4-BE49-F238E27FC236}">
                  <a16:creationId xmlns:a16="http://schemas.microsoft.com/office/drawing/2014/main" xmlns="" id="{818C920A-FAF2-B74A-8556-2B54C8208C2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41" y="1817"/>
              <a:ext cx="105" cy="101"/>
            </a:xfrm>
            <a:custGeom>
              <a:avLst/>
              <a:gdLst>
                <a:gd name="T0" fmla="*/ 70 w 171"/>
                <a:gd name="T1" fmla="*/ 164 h 164"/>
                <a:gd name="T2" fmla="*/ 25 w 171"/>
                <a:gd name="T3" fmla="*/ 146 h 164"/>
                <a:gd name="T4" fmla="*/ 22 w 171"/>
                <a:gd name="T5" fmla="*/ 63 h 164"/>
                <a:gd name="T6" fmla="*/ 63 w 171"/>
                <a:gd name="T7" fmla="*/ 22 h 164"/>
                <a:gd name="T8" fmla="*/ 146 w 171"/>
                <a:gd name="T9" fmla="*/ 25 h 164"/>
                <a:gd name="T10" fmla="*/ 149 w 171"/>
                <a:gd name="T11" fmla="*/ 108 h 164"/>
                <a:gd name="T12" fmla="*/ 108 w 171"/>
                <a:gd name="T13" fmla="*/ 150 h 164"/>
                <a:gd name="T14" fmla="*/ 70 w 171"/>
                <a:gd name="T15" fmla="*/ 164 h 164"/>
                <a:gd name="T16" fmla="*/ 101 w 171"/>
                <a:gd name="T17" fmla="*/ 42 h 164"/>
                <a:gd name="T18" fmla="*/ 88 w 171"/>
                <a:gd name="T19" fmla="*/ 47 h 164"/>
                <a:gd name="T20" fmla="*/ 47 w 171"/>
                <a:gd name="T21" fmla="*/ 88 h 164"/>
                <a:gd name="T22" fmla="*/ 50 w 171"/>
                <a:gd name="T23" fmla="*/ 121 h 164"/>
                <a:gd name="T24" fmla="*/ 83 w 171"/>
                <a:gd name="T25" fmla="*/ 124 h 164"/>
                <a:gd name="T26" fmla="*/ 124 w 171"/>
                <a:gd name="T27" fmla="*/ 83 h 164"/>
                <a:gd name="T28" fmla="*/ 121 w 171"/>
                <a:gd name="T29" fmla="*/ 51 h 164"/>
                <a:gd name="T30" fmla="*/ 101 w 171"/>
                <a:gd name="T31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64">
                  <a:moveTo>
                    <a:pt x="70" y="164"/>
                  </a:moveTo>
                  <a:cubicBezTo>
                    <a:pt x="54" y="164"/>
                    <a:pt x="38" y="157"/>
                    <a:pt x="25" y="146"/>
                  </a:cubicBezTo>
                  <a:cubicBezTo>
                    <a:pt x="2" y="123"/>
                    <a:pt x="0" y="85"/>
                    <a:pt x="22" y="6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85" y="0"/>
                    <a:pt x="122" y="2"/>
                    <a:pt x="146" y="25"/>
                  </a:cubicBezTo>
                  <a:cubicBezTo>
                    <a:pt x="169" y="49"/>
                    <a:pt x="171" y="87"/>
                    <a:pt x="149" y="108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99" y="159"/>
                    <a:pt x="85" y="164"/>
                    <a:pt x="70" y="164"/>
                  </a:cubicBezTo>
                  <a:close/>
                  <a:moveTo>
                    <a:pt x="101" y="42"/>
                  </a:moveTo>
                  <a:cubicBezTo>
                    <a:pt x="97" y="42"/>
                    <a:pt x="92" y="42"/>
                    <a:pt x="88" y="47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0" y="96"/>
                    <a:pt x="41" y="110"/>
                    <a:pt x="50" y="121"/>
                  </a:cubicBezTo>
                  <a:cubicBezTo>
                    <a:pt x="59" y="130"/>
                    <a:pt x="70" y="135"/>
                    <a:pt x="83" y="124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31" y="76"/>
                    <a:pt x="130" y="61"/>
                    <a:pt x="121" y="51"/>
                  </a:cubicBezTo>
                  <a:cubicBezTo>
                    <a:pt x="115" y="45"/>
                    <a:pt x="108" y="42"/>
                    <a:pt x="10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0" name="Freeform 83">
              <a:extLst>
                <a:ext uri="{FF2B5EF4-FFF2-40B4-BE49-F238E27FC236}">
                  <a16:creationId xmlns:a16="http://schemas.microsoft.com/office/drawing/2014/main" xmlns="" id="{998E7B3B-4FE6-064A-B8E4-B2F3AF23657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81" y="1854"/>
              <a:ext cx="99" cy="101"/>
            </a:xfrm>
            <a:custGeom>
              <a:avLst/>
              <a:gdLst>
                <a:gd name="T0" fmla="*/ 66 w 162"/>
                <a:gd name="T1" fmla="*/ 164 h 164"/>
                <a:gd name="T2" fmla="*/ 21 w 162"/>
                <a:gd name="T3" fmla="*/ 146 h 164"/>
                <a:gd name="T4" fmla="*/ 2 w 162"/>
                <a:gd name="T5" fmla="*/ 105 h 164"/>
                <a:gd name="T6" fmla="*/ 16 w 162"/>
                <a:gd name="T7" fmla="*/ 63 h 164"/>
                <a:gd name="T8" fmla="*/ 57 w 162"/>
                <a:gd name="T9" fmla="*/ 22 h 164"/>
                <a:gd name="T10" fmla="*/ 140 w 162"/>
                <a:gd name="T11" fmla="*/ 26 h 164"/>
                <a:gd name="T12" fmla="*/ 160 w 162"/>
                <a:gd name="T13" fmla="*/ 67 h 164"/>
                <a:gd name="T14" fmla="*/ 146 w 162"/>
                <a:gd name="T15" fmla="*/ 108 h 164"/>
                <a:gd name="T16" fmla="*/ 104 w 162"/>
                <a:gd name="T17" fmla="*/ 148 h 164"/>
                <a:gd name="T18" fmla="*/ 66 w 162"/>
                <a:gd name="T19" fmla="*/ 164 h 164"/>
                <a:gd name="T20" fmla="*/ 97 w 162"/>
                <a:gd name="T21" fmla="*/ 42 h 164"/>
                <a:gd name="T22" fmla="*/ 84 w 162"/>
                <a:gd name="T23" fmla="*/ 47 h 164"/>
                <a:gd name="T24" fmla="*/ 43 w 162"/>
                <a:gd name="T25" fmla="*/ 89 h 164"/>
                <a:gd name="T26" fmla="*/ 38 w 162"/>
                <a:gd name="T27" fmla="*/ 103 h 164"/>
                <a:gd name="T28" fmla="*/ 47 w 162"/>
                <a:gd name="T29" fmla="*/ 121 h 164"/>
                <a:gd name="T30" fmla="*/ 79 w 162"/>
                <a:gd name="T31" fmla="*/ 125 h 164"/>
                <a:gd name="T32" fmla="*/ 120 w 162"/>
                <a:gd name="T33" fmla="*/ 83 h 164"/>
                <a:gd name="T34" fmla="*/ 126 w 162"/>
                <a:gd name="T35" fmla="*/ 69 h 164"/>
                <a:gd name="T36" fmla="*/ 117 w 162"/>
                <a:gd name="T37" fmla="*/ 51 h 164"/>
                <a:gd name="T38" fmla="*/ 97 w 162"/>
                <a:gd name="T39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164">
                  <a:moveTo>
                    <a:pt x="66" y="164"/>
                  </a:moveTo>
                  <a:cubicBezTo>
                    <a:pt x="50" y="164"/>
                    <a:pt x="34" y="157"/>
                    <a:pt x="21" y="146"/>
                  </a:cubicBezTo>
                  <a:cubicBezTo>
                    <a:pt x="11" y="135"/>
                    <a:pt x="3" y="121"/>
                    <a:pt x="2" y="105"/>
                  </a:cubicBezTo>
                  <a:cubicBezTo>
                    <a:pt x="0" y="89"/>
                    <a:pt x="5" y="74"/>
                    <a:pt x="16" y="63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79" y="0"/>
                    <a:pt x="117" y="2"/>
                    <a:pt x="140" y="26"/>
                  </a:cubicBezTo>
                  <a:cubicBezTo>
                    <a:pt x="151" y="36"/>
                    <a:pt x="158" y="51"/>
                    <a:pt x="160" y="67"/>
                  </a:cubicBezTo>
                  <a:cubicBezTo>
                    <a:pt x="162" y="83"/>
                    <a:pt x="156" y="98"/>
                    <a:pt x="146" y="108"/>
                  </a:cubicBezTo>
                  <a:cubicBezTo>
                    <a:pt x="104" y="148"/>
                    <a:pt x="104" y="148"/>
                    <a:pt x="104" y="148"/>
                  </a:cubicBezTo>
                  <a:cubicBezTo>
                    <a:pt x="95" y="159"/>
                    <a:pt x="81" y="164"/>
                    <a:pt x="66" y="164"/>
                  </a:cubicBezTo>
                  <a:close/>
                  <a:moveTo>
                    <a:pt x="97" y="42"/>
                  </a:moveTo>
                  <a:cubicBezTo>
                    <a:pt x="93" y="42"/>
                    <a:pt x="88" y="42"/>
                    <a:pt x="84" y="47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39" y="92"/>
                    <a:pt x="38" y="98"/>
                    <a:pt x="38" y="103"/>
                  </a:cubicBezTo>
                  <a:cubicBezTo>
                    <a:pt x="38" y="110"/>
                    <a:pt x="41" y="116"/>
                    <a:pt x="47" y="121"/>
                  </a:cubicBezTo>
                  <a:cubicBezTo>
                    <a:pt x="56" y="128"/>
                    <a:pt x="66" y="135"/>
                    <a:pt x="79" y="125"/>
                  </a:cubicBezTo>
                  <a:cubicBezTo>
                    <a:pt x="120" y="83"/>
                    <a:pt x="120" y="83"/>
                    <a:pt x="120" y="83"/>
                  </a:cubicBezTo>
                  <a:cubicBezTo>
                    <a:pt x="124" y="80"/>
                    <a:pt x="126" y="74"/>
                    <a:pt x="126" y="69"/>
                  </a:cubicBezTo>
                  <a:cubicBezTo>
                    <a:pt x="126" y="62"/>
                    <a:pt x="122" y="56"/>
                    <a:pt x="117" y="51"/>
                  </a:cubicBezTo>
                  <a:cubicBezTo>
                    <a:pt x="110" y="44"/>
                    <a:pt x="104" y="42"/>
                    <a:pt x="9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1" name="Freeform 84">
              <a:extLst>
                <a:ext uri="{FF2B5EF4-FFF2-40B4-BE49-F238E27FC236}">
                  <a16:creationId xmlns:a16="http://schemas.microsoft.com/office/drawing/2014/main" xmlns="" id="{21E917B9-E2BC-864D-AC99-5FF4A00B259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18" y="1891"/>
              <a:ext cx="102" cy="101"/>
            </a:xfrm>
            <a:custGeom>
              <a:avLst/>
              <a:gdLst>
                <a:gd name="T0" fmla="*/ 67 w 166"/>
                <a:gd name="T1" fmla="*/ 164 h 164"/>
                <a:gd name="T2" fmla="*/ 22 w 166"/>
                <a:gd name="T3" fmla="*/ 146 h 164"/>
                <a:gd name="T4" fmla="*/ 2 w 166"/>
                <a:gd name="T5" fmla="*/ 104 h 164"/>
                <a:gd name="T6" fmla="*/ 16 w 166"/>
                <a:gd name="T7" fmla="*/ 63 h 164"/>
                <a:gd name="T8" fmla="*/ 58 w 166"/>
                <a:gd name="T9" fmla="*/ 21 h 164"/>
                <a:gd name="T10" fmla="*/ 140 w 166"/>
                <a:gd name="T11" fmla="*/ 25 h 164"/>
                <a:gd name="T12" fmla="*/ 144 w 166"/>
                <a:gd name="T13" fmla="*/ 108 h 164"/>
                <a:gd name="T14" fmla="*/ 103 w 166"/>
                <a:gd name="T15" fmla="*/ 149 h 164"/>
                <a:gd name="T16" fmla="*/ 67 w 166"/>
                <a:gd name="T17" fmla="*/ 164 h 164"/>
                <a:gd name="T18" fmla="*/ 97 w 166"/>
                <a:gd name="T19" fmla="*/ 43 h 164"/>
                <a:gd name="T20" fmla="*/ 85 w 166"/>
                <a:gd name="T21" fmla="*/ 48 h 164"/>
                <a:gd name="T22" fmla="*/ 43 w 166"/>
                <a:gd name="T23" fmla="*/ 88 h 164"/>
                <a:gd name="T24" fmla="*/ 38 w 166"/>
                <a:gd name="T25" fmla="*/ 102 h 164"/>
                <a:gd name="T26" fmla="*/ 47 w 166"/>
                <a:gd name="T27" fmla="*/ 120 h 164"/>
                <a:gd name="T28" fmla="*/ 67 w 166"/>
                <a:gd name="T29" fmla="*/ 129 h 164"/>
                <a:gd name="T30" fmla="*/ 79 w 166"/>
                <a:gd name="T31" fmla="*/ 124 h 164"/>
                <a:gd name="T32" fmla="*/ 121 w 166"/>
                <a:gd name="T33" fmla="*/ 83 h 164"/>
                <a:gd name="T34" fmla="*/ 117 w 166"/>
                <a:gd name="T35" fmla="*/ 50 h 164"/>
                <a:gd name="T36" fmla="*/ 97 w 166"/>
                <a:gd name="T37" fmla="*/ 43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164">
                  <a:moveTo>
                    <a:pt x="67" y="164"/>
                  </a:moveTo>
                  <a:cubicBezTo>
                    <a:pt x="50" y="164"/>
                    <a:pt x="34" y="156"/>
                    <a:pt x="22" y="146"/>
                  </a:cubicBezTo>
                  <a:cubicBezTo>
                    <a:pt x="11" y="135"/>
                    <a:pt x="4" y="120"/>
                    <a:pt x="2" y="104"/>
                  </a:cubicBezTo>
                  <a:cubicBezTo>
                    <a:pt x="0" y="88"/>
                    <a:pt x="5" y="74"/>
                    <a:pt x="16" y="63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79" y="0"/>
                    <a:pt x="117" y="2"/>
                    <a:pt x="140" y="25"/>
                  </a:cubicBezTo>
                  <a:cubicBezTo>
                    <a:pt x="164" y="48"/>
                    <a:pt x="166" y="86"/>
                    <a:pt x="144" y="108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95" y="158"/>
                    <a:pt x="81" y="164"/>
                    <a:pt x="67" y="164"/>
                  </a:cubicBezTo>
                  <a:close/>
                  <a:moveTo>
                    <a:pt x="97" y="43"/>
                  </a:moveTo>
                  <a:cubicBezTo>
                    <a:pt x="94" y="43"/>
                    <a:pt x="88" y="43"/>
                    <a:pt x="85" y="4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0" y="92"/>
                    <a:pt x="38" y="97"/>
                    <a:pt x="38" y="102"/>
                  </a:cubicBezTo>
                  <a:cubicBezTo>
                    <a:pt x="38" y="110"/>
                    <a:pt x="41" y="115"/>
                    <a:pt x="47" y="120"/>
                  </a:cubicBezTo>
                  <a:cubicBezTo>
                    <a:pt x="52" y="126"/>
                    <a:pt x="59" y="129"/>
                    <a:pt x="67" y="129"/>
                  </a:cubicBezTo>
                  <a:cubicBezTo>
                    <a:pt x="70" y="129"/>
                    <a:pt x="76" y="129"/>
                    <a:pt x="79" y="124"/>
                  </a:cubicBezTo>
                  <a:cubicBezTo>
                    <a:pt x="121" y="83"/>
                    <a:pt x="121" y="83"/>
                    <a:pt x="121" y="83"/>
                  </a:cubicBezTo>
                  <a:cubicBezTo>
                    <a:pt x="128" y="75"/>
                    <a:pt x="126" y="61"/>
                    <a:pt x="117" y="50"/>
                  </a:cubicBezTo>
                  <a:cubicBezTo>
                    <a:pt x="110" y="45"/>
                    <a:pt x="104" y="43"/>
                    <a:pt x="9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2" name="Freeform 85">
              <a:extLst>
                <a:ext uri="{FF2B5EF4-FFF2-40B4-BE49-F238E27FC236}">
                  <a16:creationId xmlns:a16="http://schemas.microsoft.com/office/drawing/2014/main" xmlns="" id="{4DCC6FF0-D330-7E4C-9B6F-12B9A61EDBF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53" y="1929"/>
              <a:ext cx="105" cy="100"/>
            </a:xfrm>
            <a:custGeom>
              <a:avLst/>
              <a:gdLst>
                <a:gd name="T0" fmla="*/ 70 w 171"/>
                <a:gd name="T1" fmla="*/ 164 h 164"/>
                <a:gd name="T2" fmla="*/ 25 w 171"/>
                <a:gd name="T3" fmla="*/ 146 h 164"/>
                <a:gd name="T4" fmla="*/ 21 w 171"/>
                <a:gd name="T5" fmla="*/ 63 h 164"/>
                <a:gd name="T6" fmla="*/ 63 w 171"/>
                <a:gd name="T7" fmla="*/ 22 h 164"/>
                <a:gd name="T8" fmla="*/ 146 w 171"/>
                <a:gd name="T9" fmla="*/ 25 h 164"/>
                <a:gd name="T10" fmla="*/ 149 w 171"/>
                <a:gd name="T11" fmla="*/ 108 h 164"/>
                <a:gd name="T12" fmla="*/ 108 w 171"/>
                <a:gd name="T13" fmla="*/ 149 h 164"/>
                <a:gd name="T14" fmla="*/ 70 w 171"/>
                <a:gd name="T15" fmla="*/ 164 h 164"/>
                <a:gd name="T16" fmla="*/ 102 w 171"/>
                <a:gd name="T17" fmla="*/ 41 h 164"/>
                <a:gd name="T18" fmla="*/ 90 w 171"/>
                <a:gd name="T19" fmla="*/ 47 h 164"/>
                <a:gd name="T20" fmla="*/ 48 w 171"/>
                <a:gd name="T21" fmla="*/ 88 h 164"/>
                <a:gd name="T22" fmla="*/ 52 w 171"/>
                <a:gd name="T23" fmla="*/ 121 h 164"/>
                <a:gd name="T24" fmla="*/ 84 w 171"/>
                <a:gd name="T25" fmla="*/ 124 h 164"/>
                <a:gd name="T26" fmla="*/ 126 w 171"/>
                <a:gd name="T27" fmla="*/ 83 h 164"/>
                <a:gd name="T28" fmla="*/ 122 w 171"/>
                <a:gd name="T29" fmla="*/ 50 h 164"/>
                <a:gd name="T30" fmla="*/ 102 w 171"/>
                <a:gd name="T31" fmla="*/ 4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64">
                  <a:moveTo>
                    <a:pt x="70" y="164"/>
                  </a:moveTo>
                  <a:cubicBezTo>
                    <a:pt x="54" y="164"/>
                    <a:pt x="38" y="157"/>
                    <a:pt x="25" y="146"/>
                  </a:cubicBezTo>
                  <a:cubicBezTo>
                    <a:pt x="2" y="122"/>
                    <a:pt x="0" y="85"/>
                    <a:pt x="21" y="6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84" y="0"/>
                    <a:pt x="122" y="2"/>
                    <a:pt x="146" y="25"/>
                  </a:cubicBezTo>
                  <a:cubicBezTo>
                    <a:pt x="169" y="49"/>
                    <a:pt x="171" y="86"/>
                    <a:pt x="149" y="108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99" y="158"/>
                    <a:pt x="86" y="164"/>
                    <a:pt x="70" y="164"/>
                  </a:cubicBezTo>
                  <a:close/>
                  <a:moveTo>
                    <a:pt x="102" y="41"/>
                  </a:moveTo>
                  <a:cubicBezTo>
                    <a:pt x="99" y="41"/>
                    <a:pt x="93" y="41"/>
                    <a:pt x="90" y="47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1" y="95"/>
                    <a:pt x="43" y="110"/>
                    <a:pt x="52" y="121"/>
                  </a:cubicBezTo>
                  <a:cubicBezTo>
                    <a:pt x="61" y="130"/>
                    <a:pt x="72" y="135"/>
                    <a:pt x="84" y="124"/>
                  </a:cubicBezTo>
                  <a:cubicBezTo>
                    <a:pt x="126" y="83"/>
                    <a:pt x="126" y="83"/>
                    <a:pt x="126" y="83"/>
                  </a:cubicBezTo>
                  <a:cubicBezTo>
                    <a:pt x="133" y="76"/>
                    <a:pt x="131" y="61"/>
                    <a:pt x="122" y="50"/>
                  </a:cubicBezTo>
                  <a:cubicBezTo>
                    <a:pt x="115" y="45"/>
                    <a:pt x="108" y="41"/>
                    <a:pt x="10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386ED6B8-D04A-A44A-851B-C56DD2C45966}"/>
              </a:ext>
            </a:extLst>
          </p:cNvPr>
          <p:cNvGrpSpPr/>
          <p:nvPr/>
        </p:nvGrpSpPr>
        <p:grpSpPr bwMode="gray">
          <a:xfrm>
            <a:off x="5622286" y="2496927"/>
            <a:ext cx="314769" cy="416631"/>
            <a:chOff x="1760538" y="4981575"/>
            <a:chExt cx="377825" cy="500063"/>
          </a:xfrm>
        </p:grpSpPr>
        <p:sp>
          <p:nvSpPr>
            <p:cNvPr id="114" name="Freeform 20">
              <a:extLst>
                <a:ext uri="{FF2B5EF4-FFF2-40B4-BE49-F238E27FC236}">
                  <a16:creationId xmlns:a16="http://schemas.microsoft.com/office/drawing/2014/main" xmlns="" id="{FEAFEBF9-6F24-874F-BDD0-427459EEA42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760538" y="4981575"/>
              <a:ext cx="377825" cy="500063"/>
            </a:xfrm>
            <a:custGeom>
              <a:avLst/>
              <a:gdLst>
                <a:gd name="T0" fmla="*/ 179 w 238"/>
                <a:gd name="T1" fmla="*/ 79 h 315"/>
                <a:gd name="T2" fmla="*/ 179 w 238"/>
                <a:gd name="T3" fmla="*/ 0 h 315"/>
                <a:gd name="T4" fmla="*/ 60 w 238"/>
                <a:gd name="T5" fmla="*/ 0 h 315"/>
                <a:gd name="T6" fmla="*/ 60 w 238"/>
                <a:gd name="T7" fmla="*/ 79 h 315"/>
                <a:gd name="T8" fmla="*/ 0 w 238"/>
                <a:gd name="T9" fmla="*/ 79 h 315"/>
                <a:gd name="T10" fmla="*/ 0 w 238"/>
                <a:gd name="T11" fmla="*/ 315 h 315"/>
                <a:gd name="T12" fmla="*/ 238 w 238"/>
                <a:gd name="T13" fmla="*/ 315 h 315"/>
                <a:gd name="T14" fmla="*/ 238 w 238"/>
                <a:gd name="T15" fmla="*/ 79 h 315"/>
                <a:gd name="T16" fmla="*/ 179 w 238"/>
                <a:gd name="T17" fmla="*/ 79 h 315"/>
                <a:gd name="T18" fmla="*/ 70 w 238"/>
                <a:gd name="T19" fmla="*/ 10 h 315"/>
                <a:gd name="T20" fmla="*/ 169 w 238"/>
                <a:gd name="T21" fmla="*/ 10 h 315"/>
                <a:gd name="T22" fmla="*/ 169 w 238"/>
                <a:gd name="T23" fmla="*/ 79 h 315"/>
                <a:gd name="T24" fmla="*/ 70 w 238"/>
                <a:gd name="T25" fmla="*/ 79 h 315"/>
                <a:gd name="T26" fmla="*/ 70 w 238"/>
                <a:gd name="T27" fmla="*/ 10 h 315"/>
                <a:gd name="T28" fmla="*/ 228 w 238"/>
                <a:gd name="T29" fmla="*/ 89 h 315"/>
                <a:gd name="T30" fmla="*/ 228 w 238"/>
                <a:gd name="T31" fmla="*/ 113 h 315"/>
                <a:gd name="T32" fmla="*/ 10 w 238"/>
                <a:gd name="T33" fmla="*/ 113 h 315"/>
                <a:gd name="T34" fmla="*/ 10 w 238"/>
                <a:gd name="T35" fmla="*/ 89 h 315"/>
                <a:gd name="T36" fmla="*/ 228 w 238"/>
                <a:gd name="T37" fmla="*/ 89 h 315"/>
                <a:gd name="T38" fmla="*/ 104 w 238"/>
                <a:gd name="T39" fmla="*/ 305 h 315"/>
                <a:gd name="T40" fmla="*/ 104 w 238"/>
                <a:gd name="T41" fmla="*/ 167 h 315"/>
                <a:gd name="T42" fmla="*/ 134 w 238"/>
                <a:gd name="T43" fmla="*/ 167 h 315"/>
                <a:gd name="T44" fmla="*/ 134 w 238"/>
                <a:gd name="T45" fmla="*/ 305 h 315"/>
                <a:gd name="T46" fmla="*/ 104 w 238"/>
                <a:gd name="T47" fmla="*/ 305 h 315"/>
                <a:gd name="T48" fmla="*/ 144 w 238"/>
                <a:gd name="T49" fmla="*/ 305 h 315"/>
                <a:gd name="T50" fmla="*/ 144 w 238"/>
                <a:gd name="T51" fmla="*/ 158 h 315"/>
                <a:gd name="T52" fmla="*/ 94 w 238"/>
                <a:gd name="T53" fmla="*/ 158 h 315"/>
                <a:gd name="T54" fmla="*/ 94 w 238"/>
                <a:gd name="T55" fmla="*/ 305 h 315"/>
                <a:gd name="T56" fmla="*/ 10 w 238"/>
                <a:gd name="T57" fmla="*/ 305 h 315"/>
                <a:gd name="T58" fmla="*/ 10 w 238"/>
                <a:gd name="T59" fmla="*/ 123 h 315"/>
                <a:gd name="T60" fmla="*/ 228 w 238"/>
                <a:gd name="T61" fmla="*/ 123 h 315"/>
                <a:gd name="T62" fmla="*/ 228 w 238"/>
                <a:gd name="T63" fmla="*/ 305 h 315"/>
                <a:gd name="T64" fmla="*/ 144 w 238"/>
                <a:gd name="T65" fmla="*/ 30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8" h="315">
                  <a:moveTo>
                    <a:pt x="179" y="79"/>
                  </a:moveTo>
                  <a:lnTo>
                    <a:pt x="179" y="0"/>
                  </a:lnTo>
                  <a:lnTo>
                    <a:pt x="60" y="0"/>
                  </a:lnTo>
                  <a:lnTo>
                    <a:pt x="60" y="79"/>
                  </a:lnTo>
                  <a:lnTo>
                    <a:pt x="0" y="79"/>
                  </a:lnTo>
                  <a:lnTo>
                    <a:pt x="0" y="315"/>
                  </a:lnTo>
                  <a:lnTo>
                    <a:pt x="238" y="315"/>
                  </a:lnTo>
                  <a:lnTo>
                    <a:pt x="238" y="79"/>
                  </a:lnTo>
                  <a:lnTo>
                    <a:pt x="179" y="79"/>
                  </a:lnTo>
                  <a:close/>
                  <a:moveTo>
                    <a:pt x="70" y="10"/>
                  </a:moveTo>
                  <a:lnTo>
                    <a:pt x="169" y="10"/>
                  </a:lnTo>
                  <a:lnTo>
                    <a:pt x="169" y="79"/>
                  </a:lnTo>
                  <a:lnTo>
                    <a:pt x="70" y="79"/>
                  </a:lnTo>
                  <a:lnTo>
                    <a:pt x="70" y="10"/>
                  </a:lnTo>
                  <a:close/>
                  <a:moveTo>
                    <a:pt x="228" y="89"/>
                  </a:moveTo>
                  <a:lnTo>
                    <a:pt x="228" y="113"/>
                  </a:lnTo>
                  <a:lnTo>
                    <a:pt x="10" y="113"/>
                  </a:lnTo>
                  <a:lnTo>
                    <a:pt x="10" y="89"/>
                  </a:lnTo>
                  <a:lnTo>
                    <a:pt x="228" y="89"/>
                  </a:lnTo>
                  <a:close/>
                  <a:moveTo>
                    <a:pt x="104" y="305"/>
                  </a:moveTo>
                  <a:lnTo>
                    <a:pt x="104" y="167"/>
                  </a:lnTo>
                  <a:lnTo>
                    <a:pt x="134" y="167"/>
                  </a:lnTo>
                  <a:lnTo>
                    <a:pt x="134" y="305"/>
                  </a:lnTo>
                  <a:lnTo>
                    <a:pt x="104" y="305"/>
                  </a:lnTo>
                  <a:close/>
                  <a:moveTo>
                    <a:pt x="144" y="305"/>
                  </a:moveTo>
                  <a:lnTo>
                    <a:pt x="144" y="158"/>
                  </a:lnTo>
                  <a:lnTo>
                    <a:pt x="94" y="158"/>
                  </a:lnTo>
                  <a:lnTo>
                    <a:pt x="94" y="305"/>
                  </a:lnTo>
                  <a:lnTo>
                    <a:pt x="10" y="305"/>
                  </a:lnTo>
                  <a:lnTo>
                    <a:pt x="10" y="123"/>
                  </a:lnTo>
                  <a:lnTo>
                    <a:pt x="228" y="123"/>
                  </a:lnTo>
                  <a:lnTo>
                    <a:pt x="228" y="305"/>
                  </a:lnTo>
                  <a:lnTo>
                    <a:pt x="144" y="305"/>
                  </a:ln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5" name="Freeform 21">
              <a:extLst>
                <a:ext uri="{FF2B5EF4-FFF2-40B4-BE49-F238E27FC236}">
                  <a16:creationId xmlns:a16="http://schemas.microsoft.com/office/drawing/2014/main" xmlns="" id="{B421D457-1457-1248-8794-A765CDED5C5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04988" y="5021263"/>
              <a:ext cx="287338" cy="320675"/>
            </a:xfrm>
            <a:custGeom>
              <a:avLst/>
              <a:gdLst>
                <a:gd name="T0" fmla="*/ 29 w 181"/>
                <a:gd name="T1" fmla="*/ 192 h 202"/>
                <a:gd name="T2" fmla="*/ 9 w 181"/>
                <a:gd name="T3" fmla="*/ 192 h 202"/>
                <a:gd name="T4" fmla="*/ 9 w 181"/>
                <a:gd name="T5" fmla="*/ 142 h 202"/>
                <a:gd name="T6" fmla="*/ 29 w 181"/>
                <a:gd name="T7" fmla="*/ 142 h 202"/>
                <a:gd name="T8" fmla="*/ 29 w 181"/>
                <a:gd name="T9" fmla="*/ 192 h 202"/>
                <a:gd name="T10" fmla="*/ 39 w 181"/>
                <a:gd name="T11" fmla="*/ 133 h 202"/>
                <a:gd name="T12" fmla="*/ 0 w 181"/>
                <a:gd name="T13" fmla="*/ 133 h 202"/>
                <a:gd name="T14" fmla="*/ 0 w 181"/>
                <a:gd name="T15" fmla="*/ 202 h 202"/>
                <a:gd name="T16" fmla="*/ 39 w 181"/>
                <a:gd name="T17" fmla="*/ 202 h 202"/>
                <a:gd name="T18" fmla="*/ 39 w 181"/>
                <a:gd name="T19" fmla="*/ 133 h 202"/>
                <a:gd name="T20" fmla="*/ 171 w 181"/>
                <a:gd name="T21" fmla="*/ 192 h 202"/>
                <a:gd name="T22" fmla="*/ 151 w 181"/>
                <a:gd name="T23" fmla="*/ 192 h 202"/>
                <a:gd name="T24" fmla="*/ 151 w 181"/>
                <a:gd name="T25" fmla="*/ 142 h 202"/>
                <a:gd name="T26" fmla="*/ 171 w 181"/>
                <a:gd name="T27" fmla="*/ 142 h 202"/>
                <a:gd name="T28" fmla="*/ 171 w 181"/>
                <a:gd name="T29" fmla="*/ 192 h 202"/>
                <a:gd name="T30" fmla="*/ 181 w 181"/>
                <a:gd name="T31" fmla="*/ 133 h 202"/>
                <a:gd name="T32" fmla="*/ 141 w 181"/>
                <a:gd name="T33" fmla="*/ 133 h 202"/>
                <a:gd name="T34" fmla="*/ 141 w 181"/>
                <a:gd name="T35" fmla="*/ 202 h 202"/>
                <a:gd name="T36" fmla="*/ 181 w 181"/>
                <a:gd name="T37" fmla="*/ 202 h 202"/>
                <a:gd name="T38" fmla="*/ 181 w 181"/>
                <a:gd name="T39" fmla="*/ 133 h 202"/>
                <a:gd name="T40" fmla="*/ 111 w 181"/>
                <a:gd name="T41" fmla="*/ 14 h 202"/>
                <a:gd name="T42" fmla="*/ 96 w 181"/>
                <a:gd name="T43" fmla="*/ 14 h 202"/>
                <a:gd name="T44" fmla="*/ 96 w 181"/>
                <a:gd name="T45" fmla="*/ 0 h 202"/>
                <a:gd name="T46" fmla="*/ 86 w 181"/>
                <a:gd name="T47" fmla="*/ 0 h 202"/>
                <a:gd name="T48" fmla="*/ 86 w 181"/>
                <a:gd name="T49" fmla="*/ 14 h 202"/>
                <a:gd name="T50" fmla="*/ 71 w 181"/>
                <a:gd name="T51" fmla="*/ 14 h 202"/>
                <a:gd name="T52" fmla="*/ 71 w 181"/>
                <a:gd name="T53" fmla="*/ 24 h 202"/>
                <a:gd name="T54" fmla="*/ 86 w 181"/>
                <a:gd name="T55" fmla="*/ 24 h 202"/>
                <a:gd name="T56" fmla="*/ 86 w 181"/>
                <a:gd name="T57" fmla="*/ 39 h 202"/>
                <a:gd name="T58" fmla="*/ 96 w 181"/>
                <a:gd name="T59" fmla="*/ 39 h 202"/>
                <a:gd name="T60" fmla="*/ 96 w 181"/>
                <a:gd name="T61" fmla="*/ 24 h 202"/>
                <a:gd name="T62" fmla="*/ 111 w 181"/>
                <a:gd name="T63" fmla="*/ 24 h 202"/>
                <a:gd name="T64" fmla="*/ 111 w 181"/>
                <a:gd name="T65" fmla="*/ 1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1" h="202">
                  <a:moveTo>
                    <a:pt x="29" y="192"/>
                  </a:moveTo>
                  <a:lnTo>
                    <a:pt x="9" y="192"/>
                  </a:lnTo>
                  <a:lnTo>
                    <a:pt x="9" y="142"/>
                  </a:lnTo>
                  <a:lnTo>
                    <a:pt x="29" y="142"/>
                  </a:lnTo>
                  <a:lnTo>
                    <a:pt x="29" y="192"/>
                  </a:lnTo>
                  <a:close/>
                  <a:moveTo>
                    <a:pt x="39" y="133"/>
                  </a:moveTo>
                  <a:lnTo>
                    <a:pt x="0" y="133"/>
                  </a:lnTo>
                  <a:lnTo>
                    <a:pt x="0" y="202"/>
                  </a:lnTo>
                  <a:lnTo>
                    <a:pt x="39" y="202"/>
                  </a:lnTo>
                  <a:lnTo>
                    <a:pt x="39" y="133"/>
                  </a:lnTo>
                  <a:close/>
                  <a:moveTo>
                    <a:pt x="171" y="192"/>
                  </a:moveTo>
                  <a:lnTo>
                    <a:pt x="151" y="192"/>
                  </a:lnTo>
                  <a:lnTo>
                    <a:pt x="151" y="142"/>
                  </a:lnTo>
                  <a:lnTo>
                    <a:pt x="171" y="142"/>
                  </a:lnTo>
                  <a:lnTo>
                    <a:pt x="171" y="192"/>
                  </a:lnTo>
                  <a:close/>
                  <a:moveTo>
                    <a:pt x="181" y="133"/>
                  </a:moveTo>
                  <a:lnTo>
                    <a:pt x="141" y="133"/>
                  </a:lnTo>
                  <a:lnTo>
                    <a:pt x="141" y="202"/>
                  </a:lnTo>
                  <a:lnTo>
                    <a:pt x="181" y="202"/>
                  </a:lnTo>
                  <a:lnTo>
                    <a:pt x="181" y="133"/>
                  </a:lnTo>
                  <a:close/>
                  <a:moveTo>
                    <a:pt x="111" y="14"/>
                  </a:moveTo>
                  <a:lnTo>
                    <a:pt x="96" y="14"/>
                  </a:lnTo>
                  <a:lnTo>
                    <a:pt x="96" y="0"/>
                  </a:lnTo>
                  <a:lnTo>
                    <a:pt x="86" y="0"/>
                  </a:lnTo>
                  <a:lnTo>
                    <a:pt x="86" y="14"/>
                  </a:lnTo>
                  <a:lnTo>
                    <a:pt x="71" y="14"/>
                  </a:lnTo>
                  <a:lnTo>
                    <a:pt x="71" y="24"/>
                  </a:lnTo>
                  <a:lnTo>
                    <a:pt x="86" y="24"/>
                  </a:lnTo>
                  <a:lnTo>
                    <a:pt x="86" y="39"/>
                  </a:lnTo>
                  <a:lnTo>
                    <a:pt x="96" y="39"/>
                  </a:lnTo>
                  <a:lnTo>
                    <a:pt x="96" y="24"/>
                  </a:lnTo>
                  <a:lnTo>
                    <a:pt x="111" y="24"/>
                  </a:lnTo>
                  <a:lnTo>
                    <a:pt x="111" y="14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B3B96AAA-E0C9-DF4F-ACF9-C25F9A124748}"/>
              </a:ext>
            </a:extLst>
          </p:cNvPr>
          <p:cNvGrpSpPr/>
          <p:nvPr/>
        </p:nvGrpSpPr>
        <p:grpSpPr bwMode="gray">
          <a:xfrm>
            <a:off x="4856408" y="2910738"/>
            <a:ext cx="405896" cy="392827"/>
            <a:chOff x="2720975" y="3860800"/>
            <a:chExt cx="442913" cy="428626"/>
          </a:xfrm>
        </p:grpSpPr>
        <p:sp>
          <p:nvSpPr>
            <p:cNvPr id="117" name="Freeform 57">
              <a:extLst>
                <a:ext uri="{FF2B5EF4-FFF2-40B4-BE49-F238E27FC236}">
                  <a16:creationId xmlns:a16="http://schemas.microsoft.com/office/drawing/2014/main" xmlns="" id="{C323D812-EF4F-4B43-ABFB-0260063C127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27325" y="3860800"/>
              <a:ext cx="434974" cy="428626"/>
            </a:xfrm>
            <a:custGeom>
              <a:avLst/>
              <a:gdLst>
                <a:gd name="T0" fmla="*/ 120 w 259"/>
                <a:gd name="T1" fmla="*/ 103 h 256"/>
                <a:gd name="T2" fmla="*/ 62 w 259"/>
                <a:gd name="T3" fmla="*/ 57 h 256"/>
                <a:gd name="T4" fmla="*/ 60 w 259"/>
                <a:gd name="T5" fmla="*/ 53 h 256"/>
                <a:gd name="T6" fmla="*/ 32 w 259"/>
                <a:gd name="T7" fmla="*/ 11 h 256"/>
                <a:gd name="T8" fmla="*/ 36 w 259"/>
                <a:gd name="T9" fmla="*/ 57 h 256"/>
                <a:gd name="T10" fmla="*/ 55 w 259"/>
                <a:gd name="T11" fmla="*/ 61 h 256"/>
                <a:gd name="T12" fmla="*/ 108 w 259"/>
                <a:gd name="T13" fmla="*/ 114 h 256"/>
                <a:gd name="T14" fmla="*/ 51 w 259"/>
                <a:gd name="T15" fmla="*/ 68 h 256"/>
                <a:gd name="T16" fmla="*/ 0 w 259"/>
                <a:gd name="T17" fmla="*/ 32 h 256"/>
                <a:gd name="T18" fmla="*/ 64 w 259"/>
                <a:gd name="T19" fmla="*/ 32 h 256"/>
                <a:gd name="T20" fmla="*/ 170 w 259"/>
                <a:gd name="T21" fmla="*/ 153 h 256"/>
                <a:gd name="T22" fmla="*/ 148 w 259"/>
                <a:gd name="T23" fmla="*/ 142 h 256"/>
                <a:gd name="T24" fmla="*/ 170 w 259"/>
                <a:gd name="T25" fmla="*/ 153 h 256"/>
                <a:gd name="T26" fmla="*/ 142 w 259"/>
                <a:gd name="T27" fmla="*/ 148 h 256"/>
                <a:gd name="T28" fmla="*/ 153 w 259"/>
                <a:gd name="T29" fmla="*/ 170 h 256"/>
                <a:gd name="T30" fmla="*/ 247 w 259"/>
                <a:gd name="T31" fmla="*/ 247 h 256"/>
                <a:gd name="T32" fmla="*/ 224 w 259"/>
                <a:gd name="T33" fmla="*/ 256 h 256"/>
                <a:gd name="T34" fmla="*/ 206 w 259"/>
                <a:gd name="T35" fmla="*/ 251 h 256"/>
                <a:gd name="T36" fmla="*/ 162 w 259"/>
                <a:gd name="T37" fmla="*/ 207 h 256"/>
                <a:gd name="T38" fmla="*/ 165 w 259"/>
                <a:gd name="T39" fmla="*/ 199 h 256"/>
                <a:gd name="T40" fmla="*/ 162 w 259"/>
                <a:gd name="T41" fmla="*/ 197 h 256"/>
                <a:gd name="T42" fmla="*/ 159 w 259"/>
                <a:gd name="T43" fmla="*/ 199 h 256"/>
                <a:gd name="T44" fmla="*/ 139 w 259"/>
                <a:gd name="T45" fmla="*/ 184 h 256"/>
                <a:gd name="T46" fmla="*/ 201 w 259"/>
                <a:gd name="T47" fmla="*/ 156 h 256"/>
                <a:gd name="T48" fmla="*/ 199 w 259"/>
                <a:gd name="T49" fmla="*/ 165 h 256"/>
                <a:gd name="T50" fmla="*/ 204 w 259"/>
                <a:gd name="T51" fmla="*/ 165 h 256"/>
                <a:gd name="T52" fmla="*/ 247 w 259"/>
                <a:gd name="T53" fmla="*/ 201 h 256"/>
                <a:gd name="T54" fmla="*/ 241 w 259"/>
                <a:gd name="T55" fmla="*/ 207 h 256"/>
                <a:gd name="T56" fmla="*/ 201 w 259"/>
                <a:gd name="T57" fmla="*/ 174 h 256"/>
                <a:gd name="T58" fmla="*/ 189 w 259"/>
                <a:gd name="T59" fmla="*/ 162 h 256"/>
                <a:gd name="T60" fmla="*/ 184 w 259"/>
                <a:gd name="T61" fmla="*/ 150 h 256"/>
                <a:gd name="T62" fmla="*/ 159 w 259"/>
                <a:gd name="T63" fmla="*/ 176 h 256"/>
                <a:gd name="T64" fmla="*/ 157 w 259"/>
                <a:gd name="T65" fmla="*/ 191 h 256"/>
                <a:gd name="T66" fmla="*/ 170 w 259"/>
                <a:gd name="T67" fmla="*/ 193 h 256"/>
                <a:gd name="T68" fmla="*/ 207 w 259"/>
                <a:gd name="T69" fmla="*/ 241 h 256"/>
                <a:gd name="T70" fmla="*/ 241 w 259"/>
                <a:gd name="T71" fmla="*/ 24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9" h="256">
                  <a:moveTo>
                    <a:pt x="68" y="51"/>
                  </a:moveTo>
                  <a:cubicBezTo>
                    <a:pt x="120" y="103"/>
                    <a:pt x="120" y="103"/>
                    <a:pt x="120" y="103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108" y="114"/>
                    <a:pt x="108" y="114"/>
                    <a:pt x="108" y="114"/>
                  </a:cubicBezTo>
                  <a:cubicBezTo>
                    <a:pt x="103" y="120"/>
                    <a:pt x="103" y="120"/>
                    <a:pt x="103" y="120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64" y="32"/>
                    <a:pt x="64" y="32"/>
                    <a:pt x="64" y="32"/>
                  </a:cubicBezTo>
                  <a:lnTo>
                    <a:pt x="68" y="51"/>
                  </a:lnTo>
                  <a:close/>
                  <a:moveTo>
                    <a:pt x="170" y="153"/>
                  </a:moveTo>
                  <a:cubicBezTo>
                    <a:pt x="153" y="136"/>
                    <a:pt x="153" y="136"/>
                    <a:pt x="153" y="136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65" y="159"/>
                    <a:pt x="165" y="159"/>
                    <a:pt x="165" y="159"/>
                  </a:cubicBezTo>
                  <a:lnTo>
                    <a:pt x="170" y="153"/>
                  </a:lnTo>
                  <a:close/>
                  <a:moveTo>
                    <a:pt x="159" y="165"/>
                  </a:moveTo>
                  <a:cubicBezTo>
                    <a:pt x="142" y="148"/>
                    <a:pt x="142" y="148"/>
                    <a:pt x="142" y="148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53" y="170"/>
                    <a:pt x="153" y="170"/>
                    <a:pt x="153" y="170"/>
                  </a:cubicBezTo>
                  <a:lnTo>
                    <a:pt x="159" y="165"/>
                  </a:lnTo>
                  <a:close/>
                  <a:moveTo>
                    <a:pt x="247" y="247"/>
                  </a:moveTo>
                  <a:cubicBezTo>
                    <a:pt x="244" y="250"/>
                    <a:pt x="240" y="252"/>
                    <a:pt x="236" y="254"/>
                  </a:cubicBezTo>
                  <a:cubicBezTo>
                    <a:pt x="232" y="255"/>
                    <a:pt x="228" y="256"/>
                    <a:pt x="224" y="256"/>
                  </a:cubicBezTo>
                  <a:cubicBezTo>
                    <a:pt x="222" y="256"/>
                    <a:pt x="220" y="256"/>
                    <a:pt x="218" y="255"/>
                  </a:cubicBezTo>
                  <a:cubicBezTo>
                    <a:pt x="214" y="255"/>
                    <a:pt x="210" y="253"/>
                    <a:pt x="206" y="251"/>
                  </a:cubicBezTo>
                  <a:cubicBezTo>
                    <a:pt x="205" y="250"/>
                    <a:pt x="203" y="248"/>
                    <a:pt x="201" y="247"/>
                  </a:cubicBezTo>
                  <a:cubicBezTo>
                    <a:pt x="162" y="207"/>
                    <a:pt x="162" y="207"/>
                    <a:pt x="162" y="207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66" y="203"/>
                    <a:pt x="166" y="200"/>
                    <a:pt x="165" y="199"/>
                  </a:cubicBezTo>
                  <a:cubicBezTo>
                    <a:pt x="164" y="198"/>
                    <a:pt x="164" y="198"/>
                    <a:pt x="163" y="198"/>
                  </a:cubicBezTo>
                  <a:cubicBezTo>
                    <a:pt x="163" y="197"/>
                    <a:pt x="162" y="197"/>
                    <a:pt x="162" y="197"/>
                  </a:cubicBezTo>
                  <a:cubicBezTo>
                    <a:pt x="161" y="197"/>
                    <a:pt x="161" y="197"/>
                    <a:pt x="160" y="198"/>
                  </a:cubicBezTo>
                  <a:cubicBezTo>
                    <a:pt x="160" y="198"/>
                    <a:pt x="159" y="198"/>
                    <a:pt x="159" y="199"/>
                  </a:cubicBezTo>
                  <a:cubicBezTo>
                    <a:pt x="156" y="201"/>
                    <a:pt x="156" y="201"/>
                    <a:pt x="156" y="201"/>
                  </a:cubicBezTo>
                  <a:cubicBezTo>
                    <a:pt x="139" y="184"/>
                    <a:pt x="139" y="184"/>
                    <a:pt x="139" y="184"/>
                  </a:cubicBezTo>
                  <a:cubicBezTo>
                    <a:pt x="184" y="139"/>
                    <a:pt x="184" y="139"/>
                    <a:pt x="184" y="139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199" y="159"/>
                    <a:pt x="199" y="159"/>
                    <a:pt x="199" y="159"/>
                  </a:cubicBezTo>
                  <a:cubicBezTo>
                    <a:pt x="197" y="161"/>
                    <a:pt x="197" y="163"/>
                    <a:pt x="199" y="165"/>
                  </a:cubicBezTo>
                  <a:cubicBezTo>
                    <a:pt x="199" y="165"/>
                    <a:pt x="200" y="166"/>
                    <a:pt x="201" y="166"/>
                  </a:cubicBezTo>
                  <a:cubicBezTo>
                    <a:pt x="202" y="166"/>
                    <a:pt x="203" y="165"/>
                    <a:pt x="204" y="165"/>
                  </a:cubicBezTo>
                  <a:cubicBezTo>
                    <a:pt x="207" y="162"/>
                    <a:pt x="207" y="162"/>
                    <a:pt x="207" y="162"/>
                  </a:cubicBezTo>
                  <a:cubicBezTo>
                    <a:pt x="247" y="201"/>
                    <a:pt x="247" y="201"/>
                    <a:pt x="247" y="201"/>
                  </a:cubicBezTo>
                  <a:cubicBezTo>
                    <a:pt x="259" y="214"/>
                    <a:pt x="259" y="234"/>
                    <a:pt x="247" y="247"/>
                  </a:cubicBezTo>
                  <a:close/>
                  <a:moveTo>
                    <a:pt x="241" y="207"/>
                  </a:moveTo>
                  <a:cubicBezTo>
                    <a:pt x="207" y="173"/>
                    <a:pt x="207" y="173"/>
                    <a:pt x="207" y="173"/>
                  </a:cubicBezTo>
                  <a:cubicBezTo>
                    <a:pt x="205" y="173"/>
                    <a:pt x="203" y="174"/>
                    <a:pt x="201" y="174"/>
                  </a:cubicBezTo>
                  <a:cubicBezTo>
                    <a:pt x="198" y="174"/>
                    <a:pt x="195" y="173"/>
                    <a:pt x="193" y="170"/>
                  </a:cubicBezTo>
                  <a:cubicBezTo>
                    <a:pt x="191" y="168"/>
                    <a:pt x="189" y="165"/>
                    <a:pt x="189" y="162"/>
                  </a:cubicBezTo>
                  <a:cubicBezTo>
                    <a:pt x="189" y="160"/>
                    <a:pt x="190" y="158"/>
                    <a:pt x="191" y="157"/>
                  </a:cubicBezTo>
                  <a:cubicBezTo>
                    <a:pt x="184" y="150"/>
                    <a:pt x="184" y="150"/>
                    <a:pt x="184" y="150"/>
                  </a:cubicBezTo>
                  <a:cubicBezTo>
                    <a:pt x="176" y="159"/>
                    <a:pt x="176" y="159"/>
                    <a:pt x="176" y="159"/>
                  </a:cubicBezTo>
                  <a:cubicBezTo>
                    <a:pt x="159" y="176"/>
                    <a:pt x="159" y="176"/>
                    <a:pt x="159" y="176"/>
                  </a:cubicBezTo>
                  <a:cubicBezTo>
                    <a:pt x="150" y="184"/>
                    <a:pt x="150" y="184"/>
                    <a:pt x="150" y="184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58" y="190"/>
                    <a:pt x="160" y="189"/>
                    <a:pt x="162" y="189"/>
                  </a:cubicBezTo>
                  <a:cubicBezTo>
                    <a:pt x="165" y="189"/>
                    <a:pt x="168" y="191"/>
                    <a:pt x="170" y="193"/>
                  </a:cubicBezTo>
                  <a:cubicBezTo>
                    <a:pt x="174" y="197"/>
                    <a:pt x="175" y="202"/>
                    <a:pt x="173" y="207"/>
                  </a:cubicBezTo>
                  <a:cubicBezTo>
                    <a:pt x="207" y="241"/>
                    <a:pt x="207" y="241"/>
                    <a:pt x="207" y="241"/>
                  </a:cubicBezTo>
                  <a:cubicBezTo>
                    <a:pt x="212" y="246"/>
                    <a:pt x="218" y="248"/>
                    <a:pt x="224" y="248"/>
                  </a:cubicBezTo>
                  <a:cubicBezTo>
                    <a:pt x="230" y="248"/>
                    <a:pt x="236" y="246"/>
                    <a:pt x="241" y="241"/>
                  </a:cubicBezTo>
                  <a:cubicBezTo>
                    <a:pt x="250" y="232"/>
                    <a:pt x="250" y="216"/>
                    <a:pt x="241" y="207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8" name="Freeform 58">
              <a:extLst>
                <a:ext uri="{FF2B5EF4-FFF2-40B4-BE49-F238E27FC236}">
                  <a16:creationId xmlns:a16="http://schemas.microsoft.com/office/drawing/2014/main" xmlns="" id="{33D09648-4434-574E-BF4C-7171EC1A87D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20975" y="3860800"/>
              <a:ext cx="442913" cy="428626"/>
            </a:xfrm>
            <a:custGeom>
              <a:avLst/>
              <a:gdLst>
                <a:gd name="T0" fmla="*/ 200 w 264"/>
                <a:gd name="T1" fmla="*/ 94 h 256"/>
                <a:gd name="T2" fmla="*/ 208 w 264"/>
                <a:gd name="T3" fmla="*/ 96 h 256"/>
                <a:gd name="T4" fmla="*/ 212 w 264"/>
                <a:gd name="T5" fmla="*/ 96 h 256"/>
                <a:gd name="T6" fmla="*/ 220 w 264"/>
                <a:gd name="T7" fmla="*/ 95 h 256"/>
                <a:gd name="T8" fmla="*/ 230 w 264"/>
                <a:gd name="T9" fmla="*/ 92 h 256"/>
                <a:gd name="T10" fmla="*/ 237 w 264"/>
                <a:gd name="T11" fmla="*/ 89 h 256"/>
                <a:gd name="T12" fmla="*/ 246 w 264"/>
                <a:gd name="T13" fmla="*/ 82 h 256"/>
                <a:gd name="T14" fmla="*/ 226 w 264"/>
                <a:gd name="T15" fmla="*/ 48 h 256"/>
                <a:gd name="T16" fmla="*/ 219 w 264"/>
                <a:gd name="T17" fmla="*/ 51 h 256"/>
                <a:gd name="T18" fmla="*/ 215 w 264"/>
                <a:gd name="T19" fmla="*/ 50 h 256"/>
                <a:gd name="T20" fmla="*/ 212 w 264"/>
                <a:gd name="T21" fmla="*/ 34 h 256"/>
                <a:gd name="T22" fmla="*/ 232 w 264"/>
                <a:gd name="T23" fmla="*/ 4 h 256"/>
                <a:gd name="T24" fmla="*/ 224 w 264"/>
                <a:gd name="T25" fmla="*/ 2 h 256"/>
                <a:gd name="T26" fmla="*/ 217 w 264"/>
                <a:gd name="T27" fmla="*/ 0 h 256"/>
                <a:gd name="T28" fmla="*/ 212 w 264"/>
                <a:gd name="T29" fmla="*/ 0 h 256"/>
                <a:gd name="T30" fmla="*/ 205 w 264"/>
                <a:gd name="T31" fmla="*/ 1 h 256"/>
                <a:gd name="T32" fmla="*/ 196 w 264"/>
                <a:gd name="T33" fmla="*/ 3 h 256"/>
                <a:gd name="T34" fmla="*/ 188 w 264"/>
                <a:gd name="T35" fmla="*/ 7 h 256"/>
                <a:gd name="T36" fmla="*/ 178 w 264"/>
                <a:gd name="T37" fmla="*/ 14 h 256"/>
                <a:gd name="T38" fmla="*/ 124 w 264"/>
                <a:gd name="T39" fmla="*/ 103 h 256"/>
                <a:gd name="T40" fmla="*/ 64 w 264"/>
                <a:gd name="T41" fmla="*/ 162 h 256"/>
                <a:gd name="T42" fmla="*/ 56 w 264"/>
                <a:gd name="T43" fmla="*/ 160 h 256"/>
                <a:gd name="T44" fmla="*/ 52 w 264"/>
                <a:gd name="T45" fmla="*/ 160 h 256"/>
                <a:gd name="T46" fmla="*/ 44 w 264"/>
                <a:gd name="T47" fmla="*/ 161 h 256"/>
                <a:gd name="T48" fmla="*/ 34 w 264"/>
                <a:gd name="T49" fmla="*/ 164 h 256"/>
                <a:gd name="T50" fmla="*/ 27 w 264"/>
                <a:gd name="T51" fmla="*/ 167 h 256"/>
                <a:gd name="T52" fmla="*/ 18 w 264"/>
                <a:gd name="T53" fmla="*/ 174 h 256"/>
                <a:gd name="T54" fmla="*/ 38 w 264"/>
                <a:gd name="T55" fmla="*/ 208 h 256"/>
                <a:gd name="T56" fmla="*/ 52 w 264"/>
                <a:gd name="T57" fmla="*/ 208 h 256"/>
                <a:gd name="T58" fmla="*/ 26 w 264"/>
                <a:gd name="T59" fmla="*/ 248 h 256"/>
                <a:gd name="T60" fmla="*/ 35 w 264"/>
                <a:gd name="T61" fmla="*/ 253 h 256"/>
                <a:gd name="T62" fmla="*/ 42 w 264"/>
                <a:gd name="T63" fmla="*/ 255 h 256"/>
                <a:gd name="T64" fmla="*/ 50 w 264"/>
                <a:gd name="T65" fmla="*/ 256 h 256"/>
                <a:gd name="T66" fmla="*/ 54 w 264"/>
                <a:gd name="T67" fmla="*/ 256 h 256"/>
                <a:gd name="T68" fmla="*/ 63 w 264"/>
                <a:gd name="T69" fmla="*/ 255 h 256"/>
                <a:gd name="T70" fmla="*/ 71 w 264"/>
                <a:gd name="T71" fmla="*/ 252 h 256"/>
                <a:gd name="T72" fmla="*/ 79 w 264"/>
                <a:gd name="T73" fmla="*/ 248 h 256"/>
                <a:gd name="T74" fmla="*/ 98 w 264"/>
                <a:gd name="T75" fmla="*/ 196 h 256"/>
                <a:gd name="T76" fmla="*/ 157 w 264"/>
                <a:gd name="T77" fmla="*/ 136 h 256"/>
                <a:gd name="T78" fmla="*/ 89 w 264"/>
                <a:gd name="T79" fmla="*/ 193 h 256"/>
                <a:gd name="T80" fmla="*/ 80 w 264"/>
                <a:gd name="T81" fmla="*/ 236 h 256"/>
                <a:gd name="T82" fmla="*/ 39 w 264"/>
                <a:gd name="T83" fmla="*/ 246 h 256"/>
                <a:gd name="T84" fmla="*/ 63 w 264"/>
                <a:gd name="T85" fmla="*/ 215 h 256"/>
                <a:gd name="T86" fmla="*/ 45 w 264"/>
                <a:gd name="T87" fmla="*/ 197 h 256"/>
                <a:gd name="T88" fmla="*/ 14 w 264"/>
                <a:gd name="T89" fmla="*/ 221 h 256"/>
                <a:gd name="T90" fmla="*/ 52 w 264"/>
                <a:gd name="T91" fmla="*/ 168 h 256"/>
                <a:gd name="T92" fmla="*/ 67 w 264"/>
                <a:gd name="T93" fmla="*/ 171 h 256"/>
                <a:gd name="T94" fmla="*/ 171 w 264"/>
                <a:gd name="T95" fmla="*/ 66 h 256"/>
                <a:gd name="T96" fmla="*/ 174 w 264"/>
                <a:gd name="T97" fmla="*/ 58 h 256"/>
                <a:gd name="T98" fmla="*/ 212 w 264"/>
                <a:gd name="T99" fmla="*/ 8 h 256"/>
                <a:gd name="T100" fmla="*/ 206 w 264"/>
                <a:gd name="T101" fmla="*/ 29 h 256"/>
                <a:gd name="T102" fmla="*/ 206 w 264"/>
                <a:gd name="T103" fmla="*/ 54 h 256"/>
                <a:gd name="T104" fmla="*/ 231 w 264"/>
                <a:gd name="T105" fmla="*/ 54 h 256"/>
                <a:gd name="T106" fmla="*/ 240 w 264"/>
                <a:gd name="T107" fmla="*/ 76 h 256"/>
                <a:gd name="T108" fmla="*/ 202 w 264"/>
                <a:gd name="T109" fmla="*/ 86 h 256"/>
                <a:gd name="T110" fmla="*/ 194 w 264"/>
                <a:gd name="T111" fmla="*/ 8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4" h="256">
                  <a:moveTo>
                    <a:pt x="157" y="136"/>
                  </a:moveTo>
                  <a:cubicBezTo>
                    <a:pt x="200" y="94"/>
                    <a:pt x="200" y="94"/>
                    <a:pt x="200" y="94"/>
                  </a:cubicBezTo>
                  <a:cubicBezTo>
                    <a:pt x="202" y="95"/>
                    <a:pt x="204" y="95"/>
                    <a:pt x="206" y="95"/>
                  </a:cubicBezTo>
                  <a:cubicBezTo>
                    <a:pt x="207" y="96"/>
                    <a:pt x="207" y="95"/>
                    <a:pt x="208" y="96"/>
                  </a:cubicBezTo>
                  <a:cubicBezTo>
                    <a:pt x="209" y="96"/>
                    <a:pt x="211" y="96"/>
                    <a:pt x="212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2" y="96"/>
                    <a:pt x="213" y="96"/>
                    <a:pt x="213" y="96"/>
                  </a:cubicBezTo>
                  <a:cubicBezTo>
                    <a:pt x="215" y="96"/>
                    <a:pt x="218" y="95"/>
                    <a:pt x="220" y="95"/>
                  </a:cubicBezTo>
                  <a:cubicBezTo>
                    <a:pt x="221" y="95"/>
                    <a:pt x="222" y="95"/>
                    <a:pt x="222" y="95"/>
                  </a:cubicBezTo>
                  <a:cubicBezTo>
                    <a:pt x="225" y="94"/>
                    <a:pt x="228" y="93"/>
                    <a:pt x="230" y="92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33" y="91"/>
                    <a:pt x="235" y="90"/>
                    <a:pt x="237" y="89"/>
                  </a:cubicBezTo>
                  <a:cubicBezTo>
                    <a:pt x="238" y="88"/>
                    <a:pt x="239" y="88"/>
                    <a:pt x="239" y="87"/>
                  </a:cubicBezTo>
                  <a:cubicBezTo>
                    <a:pt x="242" y="86"/>
                    <a:pt x="244" y="84"/>
                    <a:pt x="246" y="82"/>
                  </a:cubicBezTo>
                  <a:cubicBezTo>
                    <a:pt x="262" y="66"/>
                    <a:pt x="264" y="40"/>
                    <a:pt x="252" y="22"/>
                  </a:cubicBezTo>
                  <a:cubicBezTo>
                    <a:pt x="226" y="48"/>
                    <a:pt x="226" y="48"/>
                    <a:pt x="226" y="48"/>
                  </a:cubicBezTo>
                  <a:cubicBezTo>
                    <a:pt x="225" y="49"/>
                    <a:pt x="224" y="50"/>
                    <a:pt x="222" y="50"/>
                  </a:cubicBezTo>
                  <a:cubicBezTo>
                    <a:pt x="221" y="51"/>
                    <a:pt x="220" y="51"/>
                    <a:pt x="219" y="51"/>
                  </a:cubicBezTo>
                  <a:cubicBezTo>
                    <a:pt x="219" y="51"/>
                    <a:pt x="219" y="51"/>
                    <a:pt x="219" y="51"/>
                  </a:cubicBezTo>
                  <a:cubicBezTo>
                    <a:pt x="218" y="51"/>
                    <a:pt x="216" y="51"/>
                    <a:pt x="215" y="50"/>
                  </a:cubicBezTo>
                  <a:cubicBezTo>
                    <a:pt x="214" y="50"/>
                    <a:pt x="213" y="49"/>
                    <a:pt x="212" y="48"/>
                  </a:cubicBezTo>
                  <a:cubicBezTo>
                    <a:pt x="208" y="44"/>
                    <a:pt x="208" y="38"/>
                    <a:pt x="212" y="34"/>
                  </a:cubicBezTo>
                  <a:cubicBezTo>
                    <a:pt x="238" y="8"/>
                    <a:pt x="238" y="8"/>
                    <a:pt x="238" y="8"/>
                  </a:cubicBezTo>
                  <a:cubicBezTo>
                    <a:pt x="236" y="7"/>
                    <a:pt x="234" y="5"/>
                    <a:pt x="232" y="4"/>
                  </a:cubicBezTo>
                  <a:cubicBezTo>
                    <a:pt x="231" y="4"/>
                    <a:pt x="230" y="4"/>
                    <a:pt x="229" y="3"/>
                  </a:cubicBezTo>
                  <a:cubicBezTo>
                    <a:pt x="228" y="3"/>
                    <a:pt x="226" y="2"/>
                    <a:pt x="224" y="2"/>
                  </a:cubicBezTo>
                  <a:cubicBezTo>
                    <a:pt x="224" y="1"/>
                    <a:pt x="223" y="1"/>
                    <a:pt x="222" y="1"/>
                  </a:cubicBezTo>
                  <a:cubicBezTo>
                    <a:pt x="220" y="1"/>
                    <a:pt x="219" y="1"/>
                    <a:pt x="217" y="0"/>
                  </a:cubicBezTo>
                  <a:cubicBezTo>
                    <a:pt x="216" y="0"/>
                    <a:pt x="215" y="0"/>
                    <a:pt x="214" y="0"/>
                  </a:cubicBezTo>
                  <a:cubicBezTo>
                    <a:pt x="213" y="0"/>
                    <a:pt x="213" y="0"/>
                    <a:pt x="212" y="0"/>
                  </a:cubicBezTo>
                  <a:cubicBezTo>
                    <a:pt x="211" y="0"/>
                    <a:pt x="211" y="0"/>
                    <a:pt x="210" y="0"/>
                  </a:cubicBezTo>
                  <a:cubicBezTo>
                    <a:pt x="208" y="0"/>
                    <a:pt x="207" y="0"/>
                    <a:pt x="205" y="1"/>
                  </a:cubicBezTo>
                  <a:cubicBezTo>
                    <a:pt x="204" y="1"/>
                    <a:pt x="203" y="1"/>
                    <a:pt x="201" y="1"/>
                  </a:cubicBezTo>
                  <a:cubicBezTo>
                    <a:pt x="200" y="2"/>
                    <a:pt x="198" y="2"/>
                    <a:pt x="196" y="3"/>
                  </a:cubicBezTo>
                  <a:cubicBezTo>
                    <a:pt x="195" y="3"/>
                    <a:pt x="194" y="4"/>
                    <a:pt x="193" y="4"/>
                  </a:cubicBezTo>
                  <a:cubicBezTo>
                    <a:pt x="191" y="5"/>
                    <a:pt x="189" y="6"/>
                    <a:pt x="188" y="7"/>
                  </a:cubicBezTo>
                  <a:cubicBezTo>
                    <a:pt x="187" y="7"/>
                    <a:pt x="186" y="8"/>
                    <a:pt x="185" y="8"/>
                  </a:cubicBezTo>
                  <a:cubicBezTo>
                    <a:pt x="183" y="10"/>
                    <a:pt x="180" y="12"/>
                    <a:pt x="178" y="14"/>
                  </a:cubicBezTo>
                  <a:cubicBezTo>
                    <a:pt x="166" y="27"/>
                    <a:pt x="162" y="44"/>
                    <a:pt x="166" y="60"/>
                  </a:cubicBezTo>
                  <a:cubicBezTo>
                    <a:pt x="124" y="103"/>
                    <a:pt x="124" y="103"/>
                    <a:pt x="124" y="103"/>
                  </a:cubicBezTo>
                  <a:cubicBezTo>
                    <a:pt x="107" y="120"/>
                    <a:pt x="107" y="120"/>
                    <a:pt x="107" y="120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2" y="161"/>
                    <a:pt x="60" y="161"/>
                    <a:pt x="58" y="161"/>
                  </a:cubicBezTo>
                  <a:cubicBezTo>
                    <a:pt x="57" y="161"/>
                    <a:pt x="57" y="161"/>
                    <a:pt x="56" y="160"/>
                  </a:cubicBezTo>
                  <a:cubicBezTo>
                    <a:pt x="55" y="160"/>
                    <a:pt x="53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1" y="160"/>
                    <a:pt x="51" y="160"/>
                  </a:cubicBezTo>
                  <a:cubicBezTo>
                    <a:pt x="49" y="160"/>
                    <a:pt x="46" y="161"/>
                    <a:pt x="44" y="161"/>
                  </a:cubicBezTo>
                  <a:cubicBezTo>
                    <a:pt x="43" y="161"/>
                    <a:pt x="42" y="161"/>
                    <a:pt x="42" y="161"/>
                  </a:cubicBezTo>
                  <a:cubicBezTo>
                    <a:pt x="39" y="162"/>
                    <a:pt x="36" y="163"/>
                    <a:pt x="34" y="164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1" y="165"/>
                    <a:pt x="29" y="166"/>
                    <a:pt x="27" y="167"/>
                  </a:cubicBezTo>
                  <a:cubicBezTo>
                    <a:pt x="26" y="168"/>
                    <a:pt x="25" y="168"/>
                    <a:pt x="25" y="169"/>
                  </a:cubicBezTo>
                  <a:cubicBezTo>
                    <a:pt x="22" y="170"/>
                    <a:pt x="20" y="172"/>
                    <a:pt x="18" y="174"/>
                  </a:cubicBezTo>
                  <a:cubicBezTo>
                    <a:pt x="2" y="190"/>
                    <a:pt x="0" y="216"/>
                    <a:pt x="12" y="234"/>
                  </a:cubicBezTo>
                  <a:cubicBezTo>
                    <a:pt x="38" y="208"/>
                    <a:pt x="38" y="208"/>
                    <a:pt x="38" y="208"/>
                  </a:cubicBezTo>
                  <a:cubicBezTo>
                    <a:pt x="40" y="206"/>
                    <a:pt x="43" y="205"/>
                    <a:pt x="45" y="205"/>
                  </a:cubicBezTo>
                  <a:cubicBezTo>
                    <a:pt x="48" y="205"/>
                    <a:pt x="50" y="206"/>
                    <a:pt x="52" y="208"/>
                  </a:cubicBezTo>
                  <a:cubicBezTo>
                    <a:pt x="56" y="212"/>
                    <a:pt x="56" y="218"/>
                    <a:pt x="52" y="222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28" y="249"/>
                    <a:pt x="30" y="251"/>
                    <a:pt x="32" y="252"/>
                  </a:cubicBezTo>
                  <a:cubicBezTo>
                    <a:pt x="33" y="252"/>
                    <a:pt x="34" y="252"/>
                    <a:pt x="35" y="253"/>
                  </a:cubicBezTo>
                  <a:cubicBezTo>
                    <a:pt x="36" y="253"/>
                    <a:pt x="38" y="254"/>
                    <a:pt x="40" y="254"/>
                  </a:cubicBezTo>
                  <a:cubicBezTo>
                    <a:pt x="40" y="255"/>
                    <a:pt x="41" y="255"/>
                    <a:pt x="42" y="255"/>
                  </a:cubicBezTo>
                  <a:cubicBezTo>
                    <a:pt x="44" y="255"/>
                    <a:pt x="45" y="255"/>
                    <a:pt x="47" y="256"/>
                  </a:cubicBezTo>
                  <a:cubicBezTo>
                    <a:pt x="48" y="256"/>
                    <a:pt x="49" y="256"/>
                    <a:pt x="50" y="256"/>
                  </a:cubicBezTo>
                  <a:cubicBezTo>
                    <a:pt x="51" y="256"/>
                    <a:pt x="51" y="256"/>
                    <a:pt x="52" y="256"/>
                  </a:cubicBezTo>
                  <a:cubicBezTo>
                    <a:pt x="53" y="256"/>
                    <a:pt x="53" y="256"/>
                    <a:pt x="54" y="256"/>
                  </a:cubicBezTo>
                  <a:cubicBezTo>
                    <a:pt x="56" y="256"/>
                    <a:pt x="57" y="256"/>
                    <a:pt x="59" y="255"/>
                  </a:cubicBezTo>
                  <a:cubicBezTo>
                    <a:pt x="60" y="255"/>
                    <a:pt x="61" y="255"/>
                    <a:pt x="63" y="255"/>
                  </a:cubicBezTo>
                  <a:cubicBezTo>
                    <a:pt x="64" y="254"/>
                    <a:pt x="66" y="254"/>
                    <a:pt x="68" y="253"/>
                  </a:cubicBezTo>
                  <a:cubicBezTo>
                    <a:pt x="69" y="253"/>
                    <a:pt x="70" y="252"/>
                    <a:pt x="71" y="252"/>
                  </a:cubicBezTo>
                  <a:cubicBezTo>
                    <a:pt x="73" y="251"/>
                    <a:pt x="75" y="250"/>
                    <a:pt x="76" y="249"/>
                  </a:cubicBezTo>
                  <a:cubicBezTo>
                    <a:pt x="77" y="249"/>
                    <a:pt x="78" y="248"/>
                    <a:pt x="79" y="248"/>
                  </a:cubicBezTo>
                  <a:cubicBezTo>
                    <a:pt x="81" y="246"/>
                    <a:pt x="84" y="244"/>
                    <a:pt x="86" y="242"/>
                  </a:cubicBezTo>
                  <a:cubicBezTo>
                    <a:pt x="98" y="229"/>
                    <a:pt x="102" y="212"/>
                    <a:pt x="98" y="196"/>
                  </a:cubicBezTo>
                  <a:cubicBezTo>
                    <a:pt x="140" y="153"/>
                    <a:pt x="140" y="153"/>
                    <a:pt x="140" y="153"/>
                  </a:cubicBezTo>
                  <a:lnTo>
                    <a:pt x="157" y="136"/>
                  </a:lnTo>
                  <a:close/>
                  <a:moveTo>
                    <a:pt x="93" y="190"/>
                  </a:moveTo>
                  <a:cubicBezTo>
                    <a:pt x="89" y="193"/>
                    <a:pt x="89" y="193"/>
                    <a:pt x="89" y="193"/>
                  </a:cubicBezTo>
                  <a:cubicBezTo>
                    <a:pt x="90" y="198"/>
                    <a:pt x="90" y="198"/>
                    <a:pt x="90" y="198"/>
                  </a:cubicBezTo>
                  <a:cubicBezTo>
                    <a:pt x="94" y="212"/>
                    <a:pt x="90" y="226"/>
                    <a:pt x="80" y="236"/>
                  </a:cubicBezTo>
                  <a:cubicBezTo>
                    <a:pt x="73" y="244"/>
                    <a:pt x="63" y="248"/>
                    <a:pt x="52" y="248"/>
                  </a:cubicBezTo>
                  <a:cubicBezTo>
                    <a:pt x="48" y="248"/>
                    <a:pt x="43" y="247"/>
                    <a:pt x="39" y="246"/>
                  </a:cubicBezTo>
                  <a:cubicBezTo>
                    <a:pt x="58" y="227"/>
                    <a:pt x="58" y="227"/>
                    <a:pt x="58" y="227"/>
                  </a:cubicBezTo>
                  <a:cubicBezTo>
                    <a:pt x="61" y="224"/>
                    <a:pt x="63" y="219"/>
                    <a:pt x="63" y="215"/>
                  </a:cubicBezTo>
                  <a:cubicBezTo>
                    <a:pt x="63" y="210"/>
                    <a:pt x="61" y="206"/>
                    <a:pt x="58" y="202"/>
                  </a:cubicBezTo>
                  <a:cubicBezTo>
                    <a:pt x="54" y="199"/>
                    <a:pt x="50" y="197"/>
                    <a:pt x="45" y="197"/>
                  </a:cubicBezTo>
                  <a:cubicBezTo>
                    <a:pt x="41" y="197"/>
                    <a:pt x="36" y="199"/>
                    <a:pt x="33" y="202"/>
                  </a:cubicBezTo>
                  <a:cubicBezTo>
                    <a:pt x="14" y="221"/>
                    <a:pt x="14" y="221"/>
                    <a:pt x="14" y="221"/>
                  </a:cubicBezTo>
                  <a:cubicBezTo>
                    <a:pt x="9" y="207"/>
                    <a:pt x="13" y="191"/>
                    <a:pt x="24" y="180"/>
                  </a:cubicBezTo>
                  <a:cubicBezTo>
                    <a:pt x="31" y="172"/>
                    <a:pt x="41" y="168"/>
                    <a:pt x="52" y="168"/>
                  </a:cubicBezTo>
                  <a:cubicBezTo>
                    <a:pt x="55" y="168"/>
                    <a:pt x="59" y="169"/>
                    <a:pt x="62" y="17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70" y="167"/>
                    <a:pt x="70" y="167"/>
                    <a:pt x="70" y="167"/>
                  </a:cubicBezTo>
                  <a:cubicBezTo>
                    <a:pt x="171" y="66"/>
                    <a:pt x="171" y="66"/>
                    <a:pt x="171" y="66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4" y="58"/>
                    <a:pt x="174" y="58"/>
                    <a:pt x="174" y="58"/>
                  </a:cubicBezTo>
                  <a:cubicBezTo>
                    <a:pt x="170" y="44"/>
                    <a:pt x="174" y="30"/>
                    <a:pt x="184" y="20"/>
                  </a:cubicBezTo>
                  <a:cubicBezTo>
                    <a:pt x="191" y="12"/>
                    <a:pt x="201" y="8"/>
                    <a:pt x="212" y="8"/>
                  </a:cubicBezTo>
                  <a:cubicBezTo>
                    <a:pt x="216" y="8"/>
                    <a:pt x="221" y="9"/>
                    <a:pt x="225" y="10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3" y="32"/>
                    <a:pt x="201" y="37"/>
                    <a:pt x="201" y="41"/>
                  </a:cubicBezTo>
                  <a:cubicBezTo>
                    <a:pt x="201" y="46"/>
                    <a:pt x="203" y="50"/>
                    <a:pt x="206" y="54"/>
                  </a:cubicBezTo>
                  <a:cubicBezTo>
                    <a:pt x="210" y="57"/>
                    <a:pt x="214" y="59"/>
                    <a:pt x="219" y="59"/>
                  </a:cubicBezTo>
                  <a:cubicBezTo>
                    <a:pt x="223" y="59"/>
                    <a:pt x="228" y="57"/>
                    <a:pt x="231" y="54"/>
                  </a:cubicBezTo>
                  <a:cubicBezTo>
                    <a:pt x="250" y="35"/>
                    <a:pt x="250" y="35"/>
                    <a:pt x="250" y="35"/>
                  </a:cubicBezTo>
                  <a:cubicBezTo>
                    <a:pt x="255" y="49"/>
                    <a:pt x="251" y="65"/>
                    <a:pt x="240" y="76"/>
                  </a:cubicBezTo>
                  <a:cubicBezTo>
                    <a:pt x="233" y="84"/>
                    <a:pt x="223" y="88"/>
                    <a:pt x="212" y="88"/>
                  </a:cubicBezTo>
                  <a:cubicBezTo>
                    <a:pt x="209" y="88"/>
                    <a:pt x="205" y="87"/>
                    <a:pt x="202" y="86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4" y="89"/>
                    <a:pt x="194" y="89"/>
                    <a:pt x="194" y="89"/>
                  </a:cubicBezTo>
                  <a:lnTo>
                    <a:pt x="93" y="19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F07F9843-8E2C-BF49-962B-3F20E93BEFA6}"/>
              </a:ext>
            </a:extLst>
          </p:cNvPr>
          <p:cNvGrpSpPr/>
          <p:nvPr/>
        </p:nvGrpSpPr>
        <p:grpSpPr bwMode="gray">
          <a:xfrm>
            <a:off x="7091743" y="2455790"/>
            <a:ext cx="382617" cy="507762"/>
            <a:chOff x="3783012" y="4954588"/>
            <a:chExt cx="417513" cy="554038"/>
          </a:xfrm>
        </p:grpSpPr>
        <p:sp>
          <p:nvSpPr>
            <p:cNvPr id="120" name="Freeform 29">
              <a:extLst>
                <a:ext uri="{FF2B5EF4-FFF2-40B4-BE49-F238E27FC236}">
                  <a16:creationId xmlns:a16="http://schemas.microsoft.com/office/drawing/2014/main" xmlns="" id="{BB67A2BF-575C-0949-8C90-7048062C7A5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783012" y="4954588"/>
              <a:ext cx="417513" cy="554038"/>
            </a:xfrm>
            <a:custGeom>
              <a:avLst/>
              <a:gdLst>
                <a:gd name="T0" fmla="*/ 176 w 192"/>
                <a:gd name="T1" fmla="*/ 256 h 256"/>
                <a:gd name="T2" fmla="*/ 0 w 192"/>
                <a:gd name="T3" fmla="*/ 256 h 256"/>
                <a:gd name="T4" fmla="*/ 0 w 192"/>
                <a:gd name="T5" fmla="*/ 244 h 256"/>
                <a:gd name="T6" fmla="*/ 12 w 192"/>
                <a:gd name="T7" fmla="*/ 232 h 256"/>
                <a:gd name="T8" fmla="*/ 164 w 192"/>
                <a:gd name="T9" fmla="*/ 232 h 256"/>
                <a:gd name="T10" fmla="*/ 176 w 192"/>
                <a:gd name="T11" fmla="*/ 244 h 256"/>
                <a:gd name="T12" fmla="*/ 176 w 192"/>
                <a:gd name="T13" fmla="*/ 256 h 256"/>
                <a:gd name="T14" fmla="*/ 8 w 192"/>
                <a:gd name="T15" fmla="*/ 248 h 256"/>
                <a:gd name="T16" fmla="*/ 168 w 192"/>
                <a:gd name="T17" fmla="*/ 248 h 256"/>
                <a:gd name="T18" fmla="*/ 168 w 192"/>
                <a:gd name="T19" fmla="*/ 244 h 256"/>
                <a:gd name="T20" fmla="*/ 164 w 192"/>
                <a:gd name="T21" fmla="*/ 240 h 256"/>
                <a:gd name="T22" fmla="*/ 12 w 192"/>
                <a:gd name="T23" fmla="*/ 240 h 256"/>
                <a:gd name="T24" fmla="*/ 8 w 192"/>
                <a:gd name="T25" fmla="*/ 244 h 256"/>
                <a:gd name="T26" fmla="*/ 8 w 192"/>
                <a:gd name="T27" fmla="*/ 248 h 256"/>
                <a:gd name="T28" fmla="*/ 112 w 192"/>
                <a:gd name="T29" fmla="*/ 152 h 256"/>
                <a:gd name="T30" fmla="*/ 100 w 192"/>
                <a:gd name="T31" fmla="*/ 131 h 256"/>
                <a:gd name="T32" fmla="*/ 135 w 192"/>
                <a:gd name="T33" fmla="*/ 111 h 256"/>
                <a:gd name="T34" fmla="*/ 147 w 192"/>
                <a:gd name="T35" fmla="*/ 132 h 256"/>
                <a:gd name="T36" fmla="*/ 112 w 192"/>
                <a:gd name="T37" fmla="*/ 152 h 256"/>
                <a:gd name="T38" fmla="*/ 111 w 192"/>
                <a:gd name="T39" fmla="*/ 134 h 256"/>
                <a:gd name="T40" fmla="*/ 115 w 192"/>
                <a:gd name="T41" fmla="*/ 141 h 256"/>
                <a:gd name="T42" fmla="*/ 136 w 192"/>
                <a:gd name="T43" fmla="*/ 129 h 256"/>
                <a:gd name="T44" fmla="*/ 132 w 192"/>
                <a:gd name="T45" fmla="*/ 122 h 256"/>
                <a:gd name="T46" fmla="*/ 111 w 192"/>
                <a:gd name="T47" fmla="*/ 134 h 256"/>
                <a:gd name="T48" fmla="*/ 52 w 192"/>
                <a:gd name="T49" fmla="*/ 48 h 256"/>
                <a:gd name="T50" fmla="*/ 36 w 192"/>
                <a:gd name="T51" fmla="*/ 20 h 256"/>
                <a:gd name="T52" fmla="*/ 71 w 192"/>
                <a:gd name="T53" fmla="*/ 0 h 256"/>
                <a:gd name="T54" fmla="*/ 87 w 192"/>
                <a:gd name="T55" fmla="*/ 28 h 256"/>
                <a:gd name="T56" fmla="*/ 52 w 192"/>
                <a:gd name="T57" fmla="*/ 48 h 256"/>
                <a:gd name="T58" fmla="*/ 47 w 192"/>
                <a:gd name="T59" fmla="*/ 23 h 256"/>
                <a:gd name="T60" fmla="*/ 55 w 192"/>
                <a:gd name="T61" fmla="*/ 37 h 256"/>
                <a:gd name="T62" fmla="*/ 76 w 192"/>
                <a:gd name="T63" fmla="*/ 25 h 256"/>
                <a:gd name="T64" fmla="*/ 68 w 192"/>
                <a:gd name="T65" fmla="*/ 11 h 256"/>
                <a:gd name="T66" fmla="*/ 47 w 192"/>
                <a:gd name="T67" fmla="*/ 23 h 256"/>
                <a:gd name="T68" fmla="*/ 192 w 192"/>
                <a:gd name="T69" fmla="*/ 176 h 256"/>
                <a:gd name="T70" fmla="*/ 104 w 192"/>
                <a:gd name="T71" fmla="*/ 176 h 256"/>
                <a:gd name="T72" fmla="*/ 104 w 192"/>
                <a:gd name="T73" fmla="*/ 184 h 256"/>
                <a:gd name="T74" fmla="*/ 192 w 192"/>
                <a:gd name="T75" fmla="*/ 184 h 256"/>
                <a:gd name="T76" fmla="*/ 192 w 192"/>
                <a:gd name="T77" fmla="*/ 17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2" h="256">
                  <a:moveTo>
                    <a:pt x="176" y="256"/>
                  </a:moveTo>
                  <a:cubicBezTo>
                    <a:pt x="0" y="256"/>
                    <a:pt x="0" y="256"/>
                    <a:pt x="0" y="256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237"/>
                    <a:pt x="5" y="232"/>
                    <a:pt x="12" y="232"/>
                  </a:cubicBezTo>
                  <a:cubicBezTo>
                    <a:pt x="164" y="232"/>
                    <a:pt x="164" y="232"/>
                    <a:pt x="164" y="232"/>
                  </a:cubicBezTo>
                  <a:cubicBezTo>
                    <a:pt x="170" y="232"/>
                    <a:pt x="176" y="237"/>
                    <a:pt x="176" y="244"/>
                  </a:cubicBezTo>
                  <a:lnTo>
                    <a:pt x="176" y="256"/>
                  </a:lnTo>
                  <a:close/>
                  <a:moveTo>
                    <a:pt x="8" y="248"/>
                  </a:moveTo>
                  <a:cubicBezTo>
                    <a:pt x="168" y="248"/>
                    <a:pt x="168" y="248"/>
                    <a:pt x="168" y="248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2"/>
                    <a:pt x="166" y="240"/>
                    <a:pt x="164" y="240"/>
                  </a:cubicBezTo>
                  <a:cubicBezTo>
                    <a:pt x="12" y="240"/>
                    <a:pt x="12" y="240"/>
                    <a:pt x="12" y="240"/>
                  </a:cubicBezTo>
                  <a:cubicBezTo>
                    <a:pt x="9" y="240"/>
                    <a:pt x="8" y="242"/>
                    <a:pt x="8" y="244"/>
                  </a:cubicBezTo>
                  <a:lnTo>
                    <a:pt x="8" y="248"/>
                  </a:lnTo>
                  <a:close/>
                  <a:moveTo>
                    <a:pt x="112" y="152"/>
                  </a:moveTo>
                  <a:cubicBezTo>
                    <a:pt x="100" y="131"/>
                    <a:pt x="100" y="131"/>
                    <a:pt x="100" y="131"/>
                  </a:cubicBezTo>
                  <a:cubicBezTo>
                    <a:pt x="135" y="111"/>
                    <a:pt x="135" y="111"/>
                    <a:pt x="135" y="111"/>
                  </a:cubicBezTo>
                  <a:cubicBezTo>
                    <a:pt x="147" y="132"/>
                    <a:pt x="147" y="132"/>
                    <a:pt x="147" y="132"/>
                  </a:cubicBezTo>
                  <a:lnTo>
                    <a:pt x="112" y="152"/>
                  </a:lnTo>
                  <a:close/>
                  <a:moveTo>
                    <a:pt x="111" y="134"/>
                  </a:moveTo>
                  <a:cubicBezTo>
                    <a:pt x="115" y="141"/>
                    <a:pt x="115" y="141"/>
                    <a:pt x="115" y="141"/>
                  </a:cubicBezTo>
                  <a:cubicBezTo>
                    <a:pt x="136" y="129"/>
                    <a:pt x="136" y="129"/>
                    <a:pt x="136" y="129"/>
                  </a:cubicBezTo>
                  <a:cubicBezTo>
                    <a:pt x="132" y="122"/>
                    <a:pt x="132" y="122"/>
                    <a:pt x="132" y="122"/>
                  </a:cubicBezTo>
                  <a:lnTo>
                    <a:pt x="111" y="134"/>
                  </a:lnTo>
                  <a:close/>
                  <a:moveTo>
                    <a:pt x="52" y="48"/>
                  </a:moveTo>
                  <a:cubicBezTo>
                    <a:pt x="36" y="20"/>
                    <a:pt x="36" y="20"/>
                    <a:pt x="36" y="2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87" y="28"/>
                    <a:pt x="87" y="28"/>
                    <a:pt x="87" y="28"/>
                  </a:cubicBezTo>
                  <a:lnTo>
                    <a:pt x="52" y="48"/>
                  </a:lnTo>
                  <a:close/>
                  <a:moveTo>
                    <a:pt x="47" y="23"/>
                  </a:moveTo>
                  <a:cubicBezTo>
                    <a:pt x="55" y="37"/>
                    <a:pt x="55" y="37"/>
                    <a:pt x="55" y="37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68" y="11"/>
                    <a:pt x="68" y="11"/>
                    <a:pt x="68" y="11"/>
                  </a:cubicBezTo>
                  <a:lnTo>
                    <a:pt x="47" y="23"/>
                  </a:lnTo>
                  <a:close/>
                  <a:moveTo>
                    <a:pt x="192" y="176"/>
                  </a:moveTo>
                  <a:cubicBezTo>
                    <a:pt x="104" y="176"/>
                    <a:pt x="104" y="176"/>
                    <a:pt x="104" y="176"/>
                  </a:cubicBezTo>
                  <a:cubicBezTo>
                    <a:pt x="104" y="184"/>
                    <a:pt x="104" y="184"/>
                    <a:pt x="104" y="184"/>
                  </a:cubicBezTo>
                  <a:cubicBezTo>
                    <a:pt x="192" y="184"/>
                    <a:pt x="192" y="184"/>
                    <a:pt x="192" y="184"/>
                  </a:cubicBezTo>
                  <a:lnTo>
                    <a:pt x="192" y="176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1" name="Freeform 30">
              <a:extLst>
                <a:ext uri="{FF2B5EF4-FFF2-40B4-BE49-F238E27FC236}">
                  <a16:creationId xmlns:a16="http://schemas.microsoft.com/office/drawing/2014/main" xmlns="" id="{61FC838E-454C-D64F-BB6F-AFEFC55A776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783012" y="4991101"/>
              <a:ext cx="366713" cy="484188"/>
            </a:xfrm>
            <a:custGeom>
              <a:avLst/>
              <a:gdLst>
                <a:gd name="T0" fmla="*/ 123 w 169"/>
                <a:gd name="T1" fmla="*/ 167 h 223"/>
                <a:gd name="T2" fmla="*/ 88 w 169"/>
                <a:gd name="T3" fmla="*/ 183 h 223"/>
                <a:gd name="T4" fmla="*/ 40 w 169"/>
                <a:gd name="T5" fmla="*/ 135 h 223"/>
                <a:gd name="T6" fmla="*/ 76 w 169"/>
                <a:gd name="T7" fmla="*/ 88 h 223"/>
                <a:gd name="T8" fmla="*/ 97 w 169"/>
                <a:gd name="T9" fmla="*/ 125 h 223"/>
                <a:gd name="T10" fmla="*/ 146 w 169"/>
                <a:gd name="T11" fmla="*/ 97 h 223"/>
                <a:gd name="T12" fmla="*/ 90 w 169"/>
                <a:gd name="T13" fmla="*/ 0 h 223"/>
                <a:gd name="T14" fmla="*/ 41 w 169"/>
                <a:gd name="T15" fmla="*/ 28 h 223"/>
                <a:gd name="T16" fmla="*/ 56 w 169"/>
                <a:gd name="T17" fmla="*/ 53 h 223"/>
                <a:gd name="T18" fmla="*/ 0 w 169"/>
                <a:gd name="T19" fmla="*/ 135 h 223"/>
                <a:gd name="T20" fmla="*/ 88 w 169"/>
                <a:gd name="T21" fmla="*/ 223 h 223"/>
                <a:gd name="T22" fmla="*/ 169 w 169"/>
                <a:gd name="T23" fmla="*/ 167 h 223"/>
                <a:gd name="T24" fmla="*/ 123 w 169"/>
                <a:gd name="T25" fmla="*/ 167 h 223"/>
                <a:gd name="T26" fmla="*/ 52 w 169"/>
                <a:gd name="T27" fmla="*/ 31 h 223"/>
                <a:gd name="T28" fmla="*/ 87 w 169"/>
                <a:gd name="T29" fmla="*/ 11 h 223"/>
                <a:gd name="T30" fmla="*/ 135 w 169"/>
                <a:gd name="T31" fmla="*/ 94 h 223"/>
                <a:gd name="T32" fmla="*/ 100 w 169"/>
                <a:gd name="T33" fmla="*/ 114 h 223"/>
                <a:gd name="T34" fmla="*/ 70 w 169"/>
                <a:gd name="T35" fmla="*/ 62 h 223"/>
                <a:gd name="T36" fmla="*/ 63 w 169"/>
                <a:gd name="T37" fmla="*/ 50 h 223"/>
                <a:gd name="T38" fmla="*/ 63 w 169"/>
                <a:gd name="T39" fmla="*/ 50 h 223"/>
                <a:gd name="T40" fmla="*/ 52 w 169"/>
                <a:gd name="T41" fmla="*/ 31 h 223"/>
                <a:gd name="T42" fmla="*/ 88 w 169"/>
                <a:gd name="T43" fmla="*/ 215 h 223"/>
                <a:gd name="T44" fmla="*/ 8 w 169"/>
                <a:gd name="T45" fmla="*/ 135 h 223"/>
                <a:gd name="T46" fmla="*/ 60 w 169"/>
                <a:gd name="T47" fmla="*/ 60 h 223"/>
                <a:gd name="T48" fmla="*/ 72 w 169"/>
                <a:gd name="T49" fmla="*/ 81 h 223"/>
                <a:gd name="T50" fmla="*/ 32 w 169"/>
                <a:gd name="T51" fmla="*/ 135 h 223"/>
                <a:gd name="T52" fmla="*/ 88 w 169"/>
                <a:gd name="T53" fmla="*/ 191 h 223"/>
                <a:gd name="T54" fmla="*/ 134 w 169"/>
                <a:gd name="T55" fmla="*/ 167 h 223"/>
                <a:gd name="T56" fmla="*/ 161 w 169"/>
                <a:gd name="T57" fmla="*/ 167 h 223"/>
                <a:gd name="T58" fmla="*/ 88 w 169"/>
                <a:gd name="T59" fmla="*/ 2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9" h="223">
                  <a:moveTo>
                    <a:pt x="123" y="167"/>
                  </a:moveTo>
                  <a:cubicBezTo>
                    <a:pt x="114" y="179"/>
                    <a:pt x="101" y="183"/>
                    <a:pt x="88" y="183"/>
                  </a:cubicBezTo>
                  <a:cubicBezTo>
                    <a:pt x="61" y="183"/>
                    <a:pt x="40" y="161"/>
                    <a:pt x="40" y="135"/>
                  </a:cubicBezTo>
                  <a:cubicBezTo>
                    <a:pt x="40" y="113"/>
                    <a:pt x="55" y="93"/>
                    <a:pt x="76" y="88"/>
                  </a:cubicBezTo>
                  <a:cubicBezTo>
                    <a:pt x="97" y="125"/>
                    <a:pt x="97" y="125"/>
                    <a:pt x="97" y="125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22" y="66"/>
                    <a:pt x="0" y="98"/>
                    <a:pt x="0" y="135"/>
                  </a:cubicBezTo>
                  <a:cubicBezTo>
                    <a:pt x="0" y="183"/>
                    <a:pt x="39" y="223"/>
                    <a:pt x="88" y="223"/>
                  </a:cubicBezTo>
                  <a:cubicBezTo>
                    <a:pt x="124" y="223"/>
                    <a:pt x="156" y="199"/>
                    <a:pt x="169" y="167"/>
                  </a:cubicBezTo>
                  <a:lnTo>
                    <a:pt x="123" y="167"/>
                  </a:lnTo>
                  <a:close/>
                  <a:moveTo>
                    <a:pt x="52" y="31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135" y="94"/>
                    <a:pt x="135" y="94"/>
                    <a:pt x="135" y="94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lnTo>
                    <a:pt x="52" y="31"/>
                  </a:lnTo>
                  <a:close/>
                  <a:moveTo>
                    <a:pt x="88" y="215"/>
                  </a:moveTo>
                  <a:cubicBezTo>
                    <a:pt x="44" y="215"/>
                    <a:pt x="8" y="179"/>
                    <a:pt x="8" y="135"/>
                  </a:cubicBezTo>
                  <a:cubicBezTo>
                    <a:pt x="8" y="101"/>
                    <a:pt x="28" y="71"/>
                    <a:pt x="60" y="60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48" y="88"/>
                    <a:pt x="32" y="110"/>
                    <a:pt x="32" y="135"/>
                  </a:cubicBezTo>
                  <a:cubicBezTo>
                    <a:pt x="32" y="166"/>
                    <a:pt x="57" y="191"/>
                    <a:pt x="88" y="191"/>
                  </a:cubicBezTo>
                  <a:cubicBezTo>
                    <a:pt x="106" y="191"/>
                    <a:pt x="123" y="183"/>
                    <a:pt x="134" y="167"/>
                  </a:cubicBezTo>
                  <a:cubicBezTo>
                    <a:pt x="161" y="167"/>
                    <a:pt x="161" y="167"/>
                    <a:pt x="161" y="167"/>
                  </a:cubicBezTo>
                  <a:cubicBezTo>
                    <a:pt x="148" y="195"/>
                    <a:pt x="119" y="215"/>
                    <a:pt x="88" y="215"/>
                  </a:cubicBez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122" name="Freeform 17">
            <a:extLst>
              <a:ext uri="{FF2B5EF4-FFF2-40B4-BE49-F238E27FC236}">
                <a16:creationId xmlns:a16="http://schemas.microsoft.com/office/drawing/2014/main" xmlns="" id="{08CF350C-8A54-A244-ABE7-C293879E4B35}"/>
              </a:ext>
            </a:extLst>
          </p:cNvPr>
          <p:cNvSpPr>
            <a:spLocks noEditPoints="1"/>
          </p:cNvSpPr>
          <p:nvPr/>
        </p:nvSpPr>
        <p:spPr bwMode="gray">
          <a:xfrm>
            <a:off x="7076232" y="3296476"/>
            <a:ext cx="356356" cy="374701"/>
          </a:xfrm>
          <a:custGeom>
            <a:avLst/>
            <a:gdLst>
              <a:gd name="T0" fmla="*/ 758 w 1102"/>
              <a:gd name="T1" fmla="*/ 1159 h 1159"/>
              <a:gd name="T2" fmla="*/ 758 w 1102"/>
              <a:gd name="T3" fmla="*/ 1159 h 1159"/>
              <a:gd name="T4" fmla="*/ 535 w 1102"/>
              <a:gd name="T5" fmla="*/ 1096 h 1159"/>
              <a:gd name="T6" fmla="*/ 47 w 1102"/>
              <a:gd name="T7" fmla="*/ 533 h 1159"/>
              <a:gd name="T8" fmla="*/ 49 w 1102"/>
              <a:gd name="T9" fmla="*/ 201 h 1159"/>
              <a:gd name="T10" fmla="*/ 213 w 1102"/>
              <a:gd name="T11" fmla="*/ 23 h 1159"/>
              <a:gd name="T12" fmla="*/ 319 w 1102"/>
              <a:gd name="T13" fmla="*/ 32 h 1159"/>
              <a:gd name="T14" fmla="*/ 458 w 1102"/>
              <a:gd name="T15" fmla="*/ 252 h 1159"/>
              <a:gd name="T16" fmla="*/ 420 w 1102"/>
              <a:gd name="T17" fmla="*/ 376 h 1159"/>
              <a:gd name="T18" fmla="*/ 350 w 1102"/>
              <a:gd name="T19" fmla="*/ 434 h 1159"/>
              <a:gd name="T20" fmla="*/ 323 w 1102"/>
              <a:gd name="T21" fmla="*/ 511 h 1159"/>
              <a:gd name="T22" fmla="*/ 362 w 1102"/>
              <a:gd name="T23" fmla="*/ 597 h 1159"/>
              <a:gd name="T24" fmla="*/ 551 w 1102"/>
              <a:gd name="T25" fmla="*/ 803 h 1159"/>
              <a:gd name="T26" fmla="*/ 605 w 1102"/>
              <a:gd name="T27" fmla="*/ 830 h 1159"/>
              <a:gd name="T28" fmla="*/ 679 w 1102"/>
              <a:gd name="T29" fmla="*/ 813 h 1159"/>
              <a:gd name="T30" fmla="*/ 746 w 1102"/>
              <a:gd name="T31" fmla="*/ 752 h 1159"/>
              <a:gd name="T32" fmla="*/ 888 w 1102"/>
              <a:gd name="T33" fmla="*/ 736 h 1159"/>
              <a:gd name="T34" fmla="*/ 1068 w 1102"/>
              <a:gd name="T35" fmla="*/ 887 h 1159"/>
              <a:gd name="T36" fmla="*/ 1057 w 1102"/>
              <a:gd name="T37" fmla="*/ 1019 h 1159"/>
              <a:gd name="T38" fmla="*/ 846 w 1102"/>
              <a:gd name="T39" fmla="*/ 1148 h 1159"/>
              <a:gd name="T40" fmla="*/ 789 w 1102"/>
              <a:gd name="T41" fmla="*/ 1157 h 1159"/>
              <a:gd name="T42" fmla="*/ 758 w 1102"/>
              <a:gd name="T43" fmla="*/ 1159 h 1159"/>
              <a:gd name="T44" fmla="*/ 261 w 1102"/>
              <a:gd name="T45" fmla="*/ 43 h 1159"/>
              <a:gd name="T46" fmla="*/ 234 w 1102"/>
              <a:gd name="T47" fmla="*/ 52 h 1159"/>
              <a:gd name="T48" fmla="*/ 81 w 1102"/>
              <a:gd name="T49" fmla="*/ 216 h 1159"/>
              <a:gd name="T50" fmla="*/ 81 w 1102"/>
              <a:gd name="T51" fmla="*/ 520 h 1159"/>
              <a:gd name="T52" fmla="*/ 553 w 1102"/>
              <a:gd name="T53" fmla="*/ 1065 h 1159"/>
              <a:gd name="T54" fmla="*/ 756 w 1102"/>
              <a:gd name="T55" fmla="*/ 1123 h 1159"/>
              <a:gd name="T56" fmla="*/ 780 w 1102"/>
              <a:gd name="T57" fmla="*/ 1119 h 1159"/>
              <a:gd name="T58" fmla="*/ 836 w 1102"/>
              <a:gd name="T59" fmla="*/ 1112 h 1159"/>
              <a:gd name="T60" fmla="*/ 1028 w 1102"/>
              <a:gd name="T61" fmla="*/ 992 h 1159"/>
              <a:gd name="T62" fmla="*/ 1035 w 1102"/>
              <a:gd name="T63" fmla="*/ 909 h 1159"/>
              <a:gd name="T64" fmla="*/ 868 w 1102"/>
              <a:gd name="T65" fmla="*/ 767 h 1159"/>
              <a:gd name="T66" fmla="*/ 767 w 1102"/>
              <a:gd name="T67" fmla="*/ 777 h 1159"/>
              <a:gd name="T68" fmla="*/ 702 w 1102"/>
              <a:gd name="T69" fmla="*/ 839 h 1159"/>
              <a:gd name="T70" fmla="*/ 591 w 1102"/>
              <a:gd name="T71" fmla="*/ 864 h 1159"/>
              <a:gd name="T72" fmla="*/ 530 w 1102"/>
              <a:gd name="T73" fmla="*/ 831 h 1159"/>
              <a:gd name="T74" fmla="*/ 332 w 1102"/>
              <a:gd name="T75" fmla="*/ 617 h 1159"/>
              <a:gd name="T76" fmla="*/ 288 w 1102"/>
              <a:gd name="T77" fmla="*/ 522 h 1159"/>
              <a:gd name="T78" fmla="*/ 328 w 1102"/>
              <a:gd name="T79" fmla="*/ 405 h 1159"/>
              <a:gd name="T80" fmla="*/ 396 w 1102"/>
              <a:gd name="T81" fmla="*/ 349 h 1159"/>
              <a:gd name="T82" fmla="*/ 423 w 1102"/>
              <a:gd name="T83" fmla="*/ 263 h 1159"/>
              <a:gd name="T84" fmla="*/ 296 w 1102"/>
              <a:gd name="T85" fmla="*/ 57 h 1159"/>
              <a:gd name="T86" fmla="*/ 261 w 1102"/>
              <a:gd name="T87" fmla="*/ 4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02" h="1159">
                <a:moveTo>
                  <a:pt x="758" y="1159"/>
                </a:moveTo>
                <a:cubicBezTo>
                  <a:pt x="758" y="1159"/>
                  <a:pt x="758" y="1159"/>
                  <a:pt x="758" y="1159"/>
                </a:cubicBezTo>
                <a:cubicBezTo>
                  <a:pt x="675" y="1157"/>
                  <a:pt x="602" y="1136"/>
                  <a:pt x="535" y="1096"/>
                </a:cubicBezTo>
                <a:cubicBezTo>
                  <a:pt x="310" y="961"/>
                  <a:pt x="146" y="772"/>
                  <a:pt x="47" y="533"/>
                </a:cubicBezTo>
                <a:cubicBezTo>
                  <a:pt x="0" y="419"/>
                  <a:pt x="2" y="308"/>
                  <a:pt x="49" y="201"/>
                </a:cubicBezTo>
                <a:cubicBezTo>
                  <a:pt x="85" y="120"/>
                  <a:pt x="153" y="66"/>
                  <a:pt x="213" y="23"/>
                </a:cubicBezTo>
                <a:cubicBezTo>
                  <a:pt x="245" y="0"/>
                  <a:pt x="288" y="3"/>
                  <a:pt x="319" y="32"/>
                </a:cubicBezTo>
                <a:cubicBezTo>
                  <a:pt x="386" y="95"/>
                  <a:pt x="432" y="169"/>
                  <a:pt x="458" y="252"/>
                </a:cubicBezTo>
                <a:cubicBezTo>
                  <a:pt x="472" y="297"/>
                  <a:pt x="458" y="342"/>
                  <a:pt x="420" y="376"/>
                </a:cubicBezTo>
                <a:cubicBezTo>
                  <a:pt x="393" y="401"/>
                  <a:pt x="369" y="419"/>
                  <a:pt x="350" y="434"/>
                </a:cubicBezTo>
                <a:cubicBezTo>
                  <a:pt x="323" y="455"/>
                  <a:pt x="314" y="480"/>
                  <a:pt x="323" y="511"/>
                </a:cubicBezTo>
                <a:cubicBezTo>
                  <a:pt x="333" y="543"/>
                  <a:pt x="346" y="572"/>
                  <a:pt x="362" y="597"/>
                </a:cubicBezTo>
                <a:cubicBezTo>
                  <a:pt x="420" y="684"/>
                  <a:pt x="481" y="752"/>
                  <a:pt x="551" y="803"/>
                </a:cubicBezTo>
                <a:cubicBezTo>
                  <a:pt x="566" y="813"/>
                  <a:pt x="585" y="822"/>
                  <a:pt x="605" y="830"/>
                </a:cubicBezTo>
                <a:cubicBezTo>
                  <a:pt x="632" y="840"/>
                  <a:pt x="657" y="835"/>
                  <a:pt x="679" y="813"/>
                </a:cubicBezTo>
                <a:cubicBezTo>
                  <a:pt x="704" y="788"/>
                  <a:pt x="726" y="768"/>
                  <a:pt x="746" y="752"/>
                </a:cubicBezTo>
                <a:cubicBezTo>
                  <a:pt x="787" y="716"/>
                  <a:pt x="837" y="711"/>
                  <a:pt x="888" y="736"/>
                </a:cubicBezTo>
                <a:cubicBezTo>
                  <a:pt x="956" y="772"/>
                  <a:pt x="1016" y="822"/>
                  <a:pt x="1068" y="887"/>
                </a:cubicBezTo>
                <a:cubicBezTo>
                  <a:pt x="1102" y="932"/>
                  <a:pt x="1098" y="979"/>
                  <a:pt x="1057" y="1019"/>
                </a:cubicBezTo>
                <a:cubicBezTo>
                  <a:pt x="996" y="1078"/>
                  <a:pt x="933" y="1132"/>
                  <a:pt x="846" y="1148"/>
                </a:cubicBezTo>
                <a:cubicBezTo>
                  <a:pt x="827" y="1152"/>
                  <a:pt x="809" y="1154"/>
                  <a:pt x="789" y="1157"/>
                </a:cubicBezTo>
                <a:cubicBezTo>
                  <a:pt x="776" y="1157"/>
                  <a:pt x="769" y="1157"/>
                  <a:pt x="758" y="1159"/>
                </a:cubicBezTo>
                <a:close/>
                <a:moveTo>
                  <a:pt x="261" y="43"/>
                </a:moveTo>
                <a:cubicBezTo>
                  <a:pt x="252" y="43"/>
                  <a:pt x="243" y="47"/>
                  <a:pt x="234" y="52"/>
                </a:cubicBezTo>
                <a:cubicBezTo>
                  <a:pt x="175" y="95"/>
                  <a:pt x="116" y="142"/>
                  <a:pt x="81" y="216"/>
                </a:cubicBezTo>
                <a:cubicBezTo>
                  <a:pt x="38" y="313"/>
                  <a:pt x="38" y="416"/>
                  <a:pt x="81" y="520"/>
                </a:cubicBezTo>
                <a:cubicBezTo>
                  <a:pt x="175" y="750"/>
                  <a:pt x="335" y="934"/>
                  <a:pt x="553" y="1065"/>
                </a:cubicBezTo>
                <a:cubicBezTo>
                  <a:pt x="614" y="1101"/>
                  <a:pt x="683" y="1121"/>
                  <a:pt x="756" y="1123"/>
                </a:cubicBezTo>
                <a:cubicBezTo>
                  <a:pt x="764" y="1121"/>
                  <a:pt x="773" y="1121"/>
                  <a:pt x="780" y="1119"/>
                </a:cubicBezTo>
                <a:cubicBezTo>
                  <a:pt x="798" y="1118"/>
                  <a:pt x="818" y="1116"/>
                  <a:pt x="836" y="1112"/>
                </a:cubicBezTo>
                <a:cubicBezTo>
                  <a:pt x="913" y="1098"/>
                  <a:pt x="972" y="1047"/>
                  <a:pt x="1028" y="992"/>
                </a:cubicBezTo>
                <a:cubicBezTo>
                  <a:pt x="1057" y="965"/>
                  <a:pt x="1059" y="938"/>
                  <a:pt x="1035" y="909"/>
                </a:cubicBezTo>
                <a:cubicBezTo>
                  <a:pt x="987" y="848"/>
                  <a:pt x="931" y="801"/>
                  <a:pt x="868" y="767"/>
                </a:cubicBezTo>
                <a:cubicBezTo>
                  <a:pt x="832" y="749"/>
                  <a:pt x="798" y="752"/>
                  <a:pt x="767" y="777"/>
                </a:cubicBezTo>
                <a:cubicBezTo>
                  <a:pt x="747" y="794"/>
                  <a:pt x="728" y="813"/>
                  <a:pt x="702" y="839"/>
                </a:cubicBezTo>
                <a:cubicBezTo>
                  <a:pt x="670" y="869"/>
                  <a:pt x="632" y="878"/>
                  <a:pt x="591" y="864"/>
                </a:cubicBezTo>
                <a:cubicBezTo>
                  <a:pt x="567" y="855"/>
                  <a:pt x="548" y="844"/>
                  <a:pt x="530" y="831"/>
                </a:cubicBezTo>
                <a:cubicBezTo>
                  <a:pt x="456" y="777"/>
                  <a:pt x="391" y="707"/>
                  <a:pt x="332" y="617"/>
                </a:cubicBezTo>
                <a:cubicBezTo>
                  <a:pt x="314" y="590"/>
                  <a:pt x="299" y="558"/>
                  <a:pt x="288" y="522"/>
                </a:cubicBezTo>
                <a:cubicBezTo>
                  <a:pt x="274" y="477"/>
                  <a:pt x="288" y="435"/>
                  <a:pt x="328" y="405"/>
                </a:cubicBezTo>
                <a:cubicBezTo>
                  <a:pt x="348" y="389"/>
                  <a:pt x="369" y="372"/>
                  <a:pt x="396" y="349"/>
                </a:cubicBezTo>
                <a:cubicBezTo>
                  <a:pt x="423" y="326"/>
                  <a:pt x="432" y="295"/>
                  <a:pt x="423" y="263"/>
                </a:cubicBezTo>
                <a:cubicBezTo>
                  <a:pt x="400" y="185"/>
                  <a:pt x="357" y="115"/>
                  <a:pt x="296" y="57"/>
                </a:cubicBezTo>
                <a:cubicBezTo>
                  <a:pt x="285" y="48"/>
                  <a:pt x="272" y="43"/>
                  <a:pt x="261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6054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comprehensive &amp; patient-centric approach to health care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904109DD-E4AC-4E4B-BE1E-14490D558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C8678-EA3C-EF48-8602-444509FA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Integrating stakeholders through a robust technology backbone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4C5BF22-4F90-CE44-ADE8-DCED0ECD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71909D-9801-4440-B27F-AF55034E0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C59DD4D-5EAA-7C46-BDB3-704F0D304F8C}"/>
              </a:ext>
            </a:extLst>
          </p:cNvPr>
          <p:cNvSpPr/>
          <p:nvPr/>
        </p:nvSpPr>
        <p:spPr>
          <a:xfrm>
            <a:off x="8313186" y="1667753"/>
            <a:ext cx="1881583" cy="188158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7353A45-D459-7946-B164-CDB3162476D2}"/>
              </a:ext>
            </a:extLst>
          </p:cNvPr>
          <p:cNvGrpSpPr/>
          <p:nvPr/>
        </p:nvGrpSpPr>
        <p:grpSpPr>
          <a:xfrm>
            <a:off x="8905371" y="1173490"/>
            <a:ext cx="1938860" cy="1474243"/>
            <a:chOff x="8636421" y="1310788"/>
            <a:chExt cx="1938860" cy="14742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459E1618-29AD-784C-945B-096A1ACA9B9D}"/>
                </a:ext>
              </a:extLst>
            </p:cNvPr>
            <p:cNvGrpSpPr/>
            <p:nvPr/>
          </p:nvGrpSpPr>
          <p:grpSpPr>
            <a:xfrm>
              <a:off x="8868730" y="1310788"/>
              <a:ext cx="1474243" cy="1474243"/>
              <a:chOff x="3226150" y="5108220"/>
              <a:chExt cx="1474243" cy="147424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F9B8BECF-D8D6-3441-88E7-D8CB4D785078}"/>
                  </a:ext>
                </a:extLst>
              </p:cNvPr>
              <p:cNvSpPr/>
              <p:nvPr/>
            </p:nvSpPr>
            <p:spPr>
              <a:xfrm>
                <a:off x="3292095" y="5174165"/>
                <a:ext cx="1342353" cy="134235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93276FD4-03B7-8640-9241-23DE250FD1DD}"/>
                  </a:ext>
                </a:extLst>
              </p:cNvPr>
              <p:cNvSpPr/>
              <p:nvPr/>
            </p:nvSpPr>
            <p:spPr>
              <a:xfrm>
                <a:off x="3404336" y="5286406"/>
                <a:ext cx="1117871" cy="11178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02C2BB12-2D10-0544-A2DD-8E16D27C146A}"/>
                  </a:ext>
                </a:extLst>
              </p:cNvPr>
              <p:cNvSpPr/>
              <p:nvPr/>
            </p:nvSpPr>
            <p:spPr>
              <a:xfrm>
                <a:off x="3226150" y="5108220"/>
                <a:ext cx="1474243" cy="1474243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DE99989-94CF-854D-97B2-780A42B21E0E}"/>
                </a:ext>
              </a:extLst>
            </p:cNvPr>
            <p:cNvSpPr/>
            <p:nvPr/>
          </p:nvSpPr>
          <p:spPr>
            <a:xfrm>
              <a:off x="8636421" y="2083512"/>
              <a:ext cx="1938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kern="0" dirty="0">
                  <a:cs typeface="Calibri" pitchFamily="34" charset="0"/>
                </a:rPr>
                <a:t>Government</a:t>
              </a:r>
              <a:br>
                <a:rPr lang="en-US" sz="1200" b="1" kern="0" dirty="0">
                  <a:cs typeface="Calibri" pitchFamily="34" charset="0"/>
                </a:rPr>
              </a:br>
              <a:r>
                <a:rPr lang="en-US" sz="1200" b="1" kern="0" dirty="0">
                  <a:cs typeface="Calibri" pitchFamily="34" charset="0"/>
                </a:rPr>
                <a:t>/PSU</a:t>
              </a:r>
              <a:endParaRPr lang="en-US" sz="1200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9D9CCAD-ED02-B540-8021-F6C2764A8623}"/>
                </a:ext>
              </a:extLst>
            </p:cNvPr>
            <p:cNvGrpSpPr/>
            <p:nvPr/>
          </p:nvGrpSpPr>
          <p:grpSpPr bwMode="gray">
            <a:xfrm>
              <a:off x="9417754" y="1677901"/>
              <a:ext cx="347000" cy="386397"/>
              <a:chOff x="4808538" y="3825875"/>
              <a:chExt cx="447674" cy="498475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79DFABE2-27C0-B646-96EC-ABF8397F1C6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56163" y="3825875"/>
                <a:ext cx="355600" cy="450850"/>
              </a:xfrm>
              <a:custGeom>
                <a:avLst/>
                <a:gdLst>
                  <a:gd name="T0" fmla="*/ 9 w 224"/>
                  <a:gd name="T1" fmla="*/ 284 h 284"/>
                  <a:gd name="T2" fmla="*/ 0 w 224"/>
                  <a:gd name="T3" fmla="*/ 284 h 284"/>
                  <a:gd name="T4" fmla="*/ 0 w 224"/>
                  <a:gd name="T5" fmla="*/ 161 h 284"/>
                  <a:gd name="T6" fmla="*/ 9 w 224"/>
                  <a:gd name="T7" fmla="*/ 161 h 284"/>
                  <a:gd name="T8" fmla="*/ 9 w 224"/>
                  <a:gd name="T9" fmla="*/ 284 h 284"/>
                  <a:gd name="T10" fmla="*/ 39 w 224"/>
                  <a:gd name="T11" fmla="*/ 161 h 284"/>
                  <a:gd name="T12" fmla="*/ 29 w 224"/>
                  <a:gd name="T13" fmla="*/ 161 h 284"/>
                  <a:gd name="T14" fmla="*/ 29 w 224"/>
                  <a:gd name="T15" fmla="*/ 284 h 284"/>
                  <a:gd name="T16" fmla="*/ 39 w 224"/>
                  <a:gd name="T17" fmla="*/ 284 h 284"/>
                  <a:gd name="T18" fmla="*/ 39 w 224"/>
                  <a:gd name="T19" fmla="*/ 161 h 284"/>
                  <a:gd name="T20" fmla="*/ 102 w 224"/>
                  <a:gd name="T21" fmla="*/ 161 h 284"/>
                  <a:gd name="T22" fmla="*/ 91 w 224"/>
                  <a:gd name="T23" fmla="*/ 161 h 284"/>
                  <a:gd name="T24" fmla="*/ 91 w 224"/>
                  <a:gd name="T25" fmla="*/ 284 h 284"/>
                  <a:gd name="T26" fmla="*/ 102 w 224"/>
                  <a:gd name="T27" fmla="*/ 284 h 284"/>
                  <a:gd name="T28" fmla="*/ 102 w 224"/>
                  <a:gd name="T29" fmla="*/ 161 h 284"/>
                  <a:gd name="T30" fmla="*/ 131 w 224"/>
                  <a:gd name="T31" fmla="*/ 161 h 284"/>
                  <a:gd name="T32" fmla="*/ 120 w 224"/>
                  <a:gd name="T33" fmla="*/ 161 h 284"/>
                  <a:gd name="T34" fmla="*/ 120 w 224"/>
                  <a:gd name="T35" fmla="*/ 284 h 284"/>
                  <a:gd name="T36" fmla="*/ 131 w 224"/>
                  <a:gd name="T37" fmla="*/ 284 h 284"/>
                  <a:gd name="T38" fmla="*/ 131 w 224"/>
                  <a:gd name="T39" fmla="*/ 161 h 284"/>
                  <a:gd name="T40" fmla="*/ 194 w 224"/>
                  <a:gd name="T41" fmla="*/ 161 h 284"/>
                  <a:gd name="T42" fmla="*/ 184 w 224"/>
                  <a:gd name="T43" fmla="*/ 161 h 284"/>
                  <a:gd name="T44" fmla="*/ 184 w 224"/>
                  <a:gd name="T45" fmla="*/ 284 h 284"/>
                  <a:gd name="T46" fmla="*/ 194 w 224"/>
                  <a:gd name="T47" fmla="*/ 284 h 284"/>
                  <a:gd name="T48" fmla="*/ 194 w 224"/>
                  <a:gd name="T49" fmla="*/ 161 h 284"/>
                  <a:gd name="T50" fmla="*/ 224 w 224"/>
                  <a:gd name="T51" fmla="*/ 161 h 284"/>
                  <a:gd name="T52" fmla="*/ 214 w 224"/>
                  <a:gd name="T53" fmla="*/ 161 h 284"/>
                  <a:gd name="T54" fmla="*/ 214 w 224"/>
                  <a:gd name="T55" fmla="*/ 284 h 284"/>
                  <a:gd name="T56" fmla="*/ 224 w 224"/>
                  <a:gd name="T57" fmla="*/ 284 h 284"/>
                  <a:gd name="T58" fmla="*/ 224 w 224"/>
                  <a:gd name="T59" fmla="*/ 161 h 284"/>
                  <a:gd name="T60" fmla="*/ 172 w 224"/>
                  <a:gd name="T61" fmla="*/ 39 h 284"/>
                  <a:gd name="T62" fmla="*/ 118 w 224"/>
                  <a:gd name="T63" fmla="*/ 39 h 284"/>
                  <a:gd name="T64" fmla="*/ 118 w 224"/>
                  <a:gd name="T65" fmla="*/ 69 h 284"/>
                  <a:gd name="T66" fmla="*/ 108 w 224"/>
                  <a:gd name="T67" fmla="*/ 69 h 284"/>
                  <a:gd name="T68" fmla="*/ 108 w 224"/>
                  <a:gd name="T69" fmla="*/ 39 h 284"/>
                  <a:gd name="T70" fmla="*/ 108 w 224"/>
                  <a:gd name="T71" fmla="*/ 0 h 284"/>
                  <a:gd name="T72" fmla="*/ 118 w 224"/>
                  <a:gd name="T73" fmla="*/ 0 h 284"/>
                  <a:gd name="T74" fmla="*/ 172 w 224"/>
                  <a:gd name="T75" fmla="*/ 0 h 284"/>
                  <a:gd name="T76" fmla="*/ 172 w 224"/>
                  <a:gd name="T77" fmla="*/ 39 h 284"/>
                  <a:gd name="T78" fmla="*/ 162 w 224"/>
                  <a:gd name="T79" fmla="*/ 10 h 284"/>
                  <a:gd name="T80" fmla="*/ 118 w 224"/>
                  <a:gd name="T81" fmla="*/ 10 h 284"/>
                  <a:gd name="T82" fmla="*/ 118 w 224"/>
                  <a:gd name="T83" fmla="*/ 29 h 284"/>
                  <a:gd name="T84" fmla="*/ 162 w 224"/>
                  <a:gd name="T85" fmla="*/ 29 h 284"/>
                  <a:gd name="T86" fmla="*/ 162 w 224"/>
                  <a:gd name="T87" fmla="*/ 1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4" h="284">
                    <a:moveTo>
                      <a:pt x="9" y="284"/>
                    </a:moveTo>
                    <a:lnTo>
                      <a:pt x="0" y="284"/>
                    </a:lnTo>
                    <a:lnTo>
                      <a:pt x="0" y="161"/>
                    </a:lnTo>
                    <a:lnTo>
                      <a:pt x="9" y="161"/>
                    </a:lnTo>
                    <a:lnTo>
                      <a:pt x="9" y="284"/>
                    </a:lnTo>
                    <a:close/>
                    <a:moveTo>
                      <a:pt x="39" y="161"/>
                    </a:moveTo>
                    <a:lnTo>
                      <a:pt x="29" y="161"/>
                    </a:lnTo>
                    <a:lnTo>
                      <a:pt x="29" y="284"/>
                    </a:lnTo>
                    <a:lnTo>
                      <a:pt x="39" y="284"/>
                    </a:lnTo>
                    <a:lnTo>
                      <a:pt x="39" y="161"/>
                    </a:lnTo>
                    <a:close/>
                    <a:moveTo>
                      <a:pt x="102" y="161"/>
                    </a:moveTo>
                    <a:lnTo>
                      <a:pt x="91" y="161"/>
                    </a:lnTo>
                    <a:lnTo>
                      <a:pt x="91" y="284"/>
                    </a:lnTo>
                    <a:lnTo>
                      <a:pt x="102" y="284"/>
                    </a:lnTo>
                    <a:lnTo>
                      <a:pt x="102" y="161"/>
                    </a:lnTo>
                    <a:close/>
                    <a:moveTo>
                      <a:pt x="131" y="161"/>
                    </a:moveTo>
                    <a:lnTo>
                      <a:pt x="120" y="161"/>
                    </a:lnTo>
                    <a:lnTo>
                      <a:pt x="120" y="284"/>
                    </a:lnTo>
                    <a:lnTo>
                      <a:pt x="131" y="284"/>
                    </a:lnTo>
                    <a:lnTo>
                      <a:pt x="131" y="161"/>
                    </a:lnTo>
                    <a:close/>
                    <a:moveTo>
                      <a:pt x="194" y="161"/>
                    </a:moveTo>
                    <a:lnTo>
                      <a:pt x="184" y="161"/>
                    </a:lnTo>
                    <a:lnTo>
                      <a:pt x="184" y="284"/>
                    </a:lnTo>
                    <a:lnTo>
                      <a:pt x="194" y="284"/>
                    </a:lnTo>
                    <a:lnTo>
                      <a:pt x="194" y="161"/>
                    </a:lnTo>
                    <a:close/>
                    <a:moveTo>
                      <a:pt x="224" y="161"/>
                    </a:moveTo>
                    <a:lnTo>
                      <a:pt x="214" y="161"/>
                    </a:lnTo>
                    <a:lnTo>
                      <a:pt x="214" y="284"/>
                    </a:lnTo>
                    <a:lnTo>
                      <a:pt x="224" y="284"/>
                    </a:lnTo>
                    <a:lnTo>
                      <a:pt x="224" y="161"/>
                    </a:lnTo>
                    <a:close/>
                    <a:moveTo>
                      <a:pt x="172" y="39"/>
                    </a:moveTo>
                    <a:lnTo>
                      <a:pt x="118" y="39"/>
                    </a:lnTo>
                    <a:lnTo>
                      <a:pt x="118" y="69"/>
                    </a:lnTo>
                    <a:lnTo>
                      <a:pt x="108" y="69"/>
                    </a:lnTo>
                    <a:lnTo>
                      <a:pt x="108" y="39"/>
                    </a:lnTo>
                    <a:lnTo>
                      <a:pt x="108" y="0"/>
                    </a:lnTo>
                    <a:lnTo>
                      <a:pt x="118" y="0"/>
                    </a:lnTo>
                    <a:lnTo>
                      <a:pt x="172" y="0"/>
                    </a:lnTo>
                    <a:lnTo>
                      <a:pt x="172" y="39"/>
                    </a:lnTo>
                    <a:close/>
                    <a:moveTo>
                      <a:pt x="162" y="10"/>
                    </a:moveTo>
                    <a:lnTo>
                      <a:pt x="118" y="10"/>
                    </a:lnTo>
                    <a:lnTo>
                      <a:pt x="118" y="29"/>
                    </a:lnTo>
                    <a:lnTo>
                      <a:pt x="162" y="29"/>
                    </a:lnTo>
                    <a:lnTo>
                      <a:pt x="162" y="10"/>
                    </a:lnTo>
                    <a:close/>
                  </a:path>
                </a:pathLst>
              </a:custGeom>
              <a:solidFill>
                <a:srgbClr val="E87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DAA6E96-A7DF-154F-9AEC-D3E4C9D385F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08538" y="3937000"/>
                <a:ext cx="447674" cy="387350"/>
              </a:xfrm>
              <a:custGeom>
                <a:avLst/>
                <a:gdLst>
                  <a:gd name="T0" fmla="*/ 212 w 229"/>
                  <a:gd name="T1" fmla="*/ 199 h 199"/>
                  <a:gd name="T2" fmla="*/ 16 w 229"/>
                  <a:gd name="T3" fmla="*/ 199 h 199"/>
                  <a:gd name="T4" fmla="*/ 0 w 229"/>
                  <a:gd name="T5" fmla="*/ 184 h 199"/>
                  <a:gd name="T6" fmla="*/ 16 w 229"/>
                  <a:gd name="T7" fmla="*/ 169 h 199"/>
                  <a:gd name="T8" fmla="*/ 212 w 229"/>
                  <a:gd name="T9" fmla="*/ 169 h 199"/>
                  <a:gd name="T10" fmla="*/ 229 w 229"/>
                  <a:gd name="T11" fmla="*/ 184 h 199"/>
                  <a:gd name="T12" fmla="*/ 212 w 229"/>
                  <a:gd name="T13" fmla="*/ 199 h 199"/>
                  <a:gd name="T14" fmla="*/ 16 w 229"/>
                  <a:gd name="T15" fmla="*/ 178 h 199"/>
                  <a:gd name="T16" fmla="*/ 8 w 229"/>
                  <a:gd name="T17" fmla="*/ 184 h 199"/>
                  <a:gd name="T18" fmla="*/ 16 w 229"/>
                  <a:gd name="T19" fmla="*/ 190 h 199"/>
                  <a:gd name="T20" fmla="*/ 212 w 229"/>
                  <a:gd name="T21" fmla="*/ 190 h 199"/>
                  <a:gd name="T22" fmla="*/ 220 w 229"/>
                  <a:gd name="T23" fmla="*/ 184 h 199"/>
                  <a:gd name="T24" fmla="*/ 212 w 229"/>
                  <a:gd name="T25" fmla="*/ 178 h 199"/>
                  <a:gd name="T26" fmla="*/ 16 w 229"/>
                  <a:gd name="T27" fmla="*/ 178 h 199"/>
                  <a:gd name="T28" fmla="*/ 212 w 229"/>
                  <a:gd name="T29" fmla="*/ 51 h 199"/>
                  <a:gd name="T30" fmla="*/ 205 w 229"/>
                  <a:gd name="T31" fmla="*/ 51 h 199"/>
                  <a:gd name="T32" fmla="*/ 116 w 229"/>
                  <a:gd name="T33" fmla="*/ 0 h 199"/>
                  <a:gd name="T34" fmla="*/ 27 w 229"/>
                  <a:gd name="T35" fmla="*/ 51 h 199"/>
                  <a:gd name="T36" fmla="*/ 16 w 229"/>
                  <a:gd name="T37" fmla="*/ 51 h 199"/>
                  <a:gd name="T38" fmla="*/ 0 w 229"/>
                  <a:gd name="T39" fmla="*/ 65 h 199"/>
                  <a:gd name="T40" fmla="*/ 16 w 229"/>
                  <a:gd name="T41" fmla="*/ 79 h 199"/>
                  <a:gd name="T42" fmla="*/ 212 w 229"/>
                  <a:gd name="T43" fmla="*/ 79 h 199"/>
                  <a:gd name="T44" fmla="*/ 229 w 229"/>
                  <a:gd name="T45" fmla="*/ 65 h 199"/>
                  <a:gd name="T46" fmla="*/ 212 w 229"/>
                  <a:gd name="T47" fmla="*/ 51 h 199"/>
                  <a:gd name="T48" fmla="*/ 116 w 229"/>
                  <a:gd name="T49" fmla="*/ 8 h 199"/>
                  <a:gd name="T50" fmla="*/ 196 w 229"/>
                  <a:gd name="T51" fmla="*/ 51 h 199"/>
                  <a:gd name="T52" fmla="*/ 36 w 229"/>
                  <a:gd name="T53" fmla="*/ 51 h 199"/>
                  <a:gd name="T54" fmla="*/ 116 w 229"/>
                  <a:gd name="T55" fmla="*/ 8 h 199"/>
                  <a:gd name="T56" fmla="*/ 212 w 229"/>
                  <a:gd name="T57" fmla="*/ 71 h 199"/>
                  <a:gd name="T58" fmla="*/ 16 w 229"/>
                  <a:gd name="T59" fmla="*/ 71 h 199"/>
                  <a:gd name="T60" fmla="*/ 8 w 229"/>
                  <a:gd name="T61" fmla="*/ 65 h 199"/>
                  <a:gd name="T62" fmla="*/ 16 w 229"/>
                  <a:gd name="T63" fmla="*/ 59 h 199"/>
                  <a:gd name="T64" fmla="*/ 212 w 229"/>
                  <a:gd name="T65" fmla="*/ 59 h 199"/>
                  <a:gd name="T66" fmla="*/ 220 w 229"/>
                  <a:gd name="T67" fmla="*/ 65 h 199"/>
                  <a:gd name="T68" fmla="*/ 212 w 229"/>
                  <a:gd name="T69" fmla="*/ 7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9" h="199">
                    <a:moveTo>
                      <a:pt x="212" y="199"/>
                    </a:moveTo>
                    <a:cubicBezTo>
                      <a:pt x="16" y="199"/>
                      <a:pt x="16" y="199"/>
                      <a:pt x="16" y="199"/>
                    </a:cubicBezTo>
                    <a:cubicBezTo>
                      <a:pt x="7" y="199"/>
                      <a:pt x="0" y="192"/>
                      <a:pt x="0" y="184"/>
                    </a:cubicBezTo>
                    <a:cubicBezTo>
                      <a:pt x="0" y="176"/>
                      <a:pt x="7" y="169"/>
                      <a:pt x="16" y="169"/>
                    </a:cubicBezTo>
                    <a:cubicBezTo>
                      <a:pt x="212" y="169"/>
                      <a:pt x="212" y="169"/>
                      <a:pt x="212" y="169"/>
                    </a:cubicBezTo>
                    <a:cubicBezTo>
                      <a:pt x="221" y="169"/>
                      <a:pt x="229" y="176"/>
                      <a:pt x="229" y="184"/>
                    </a:cubicBezTo>
                    <a:cubicBezTo>
                      <a:pt x="229" y="192"/>
                      <a:pt x="221" y="199"/>
                      <a:pt x="212" y="199"/>
                    </a:cubicBezTo>
                    <a:close/>
                    <a:moveTo>
                      <a:pt x="16" y="178"/>
                    </a:moveTo>
                    <a:cubicBezTo>
                      <a:pt x="12" y="178"/>
                      <a:pt x="8" y="181"/>
                      <a:pt x="8" y="184"/>
                    </a:cubicBezTo>
                    <a:cubicBezTo>
                      <a:pt x="8" y="188"/>
                      <a:pt x="12" y="190"/>
                      <a:pt x="16" y="190"/>
                    </a:cubicBezTo>
                    <a:cubicBezTo>
                      <a:pt x="212" y="190"/>
                      <a:pt x="212" y="190"/>
                      <a:pt x="212" y="190"/>
                    </a:cubicBezTo>
                    <a:cubicBezTo>
                      <a:pt x="217" y="190"/>
                      <a:pt x="220" y="188"/>
                      <a:pt x="220" y="184"/>
                    </a:cubicBezTo>
                    <a:cubicBezTo>
                      <a:pt x="220" y="181"/>
                      <a:pt x="217" y="178"/>
                      <a:pt x="212" y="178"/>
                    </a:cubicBezTo>
                    <a:lnTo>
                      <a:pt x="16" y="178"/>
                    </a:lnTo>
                    <a:close/>
                    <a:moveTo>
                      <a:pt x="212" y="51"/>
                    </a:moveTo>
                    <a:cubicBezTo>
                      <a:pt x="205" y="51"/>
                      <a:pt x="205" y="51"/>
                      <a:pt x="205" y="51"/>
                    </a:cubicBezTo>
                    <a:cubicBezTo>
                      <a:pt x="190" y="19"/>
                      <a:pt x="155" y="0"/>
                      <a:pt x="116" y="0"/>
                    </a:cubicBezTo>
                    <a:cubicBezTo>
                      <a:pt x="78" y="0"/>
                      <a:pt x="42" y="19"/>
                      <a:pt x="27" y="51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7" y="51"/>
                      <a:pt x="0" y="57"/>
                      <a:pt x="0" y="65"/>
                    </a:cubicBezTo>
                    <a:cubicBezTo>
                      <a:pt x="0" y="73"/>
                      <a:pt x="7" y="79"/>
                      <a:pt x="16" y="79"/>
                    </a:cubicBezTo>
                    <a:cubicBezTo>
                      <a:pt x="212" y="79"/>
                      <a:pt x="212" y="79"/>
                      <a:pt x="212" y="79"/>
                    </a:cubicBezTo>
                    <a:cubicBezTo>
                      <a:pt x="221" y="79"/>
                      <a:pt x="229" y="73"/>
                      <a:pt x="229" y="65"/>
                    </a:cubicBezTo>
                    <a:cubicBezTo>
                      <a:pt x="229" y="57"/>
                      <a:pt x="221" y="51"/>
                      <a:pt x="212" y="51"/>
                    </a:cubicBezTo>
                    <a:close/>
                    <a:moveTo>
                      <a:pt x="116" y="8"/>
                    </a:moveTo>
                    <a:cubicBezTo>
                      <a:pt x="150" y="8"/>
                      <a:pt x="181" y="23"/>
                      <a:pt x="196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51" y="23"/>
                      <a:pt x="82" y="8"/>
                      <a:pt x="116" y="8"/>
                    </a:cubicBezTo>
                    <a:close/>
                    <a:moveTo>
                      <a:pt x="212" y="71"/>
                    </a:moveTo>
                    <a:cubicBezTo>
                      <a:pt x="16" y="71"/>
                      <a:pt x="16" y="71"/>
                      <a:pt x="16" y="71"/>
                    </a:cubicBezTo>
                    <a:cubicBezTo>
                      <a:pt x="12" y="71"/>
                      <a:pt x="8" y="68"/>
                      <a:pt x="8" y="65"/>
                    </a:cubicBezTo>
                    <a:cubicBezTo>
                      <a:pt x="8" y="62"/>
                      <a:pt x="12" y="59"/>
                      <a:pt x="16" y="59"/>
                    </a:cubicBezTo>
                    <a:cubicBezTo>
                      <a:pt x="212" y="59"/>
                      <a:pt x="212" y="59"/>
                      <a:pt x="212" y="59"/>
                    </a:cubicBezTo>
                    <a:cubicBezTo>
                      <a:pt x="217" y="59"/>
                      <a:pt x="220" y="62"/>
                      <a:pt x="220" y="65"/>
                    </a:cubicBezTo>
                    <a:cubicBezTo>
                      <a:pt x="220" y="68"/>
                      <a:pt x="217" y="71"/>
                      <a:pt x="212" y="71"/>
                    </a:cubicBezTo>
                    <a:close/>
                  </a:path>
                </a:pathLst>
              </a:custGeom>
              <a:solidFill>
                <a:srgbClr val="888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84047A7-0694-DA4C-A514-75AEC07CB8F1}"/>
              </a:ext>
            </a:extLst>
          </p:cNvPr>
          <p:cNvGrpSpPr/>
          <p:nvPr/>
        </p:nvGrpSpPr>
        <p:grpSpPr>
          <a:xfrm>
            <a:off x="8452045" y="2316544"/>
            <a:ext cx="909223" cy="731119"/>
            <a:chOff x="8236885" y="2453841"/>
            <a:chExt cx="909223" cy="73111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BF90B423-00F9-8946-AD86-89FD4BE68EC3}"/>
                </a:ext>
              </a:extLst>
            </p:cNvPr>
            <p:cNvGrpSpPr/>
            <p:nvPr/>
          </p:nvGrpSpPr>
          <p:grpSpPr bwMode="gray">
            <a:xfrm>
              <a:off x="8454690" y="2453841"/>
              <a:ext cx="468056" cy="381518"/>
              <a:chOff x="2751138" y="1573213"/>
              <a:chExt cx="463550" cy="377825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xmlns="" id="{2EE0BF41-726D-814C-B1D3-A30D1770990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751138" y="1573213"/>
                <a:ext cx="463550" cy="377825"/>
              </a:xfrm>
              <a:custGeom>
                <a:avLst/>
                <a:gdLst>
                  <a:gd name="T0" fmla="*/ 292 w 292"/>
                  <a:gd name="T1" fmla="*/ 192 h 238"/>
                  <a:gd name="T2" fmla="*/ 292 w 292"/>
                  <a:gd name="T3" fmla="*/ 0 h 238"/>
                  <a:gd name="T4" fmla="*/ 0 w 292"/>
                  <a:gd name="T5" fmla="*/ 0 h 238"/>
                  <a:gd name="T6" fmla="*/ 0 w 292"/>
                  <a:gd name="T7" fmla="*/ 192 h 238"/>
                  <a:gd name="T8" fmla="*/ 87 w 292"/>
                  <a:gd name="T9" fmla="*/ 192 h 238"/>
                  <a:gd name="T10" fmla="*/ 87 w 292"/>
                  <a:gd name="T11" fmla="*/ 211 h 238"/>
                  <a:gd name="T12" fmla="*/ 47 w 292"/>
                  <a:gd name="T13" fmla="*/ 211 h 238"/>
                  <a:gd name="T14" fmla="*/ 47 w 292"/>
                  <a:gd name="T15" fmla="*/ 238 h 238"/>
                  <a:gd name="T16" fmla="*/ 249 w 292"/>
                  <a:gd name="T17" fmla="*/ 238 h 238"/>
                  <a:gd name="T18" fmla="*/ 249 w 292"/>
                  <a:gd name="T19" fmla="*/ 211 h 238"/>
                  <a:gd name="T20" fmla="*/ 208 w 292"/>
                  <a:gd name="T21" fmla="*/ 211 h 238"/>
                  <a:gd name="T22" fmla="*/ 208 w 292"/>
                  <a:gd name="T23" fmla="*/ 192 h 238"/>
                  <a:gd name="T24" fmla="*/ 292 w 292"/>
                  <a:gd name="T25" fmla="*/ 192 h 238"/>
                  <a:gd name="T26" fmla="*/ 240 w 292"/>
                  <a:gd name="T27" fmla="*/ 228 h 238"/>
                  <a:gd name="T28" fmla="*/ 55 w 292"/>
                  <a:gd name="T29" fmla="*/ 228 h 238"/>
                  <a:gd name="T30" fmla="*/ 55 w 292"/>
                  <a:gd name="T31" fmla="*/ 220 h 238"/>
                  <a:gd name="T32" fmla="*/ 240 w 292"/>
                  <a:gd name="T33" fmla="*/ 220 h 238"/>
                  <a:gd name="T34" fmla="*/ 240 w 292"/>
                  <a:gd name="T35" fmla="*/ 228 h 238"/>
                  <a:gd name="T36" fmla="*/ 200 w 292"/>
                  <a:gd name="T37" fmla="*/ 197 h 238"/>
                  <a:gd name="T38" fmla="*/ 200 w 292"/>
                  <a:gd name="T39" fmla="*/ 211 h 238"/>
                  <a:gd name="T40" fmla="*/ 95 w 292"/>
                  <a:gd name="T41" fmla="*/ 211 h 238"/>
                  <a:gd name="T42" fmla="*/ 95 w 292"/>
                  <a:gd name="T43" fmla="*/ 197 h 238"/>
                  <a:gd name="T44" fmla="*/ 200 w 292"/>
                  <a:gd name="T45" fmla="*/ 197 h 238"/>
                  <a:gd name="T46" fmla="*/ 8 w 292"/>
                  <a:gd name="T47" fmla="*/ 9 h 238"/>
                  <a:gd name="T48" fmla="*/ 284 w 292"/>
                  <a:gd name="T49" fmla="*/ 9 h 238"/>
                  <a:gd name="T50" fmla="*/ 284 w 292"/>
                  <a:gd name="T51" fmla="*/ 183 h 238"/>
                  <a:gd name="T52" fmla="*/ 8 w 292"/>
                  <a:gd name="T53" fmla="*/ 183 h 238"/>
                  <a:gd name="T54" fmla="*/ 8 w 292"/>
                  <a:gd name="T55" fmla="*/ 9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92" h="238">
                    <a:moveTo>
                      <a:pt x="292" y="192"/>
                    </a:moveTo>
                    <a:lnTo>
                      <a:pt x="292" y="0"/>
                    </a:lnTo>
                    <a:lnTo>
                      <a:pt x="0" y="0"/>
                    </a:lnTo>
                    <a:lnTo>
                      <a:pt x="0" y="192"/>
                    </a:lnTo>
                    <a:lnTo>
                      <a:pt x="87" y="192"/>
                    </a:lnTo>
                    <a:lnTo>
                      <a:pt x="87" y="211"/>
                    </a:lnTo>
                    <a:lnTo>
                      <a:pt x="47" y="211"/>
                    </a:lnTo>
                    <a:lnTo>
                      <a:pt x="47" y="238"/>
                    </a:lnTo>
                    <a:lnTo>
                      <a:pt x="249" y="238"/>
                    </a:lnTo>
                    <a:lnTo>
                      <a:pt x="249" y="211"/>
                    </a:lnTo>
                    <a:lnTo>
                      <a:pt x="208" y="211"/>
                    </a:lnTo>
                    <a:lnTo>
                      <a:pt x="208" y="192"/>
                    </a:lnTo>
                    <a:lnTo>
                      <a:pt x="292" y="192"/>
                    </a:lnTo>
                    <a:close/>
                    <a:moveTo>
                      <a:pt x="240" y="228"/>
                    </a:moveTo>
                    <a:lnTo>
                      <a:pt x="55" y="228"/>
                    </a:lnTo>
                    <a:lnTo>
                      <a:pt x="55" y="220"/>
                    </a:lnTo>
                    <a:lnTo>
                      <a:pt x="240" y="220"/>
                    </a:lnTo>
                    <a:lnTo>
                      <a:pt x="240" y="228"/>
                    </a:lnTo>
                    <a:close/>
                    <a:moveTo>
                      <a:pt x="200" y="197"/>
                    </a:moveTo>
                    <a:lnTo>
                      <a:pt x="200" y="211"/>
                    </a:lnTo>
                    <a:lnTo>
                      <a:pt x="95" y="211"/>
                    </a:lnTo>
                    <a:lnTo>
                      <a:pt x="95" y="197"/>
                    </a:lnTo>
                    <a:lnTo>
                      <a:pt x="200" y="197"/>
                    </a:lnTo>
                    <a:close/>
                    <a:moveTo>
                      <a:pt x="8" y="9"/>
                    </a:moveTo>
                    <a:lnTo>
                      <a:pt x="284" y="9"/>
                    </a:lnTo>
                    <a:lnTo>
                      <a:pt x="284" y="183"/>
                    </a:lnTo>
                    <a:lnTo>
                      <a:pt x="8" y="183"/>
                    </a:ln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8A8A8D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xmlns="" id="{66157304-EADF-CD4F-8A31-E51C0A7B437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797176" y="1616076"/>
                <a:ext cx="347663" cy="209550"/>
              </a:xfrm>
              <a:custGeom>
                <a:avLst/>
                <a:gdLst>
                  <a:gd name="T0" fmla="*/ 31 w 219"/>
                  <a:gd name="T1" fmla="*/ 132 h 132"/>
                  <a:gd name="T2" fmla="*/ 24 w 219"/>
                  <a:gd name="T3" fmla="*/ 126 h 132"/>
                  <a:gd name="T4" fmla="*/ 75 w 219"/>
                  <a:gd name="T5" fmla="*/ 57 h 132"/>
                  <a:gd name="T6" fmla="*/ 142 w 219"/>
                  <a:gd name="T7" fmla="*/ 103 h 132"/>
                  <a:gd name="T8" fmla="*/ 213 w 219"/>
                  <a:gd name="T9" fmla="*/ 31 h 132"/>
                  <a:gd name="T10" fmla="*/ 219 w 219"/>
                  <a:gd name="T11" fmla="*/ 38 h 132"/>
                  <a:gd name="T12" fmla="*/ 143 w 219"/>
                  <a:gd name="T13" fmla="*/ 115 h 132"/>
                  <a:gd name="T14" fmla="*/ 77 w 219"/>
                  <a:gd name="T15" fmla="*/ 69 h 132"/>
                  <a:gd name="T16" fmla="*/ 31 w 219"/>
                  <a:gd name="T17" fmla="*/ 132 h 132"/>
                  <a:gd name="T18" fmla="*/ 54 w 219"/>
                  <a:gd name="T19" fmla="*/ 21 h 132"/>
                  <a:gd name="T20" fmla="*/ 32 w 219"/>
                  <a:gd name="T21" fmla="*/ 21 h 132"/>
                  <a:gd name="T22" fmla="*/ 32 w 219"/>
                  <a:gd name="T23" fmla="*/ 0 h 132"/>
                  <a:gd name="T24" fmla="*/ 23 w 219"/>
                  <a:gd name="T25" fmla="*/ 0 h 132"/>
                  <a:gd name="T26" fmla="*/ 23 w 219"/>
                  <a:gd name="T27" fmla="*/ 21 h 132"/>
                  <a:gd name="T28" fmla="*/ 0 w 219"/>
                  <a:gd name="T29" fmla="*/ 21 h 132"/>
                  <a:gd name="T30" fmla="*/ 0 w 219"/>
                  <a:gd name="T31" fmla="*/ 30 h 132"/>
                  <a:gd name="T32" fmla="*/ 23 w 219"/>
                  <a:gd name="T33" fmla="*/ 30 h 132"/>
                  <a:gd name="T34" fmla="*/ 23 w 219"/>
                  <a:gd name="T35" fmla="*/ 52 h 132"/>
                  <a:gd name="T36" fmla="*/ 32 w 219"/>
                  <a:gd name="T37" fmla="*/ 52 h 132"/>
                  <a:gd name="T38" fmla="*/ 32 w 219"/>
                  <a:gd name="T39" fmla="*/ 30 h 132"/>
                  <a:gd name="T40" fmla="*/ 54 w 219"/>
                  <a:gd name="T41" fmla="*/ 30 h 132"/>
                  <a:gd name="T42" fmla="*/ 54 w 219"/>
                  <a:gd name="T43" fmla="*/ 2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9" h="132">
                    <a:moveTo>
                      <a:pt x="31" y="132"/>
                    </a:moveTo>
                    <a:lnTo>
                      <a:pt x="24" y="126"/>
                    </a:lnTo>
                    <a:lnTo>
                      <a:pt x="75" y="57"/>
                    </a:lnTo>
                    <a:lnTo>
                      <a:pt x="142" y="103"/>
                    </a:lnTo>
                    <a:lnTo>
                      <a:pt x="213" y="31"/>
                    </a:lnTo>
                    <a:lnTo>
                      <a:pt x="219" y="38"/>
                    </a:lnTo>
                    <a:lnTo>
                      <a:pt x="143" y="115"/>
                    </a:lnTo>
                    <a:lnTo>
                      <a:pt x="77" y="69"/>
                    </a:lnTo>
                    <a:lnTo>
                      <a:pt x="31" y="132"/>
                    </a:lnTo>
                    <a:close/>
                    <a:moveTo>
                      <a:pt x="54" y="21"/>
                    </a:moveTo>
                    <a:lnTo>
                      <a:pt x="32" y="21"/>
                    </a:lnTo>
                    <a:lnTo>
                      <a:pt x="32" y="0"/>
                    </a:lnTo>
                    <a:lnTo>
                      <a:pt x="23" y="0"/>
                    </a:lnTo>
                    <a:lnTo>
                      <a:pt x="23" y="21"/>
                    </a:lnTo>
                    <a:lnTo>
                      <a:pt x="0" y="21"/>
                    </a:lnTo>
                    <a:lnTo>
                      <a:pt x="0" y="30"/>
                    </a:lnTo>
                    <a:lnTo>
                      <a:pt x="23" y="30"/>
                    </a:lnTo>
                    <a:lnTo>
                      <a:pt x="23" y="52"/>
                    </a:lnTo>
                    <a:lnTo>
                      <a:pt x="32" y="52"/>
                    </a:lnTo>
                    <a:lnTo>
                      <a:pt x="32" y="30"/>
                    </a:lnTo>
                    <a:lnTo>
                      <a:pt x="54" y="30"/>
                    </a:lnTo>
                    <a:lnTo>
                      <a:pt x="54" y="21"/>
                    </a:lnTo>
                    <a:close/>
                  </a:path>
                </a:pathLst>
              </a:custGeom>
              <a:solidFill>
                <a:srgbClr val="E8772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1F95A84-7553-5342-B329-215DDA4D015F}"/>
                </a:ext>
              </a:extLst>
            </p:cNvPr>
            <p:cNvSpPr/>
            <p:nvPr/>
          </p:nvSpPr>
          <p:spPr>
            <a:xfrm>
              <a:off x="8236885" y="2815628"/>
              <a:ext cx="9092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b="1" i="1" dirty="0"/>
                <a:t>Digital health</a:t>
              </a:r>
              <a:br>
                <a:rPr lang="en-US" sz="900" b="1" i="1" dirty="0"/>
              </a:br>
              <a:r>
                <a:rPr lang="en-US" sz="900" b="1" i="1" dirty="0"/>
                <a:t>data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82D84D2-10A4-DE48-B547-84CFE9B4062E}"/>
              </a:ext>
            </a:extLst>
          </p:cNvPr>
          <p:cNvSpPr/>
          <p:nvPr/>
        </p:nvSpPr>
        <p:spPr>
          <a:xfrm>
            <a:off x="6211862" y="1641130"/>
            <a:ext cx="2362387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000" dirty="0"/>
              <a:t>Propensity models for cohort identification</a:t>
            </a:r>
          </a:p>
          <a:p>
            <a:pPr algn="r">
              <a:spcAft>
                <a:spcPts val="300"/>
              </a:spcAft>
            </a:pPr>
            <a:r>
              <a:rPr lang="en-US" sz="1000" dirty="0"/>
              <a:t>Stimulus response </a:t>
            </a:r>
            <a:br>
              <a:rPr lang="en-US" sz="1000" dirty="0"/>
            </a:br>
            <a:r>
              <a:rPr lang="en-US" sz="1000" dirty="0"/>
              <a:t>modeling of interventions</a:t>
            </a:r>
          </a:p>
          <a:p>
            <a:pPr algn="r">
              <a:spcAft>
                <a:spcPts val="300"/>
              </a:spcAft>
            </a:pPr>
            <a:r>
              <a:rPr lang="en-US" sz="1000" dirty="0"/>
              <a:t>Intelligent resource allocation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4BAAA17-FD6A-DA46-8A37-DD748F607FAD}"/>
              </a:ext>
            </a:extLst>
          </p:cNvPr>
          <p:cNvGrpSpPr/>
          <p:nvPr/>
        </p:nvGrpSpPr>
        <p:grpSpPr>
          <a:xfrm>
            <a:off x="6665300" y="2014682"/>
            <a:ext cx="1815493" cy="343872"/>
            <a:chOff x="3500436" y="2305631"/>
            <a:chExt cx="2430515" cy="19351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1C9F632E-080C-A44F-8298-A8F7B06D8E46}"/>
                </a:ext>
              </a:extLst>
            </p:cNvPr>
            <p:cNvCxnSpPr/>
            <p:nvPr/>
          </p:nvCxnSpPr>
          <p:spPr>
            <a:xfrm>
              <a:off x="3500436" y="2499144"/>
              <a:ext cx="2430515" cy="0"/>
            </a:xfrm>
            <a:prstGeom prst="line">
              <a:avLst/>
            </a:prstGeom>
            <a:ln w="3175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FF40424A-1093-C241-973D-C639DACC4B29}"/>
                </a:ext>
              </a:extLst>
            </p:cNvPr>
            <p:cNvCxnSpPr/>
            <p:nvPr/>
          </p:nvCxnSpPr>
          <p:spPr>
            <a:xfrm>
              <a:off x="3500436" y="2305631"/>
              <a:ext cx="2430515" cy="0"/>
            </a:xfrm>
            <a:prstGeom prst="line">
              <a:avLst/>
            </a:prstGeom>
            <a:ln w="3175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2455CE-417A-5C4F-9FC8-B94B721A97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rgbClr val="00B0F0">
                <a:tint val="45000"/>
                <a:satMod val="400000"/>
              </a:srgbClr>
            </a:duotone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166" y="2645794"/>
            <a:ext cx="1731242" cy="117227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3801AA1-EB09-4141-825A-AF4B89C96191}"/>
              </a:ext>
            </a:extLst>
          </p:cNvPr>
          <p:cNvSpPr/>
          <p:nvPr/>
        </p:nvSpPr>
        <p:spPr>
          <a:xfrm>
            <a:off x="7104806" y="3821963"/>
            <a:ext cx="1881583" cy="188158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0C1356E-A7F7-7942-B908-AD17B159CFED}"/>
              </a:ext>
            </a:extLst>
          </p:cNvPr>
          <p:cNvSpPr/>
          <p:nvPr/>
        </p:nvSpPr>
        <p:spPr>
          <a:xfrm>
            <a:off x="2401180" y="3669563"/>
            <a:ext cx="1881583" cy="188158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74E861D-1029-B34C-BE77-58BD0F77A8B3}"/>
              </a:ext>
            </a:extLst>
          </p:cNvPr>
          <p:cNvGrpSpPr/>
          <p:nvPr/>
        </p:nvGrpSpPr>
        <p:grpSpPr>
          <a:xfrm>
            <a:off x="973092" y="1188033"/>
            <a:ext cx="4295879" cy="2460883"/>
            <a:chOff x="973092" y="1250025"/>
            <a:chExt cx="4295879" cy="246088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1332C965-2D73-484F-8BAB-988263875221}"/>
                </a:ext>
              </a:extLst>
            </p:cNvPr>
            <p:cNvSpPr/>
            <p:nvPr/>
          </p:nvSpPr>
          <p:spPr>
            <a:xfrm>
              <a:off x="1831290" y="1829325"/>
              <a:ext cx="1881583" cy="1881583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DEECBE99-BD67-9543-94A8-E56E8CE25E1D}"/>
                </a:ext>
              </a:extLst>
            </p:cNvPr>
            <p:cNvGrpSpPr/>
            <p:nvPr/>
          </p:nvGrpSpPr>
          <p:grpSpPr>
            <a:xfrm>
              <a:off x="973092" y="1250025"/>
              <a:ext cx="1938860" cy="1474243"/>
              <a:chOff x="1285074" y="1336089"/>
              <a:chExt cx="1938860" cy="1474243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69271294-312A-9840-A846-27FFBFEEB3F1}"/>
                  </a:ext>
                </a:extLst>
              </p:cNvPr>
              <p:cNvGrpSpPr/>
              <p:nvPr/>
            </p:nvGrpSpPr>
            <p:grpSpPr>
              <a:xfrm>
                <a:off x="1517383" y="1336089"/>
                <a:ext cx="1474243" cy="1474243"/>
                <a:chOff x="3226150" y="5108220"/>
                <a:chExt cx="1474243" cy="1474243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xmlns="" id="{A96B6947-61BD-0342-8CB0-CFA798A6D0FD}"/>
                    </a:ext>
                  </a:extLst>
                </p:cNvPr>
                <p:cNvSpPr/>
                <p:nvPr/>
              </p:nvSpPr>
              <p:spPr>
                <a:xfrm>
                  <a:off x="3292095" y="5174165"/>
                  <a:ext cx="1342353" cy="134235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xmlns="" id="{B736632B-E8E7-A742-AF6A-2DDE295CD747}"/>
                    </a:ext>
                  </a:extLst>
                </p:cNvPr>
                <p:cNvSpPr/>
                <p:nvPr/>
              </p:nvSpPr>
              <p:spPr>
                <a:xfrm>
                  <a:off x="3404336" y="5286406"/>
                  <a:ext cx="1117871" cy="11178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xmlns="" id="{CAF181F6-B628-1546-9712-59F467FBCF9A}"/>
                    </a:ext>
                  </a:extLst>
                </p:cNvPr>
                <p:cNvSpPr/>
                <p:nvPr/>
              </p:nvSpPr>
              <p:spPr>
                <a:xfrm>
                  <a:off x="3226150" y="5108220"/>
                  <a:ext cx="1474243" cy="147424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836DBE28-A0B2-D44B-8950-F8066D045286}"/>
                  </a:ext>
                </a:extLst>
              </p:cNvPr>
              <p:cNvSpPr/>
              <p:nvPr/>
            </p:nvSpPr>
            <p:spPr>
              <a:xfrm>
                <a:off x="1285074" y="2238451"/>
                <a:ext cx="193886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0" dirty="0">
                    <a:cs typeface="Calibri" pitchFamily="34" charset="0"/>
                  </a:rPr>
                  <a:t>Patient</a:t>
                </a:r>
                <a:endParaRPr lang="en-US" sz="1200" dirty="0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xmlns="" id="{CA9BE13D-0827-4842-ACAC-3B8A773BE667}"/>
                  </a:ext>
                </a:extLst>
              </p:cNvPr>
              <p:cNvGrpSpPr/>
              <p:nvPr/>
            </p:nvGrpSpPr>
            <p:grpSpPr bwMode="gray">
              <a:xfrm>
                <a:off x="2104601" y="1756184"/>
                <a:ext cx="467149" cy="438035"/>
                <a:chOff x="7737475" y="3275013"/>
                <a:chExt cx="763588" cy="715962"/>
              </a:xfrm>
            </p:grpSpPr>
            <p:sp>
              <p:nvSpPr>
                <p:cNvPr id="40" name="Freeform 5">
                  <a:extLst>
                    <a:ext uri="{FF2B5EF4-FFF2-40B4-BE49-F238E27FC236}">
                      <a16:creationId xmlns:a16="http://schemas.microsoft.com/office/drawing/2014/main" xmlns="" id="{EACA57C9-6D47-334F-9533-F1A526ABD1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7737475" y="3275013"/>
                  <a:ext cx="541338" cy="715962"/>
                </a:xfrm>
                <a:custGeom>
                  <a:avLst/>
                  <a:gdLst>
                    <a:gd name="T0" fmla="*/ 88 w 168"/>
                    <a:gd name="T1" fmla="*/ 222 h 222"/>
                    <a:gd name="T2" fmla="*/ 82 w 168"/>
                    <a:gd name="T3" fmla="*/ 220 h 222"/>
                    <a:gd name="T4" fmla="*/ 22 w 168"/>
                    <a:gd name="T5" fmla="*/ 184 h 222"/>
                    <a:gd name="T6" fmla="*/ 19 w 168"/>
                    <a:gd name="T7" fmla="*/ 177 h 222"/>
                    <a:gd name="T8" fmla="*/ 10 w 168"/>
                    <a:gd name="T9" fmla="*/ 126 h 222"/>
                    <a:gd name="T10" fmla="*/ 0 w 168"/>
                    <a:gd name="T11" fmla="*/ 74 h 222"/>
                    <a:gd name="T12" fmla="*/ 74 w 168"/>
                    <a:gd name="T13" fmla="*/ 0 h 222"/>
                    <a:gd name="T14" fmla="*/ 89 w 168"/>
                    <a:gd name="T15" fmla="*/ 0 h 222"/>
                    <a:gd name="T16" fmla="*/ 156 w 168"/>
                    <a:gd name="T17" fmla="*/ 67 h 222"/>
                    <a:gd name="T18" fmla="*/ 155 w 168"/>
                    <a:gd name="T19" fmla="*/ 68 h 222"/>
                    <a:gd name="T20" fmla="*/ 153 w 168"/>
                    <a:gd name="T21" fmla="*/ 82 h 222"/>
                    <a:gd name="T22" fmla="*/ 153 w 168"/>
                    <a:gd name="T23" fmla="*/ 86 h 222"/>
                    <a:gd name="T24" fmla="*/ 166 w 168"/>
                    <a:gd name="T25" fmla="*/ 111 h 222"/>
                    <a:gd name="T26" fmla="*/ 167 w 168"/>
                    <a:gd name="T27" fmla="*/ 123 h 222"/>
                    <a:gd name="T28" fmla="*/ 158 w 168"/>
                    <a:gd name="T29" fmla="*/ 132 h 222"/>
                    <a:gd name="T30" fmla="*/ 151 w 168"/>
                    <a:gd name="T31" fmla="*/ 135 h 222"/>
                    <a:gd name="T32" fmla="*/ 149 w 168"/>
                    <a:gd name="T33" fmla="*/ 161 h 222"/>
                    <a:gd name="T34" fmla="*/ 127 w 168"/>
                    <a:gd name="T35" fmla="*/ 181 h 222"/>
                    <a:gd name="T36" fmla="*/ 115 w 168"/>
                    <a:gd name="T37" fmla="*/ 181 h 222"/>
                    <a:gd name="T38" fmla="*/ 100 w 168"/>
                    <a:gd name="T39" fmla="*/ 196 h 222"/>
                    <a:gd name="T40" fmla="*/ 100 w 168"/>
                    <a:gd name="T41" fmla="*/ 209 h 222"/>
                    <a:gd name="T42" fmla="*/ 94 w 168"/>
                    <a:gd name="T43" fmla="*/ 220 h 222"/>
                    <a:gd name="T44" fmla="*/ 88 w 168"/>
                    <a:gd name="T45" fmla="*/ 222 h 222"/>
                    <a:gd name="T46" fmla="*/ 27 w 168"/>
                    <a:gd name="T47" fmla="*/ 177 h 222"/>
                    <a:gd name="T48" fmla="*/ 86 w 168"/>
                    <a:gd name="T49" fmla="*/ 213 h 222"/>
                    <a:gd name="T50" fmla="*/ 90 w 168"/>
                    <a:gd name="T51" fmla="*/ 213 h 222"/>
                    <a:gd name="T52" fmla="*/ 92 w 168"/>
                    <a:gd name="T53" fmla="*/ 209 h 222"/>
                    <a:gd name="T54" fmla="*/ 92 w 168"/>
                    <a:gd name="T55" fmla="*/ 196 h 222"/>
                    <a:gd name="T56" fmla="*/ 115 w 168"/>
                    <a:gd name="T57" fmla="*/ 173 h 222"/>
                    <a:gd name="T58" fmla="*/ 127 w 168"/>
                    <a:gd name="T59" fmla="*/ 173 h 222"/>
                    <a:gd name="T60" fmla="*/ 141 w 168"/>
                    <a:gd name="T61" fmla="*/ 160 h 222"/>
                    <a:gd name="T62" fmla="*/ 144 w 168"/>
                    <a:gd name="T63" fmla="*/ 131 h 222"/>
                    <a:gd name="T64" fmla="*/ 146 w 168"/>
                    <a:gd name="T65" fmla="*/ 128 h 222"/>
                    <a:gd name="T66" fmla="*/ 155 w 168"/>
                    <a:gd name="T67" fmla="*/ 124 h 222"/>
                    <a:gd name="T68" fmla="*/ 159 w 168"/>
                    <a:gd name="T69" fmla="*/ 120 h 222"/>
                    <a:gd name="T70" fmla="*/ 159 w 168"/>
                    <a:gd name="T71" fmla="*/ 115 h 222"/>
                    <a:gd name="T72" fmla="*/ 146 w 168"/>
                    <a:gd name="T73" fmla="*/ 90 h 222"/>
                    <a:gd name="T74" fmla="*/ 145 w 168"/>
                    <a:gd name="T75" fmla="*/ 80 h 222"/>
                    <a:gd name="T76" fmla="*/ 148 w 168"/>
                    <a:gd name="T77" fmla="*/ 66 h 222"/>
                    <a:gd name="T78" fmla="*/ 89 w 168"/>
                    <a:gd name="T79" fmla="*/ 8 h 222"/>
                    <a:gd name="T80" fmla="*/ 74 w 168"/>
                    <a:gd name="T81" fmla="*/ 8 h 222"/>
                    <a:gd name="T82" fmla="*/ 8 w 168"/>
                    <a:gd name="T83" fmla="*/ 74 h 222"/>
                    <a:gd name="T84" fmla="*/ 17 w 168"/>
                    <a:gd name="T85" fmla="*/ 124 h 222"/>
                    <a:gd name="T86" fmla="*/ 27 w 168"/>
                    <a:gd name="T87" fmla="*/ 177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68" h="222">
                      <a:moveTo>
                        <a:pt x="88" y="222"/>
                      </a:moveTo>
                      <a:cubicBezTo>
                        <a:pt x="86" y="222"/>
                        <a:pt x="84" y="221"/>
                        <a:pt x="82" y="220"/>
                      </a:cubicBezTo>
                      <a:cubicBezTo>
                        <a:pt x="22" y="184"/>
                        <a:pt x="22" y="184"/>
                        <a:pt x="22" y="184"/>
                      </a:cubicBezTo>
                      <a:cubicBezTo>
                        <a:pt x="20" y="182"/>
                        <a:pt x="19" y="180"/>
                        <a:pt x="19" y="177"/>
                      </a:cubicBezTo>
                      <a:cubicBezTo>
                        <a:pt x="19" y="157"/>
                        <a:pt x="14" y="141"/>
                        <a:pt x="10" y="126"/>
                      </a:cubicBezTo>
                      <a:cubicBezTo>
                        <a:pt x="5" y="110"/>
                        <a:pt x="0" y="94"/>
                        <a:pt x="0" y="74"/>
                      </a:cubicBezTo>
                      <a:cubicBezTo>
                        <a:pt x="0" y="33"/>
                        <a:pt x="34" y="0"/>
                        <a:pt x="74" y="0"/>
                      </a:cubicBezTo>
                      <a:cubicBezTo>
                        <a:pt x="89" y="0"/>
                        <a:pt x="89" y="0"/>
                        <a:pt x="89" y="0"/>
                      </a:cubicBezTo>
                      <a:cubicBezTo>
                        <a:pt x="126" y="0"/>
                        <a:pt x="156" y="30"/>
                        <a:pt x="156" y="67"/>
                      </a:cubicBezTo>
                      <a:cubicBezTo>
                        <a:pt x="156" y="67"/>
                        <a:pt x="155" y="68"/>
                        <a:pt x="155" y="68"/>
                      </a:cubicBezTo>
                      <a:cubicBezTo>
                        <a:pt x="153" y="82"/>
                        <a:pt x="153" y="82"/>
                        <a:pt x="153" y="82"/>
                      </a:cubicBezTo>
                      <a:cubicBezTo>
                        <a:pt x="152" y="83"/>
                        <a:pt x="153" y="85"/>
                        <a:pt x="153" y="86"/>
                      </a:cubicBezTo>
                      <a:cubicBezTo>
                        <a:pt x="166" y="111"/>
                        <a:pt x="166" y="111"/>
                        <a:pt x="166" y="111"/>
                      </a:cubicBezTo>
                      <a:cubicBezTo>
                        <a:pt x="168" y="115"/>
                        <a:pt x="168" y="119"/>
                        <a:pt x="167" y="123"/>
                      </a:cubicBezTo>
                      <a:cubicBezTo>
                        <a:pt x="165" y="127"/>
                        <a:pt x="162" y="130"/>
                        <a:pt x="158" y="132"/>
                      </a:cubicBezTo>
                      <a:cubicBezTo>
                        <a:pt x="151" y="135"/>
                        <a:pt x="151" y="135"/>
                        <a:pt x="151" y="135"/>
                      </a:cubicBezTo>
                      <a:cubicBezTo>
                        <a:pt x="149" y="161"/>
                        <a:pt x="149" y="161"/>
                        <a:pt x="149" y="161"/>
                      </a:cubicBezTo>
                      <a:cubicBezTo>
                        <a:pt x="148" y="172"/>
                        <a:pt x="139" y="181"/>
                        <a:pt x="127" y="181"/>
                      </a:cubicBezTo>
                      <a:cubicBezTo>
                        <a:pt x="115" y="181"/>
                        <a:pt x="115" y="181"/>
                        <a:pt x="115" y="181"/>
                      </a:cubicBezTo>
                      <a:cubicBezTo>
                        <a:pt x="107" y="181"/>
                        <a:pt x="100" y="188"/>
                        <a:pt x="100" y="196"/>
                      </a:cubicBezTo>
                      <a:cubicBezTo>
                        <a:pt x="100" y="209"/>
                        <a:pt x="100" y="209"/>
                        <a:pt x="100" y="209"/>
                      </a:cubicBezTo>
                      <a:cubicBezTo>
                        <a:pt x="100" y="214"/>
                        <a:pt x="98" y="218"/>
                        <a:pt x="94" y="220"/>
                      </a:cubicBezTo>
                      <a:cubicBezTo>
                        <a:pt x="92" y="221"/>
                        <a:pt x="90" y="222"/>
                        <a:pt x="88" y="222"/>
                      </a:cubicBezTo>
                      <a:close/>
                      <a:moveTo>
                        <a:pt x="27" y="177"/>
                      </a:moveTo>
                      <a:cubicBezTo>
                        <a:pt x="86" y="213"/>
                        <a:pt x="86" y="213"/>
                        <a:pt x="86" y="213"/>
                      </a:cubicBezTo>
                      <a:cubicBezTo>
                        <a:pt x="87" y="214"/>
                        <a:pt x="89" y="214"/>
                        <a:pt x="90" y="213"/>
                      </a:cubicBezTo>
                      <a:cubicBezTo>
                        <a:pt x="91" y="212"/>
                        <a:pt x="92" y="211"/>
                        <a:pt x="92" y="209"/>
                      </a:cubicBezTo>
                      <a:cubicBezTo>
                        <a:pt x="92" y="196"/>
                        <a:pt x="92" y="196"/>
                        <a:pt x="92" y="196"/>
                      </a:cubicBezTo>
                      <a:cubicBezTo>
                        <a:pt x="92" y="183"/>
                        <a:pt x="102" y="173"/>
                        <a:pt x="115" y="173"/>
                      </a:cubicBezTo>
                      <a:cubicBezTo>
                        <a:pt x="127" y="173"/>
                        <a:pt x="127" y="173"/>
                        <a:pt x="127" y="173"/>
                      </a:cubicBezTo>
                      <a:cubicBezTo>
                        <a:pt x="134" y="173"/>
                        <a:pt x="141" y="167"/>
                        <a:pt x="141" y="160"/>
                      </a:cubicBezTo>
                      <a:cubicBezTo>
                        <a:pt x="144" y="131"/>
                        <a:pt x="144" y="131"/>
                        <a:pt x="144" y="131"/>
                      </a:cubicBezTo>
                      <a:cubicBezTo>
                        <a:pt x="144" y="130"/>
                        <a:pt x="145" y="129"/>
                        <a:pt x="146" y="128"/>
                      </a:cubicBezTo>
                      <a:cubicBezTo>
                        <a:pt x="155" y="124"/>
                        <a:pt x="155" y="124"/>
                        <a:pt x="155" y="124"/>
                      </a:cubicBezTo>
                      <a:cubicBezTo>
                        <a:pt x="157" y="124"/>
                        <a:pt x="158" y="122"/>
                        <a:pt x="159" y="120"/>
                      </a:cubicBezTo>
                      <a:cubicBezTo>
                        <a:pt x="160" y="119"/>
                        <a:pt x="160" y="117"/>
                        <a:pt x="159" y="115"/>
                      </a:cubicBezTo>
                      <a:cubicBezTo>
                        <a:pt x="146" y="90"/>
                        <a:pt x="146" y="90"/>
                        <a:pt x="146" y="90"/>
                      </a:cubicBezTo>
                      <a:cubicBezTo>
                        <a:pt x="145" y="87"/>
                        <a:pt x="144" y="83"/>
                        <a:pt x="145" y="80"/>
                      </a:cubicBezTo>
                      <a:cubicBezTo>
                        <a:pt x="148" y="66"/>
                        <a:pt x="148" y="66"/>
                        <a:pt x="148" y="66"/>
                      </a:cubicBezTo>
                      <a:cubicBezTo>
                        <a:pt x="148" y="34"/>
                        <a:pt x="121" y="8"/>
                        <a:pt x="89" y="8"/>
                      </a:cubicBezTo>
                      <a:cubicBezTo>
                        <a:pt x="74" y="8"/>
                        <a:pt x="74" y="8"/>
                        <a:pt x="74" y="8"/>
                      </a:cubicBezTo>
                      <a:cubicBezTo>
                        <a:pt x="38" y="8"/>
                        <a:pt x="8" y="38"/>
                        <a:pt x="8" y="74"/>
                      </a:cubicBezTo>
                      <a:cubicBezTo>
                        <a:pt x="8" y="93"/>
                        <a:pt x="13" y="108"/>
                        <a:pt x="17" y="124"/>
                      </a:cubicBezTo>
                      <a:cubicBezTo>
                        <a:pt x="22" y="140"/>
                        <a:pt x="27" y="156"/>
                        <a:pt x="27" y="177"/>
                      </a:cubicBezTo>
                      <a:close/>
                    </a:path>
                  </a:pathLst>
                </a:custGeom>
                <a:solidFill>
                  <a:srgbClr val="E8772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1" name="Freeform 6">
                  <a:extLst>
                    <a:ext uri="{FF2B5EF4-FFF2-40B4-BE49-F238E27FC236}">
                      <a16:creationId xmlns:a16="http://schemas.microsoft.com/office/drawing/2014/main" xmlns="" id="{DCB5332D-FC31-8F4A-8E1A-27923675A9BE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8297863" y="3622675"/>
                  <a:ext cx="203200" cy="271462"/>
                </a:xfrm>
                <a:custGeom>
                  <a:avLst/>
                  <a:gdLst>
                    <a:gd name="T0" fmla="*/ 12 w 63"/>
                    <a:gd name="T1" fmla="*/ 54 h 84"/>
                    <a:gd name="T2" fmla="*/ 19 w 63"/>
                    <a:gd name="T3" fmla="*/ 48 h 84"/>
                    <a:gd name="T4" fmla="*/ 24 w 63"/>
                    <a:gd name="T5" fmla="*/ 55 h 84"/>
                    <a:gd name="T6" fmla="*/ 18 w 63"/>
                    <a:gd name="T7" fmla="*/ 61 h 84"/>
                    <a:gd name="T8" fmla="*/ 12 w 63"/>
                    <a:gd name="T9" fmla="*/ 54 h 84"/>
                    <a:gd name="T10" fmla="*/ 45 w 63"/>
                    <a:gd name="T11" fmla="*/ 6 h 84"/>
                    <a:gd name="T12" fmla="*/ 51 w 63"/>
                    <a:gd name="T13" fmla="*/ 13 h 84"/>
                    <a:gd name="T14" fmla="*/ 57 w 63"/>
                    <a:gd name="T15" fmla="*/ 7 h 84"/>
                    <a:gd name="T16" fmla="*/ 52 w 63"/>
                    <a:gd name="T17" fmla="*/ 1 h 84"/>
                    <a:gd name="T18" fmla="*/ 45 w 63"/>
                    <a:gd name="T19" fmla="*/ 6 h 84"/>
                    <a:gd name="T20" fmla="*/ 31 w 63"/>
                    <a:gd name="T21" fmla="*/ 77 h 84"/>
                    <a:gd name="T22" fmla="*/ 36 w 63"/>
                    <a:gd name="T23" fmla="*/ 84 h 84"/>
                    <a:gd name="T24" fmla="*/ 43 w 63"/>
                    <a:gd name="T25" fmla="*/ 79 h 84"/>
                    <a:gd name="T26" fmla="*/ 38 w 63"/>
                    <a:gd name="T27" fmla="*/ 72 h 84"/>
                    <a:gd name="T28" fmla="*/ 31 w 63"/>
                    <a:gd name="T29" fmla="*/ 77 h 84"/>
                    <a:gd name="T30" fmla="*/ 0 w 63"/>
                    <a:gd name="T31" fmla="*/ 30 h 84"/>
                    <a:gd name="T32" fmla="*/ 5 w 63"/>
                    <a:gd name="T33" fmla="*/ 37 h 84"/>
                    <a:gd name="T34" fmla="*/ 12 w 63"/>
                    <a:gd name="T35" fmla="*/ 31 h 84"/>
                    <a:gd name="T36" fmla="*/ 7 w 63"/>
                    <a:gd name="T37" fmla="*/ 25 h 84"/>
                    <a:gd name="T38" fmla="*/ 0 w 63"/>
                    <a:gd name="T39" fmla="*/ 30 h 84"/>
                    <a:gd name="T40" fmla="*/ 29 w 63"/>
                    <a:gd name="T41" fmla="*/ 39 h 84"/>
                    <a:gd name="T42" fmla="*/ 34 w 63"/>
                    <a:gd name="T43" fmla="*/ 46 h 84"/>
                    <a:gd name="T44" fmla="*/ 41 w 63"/>
                    <a:gd name="T45" fmla="*/ 40 h 84"/>
                    <a:gd name="T46" fmla="*/ 36 w 63"/>
                    <a:gd name="T47" fmla="*/ 34 h 84"/>
                    <a:gd name="T48" fmla="*/ 29 w 63"/>
                    <a:gd name="T49" fmla="*/ 39 h 84"/>
                    <a:gd name="T50" fmla="*/ 51 w 63"/>
                    <a:gd name="T51" fmla="*/ 47 h 84"/>
                    <a:gd name="T52" fmla="*/ 56 w 63"/>
                    <a:gd name="T53" fmla="*/ 54 h 84"/>
                    <a:gd name="T54" fmla="*/ 63 w 63"/>
                    <a:gd name="T55" fmla="*/ 48 h 84"/>
                    <a:gd name="T56" fmla="*/ 57 w 63"/>
                    <a:gd name="T57" fmla="*/ 42 h 84"/>
                    <a:gd name="T58" fmla="*/ 51 w 63"/>
                    <a:gd name="T59" fmla="*/ 47 h 84"/>
                    <a:gd name="T60" fmla="*/ 22 w 63"/>
                    <a:gd name="T61" fmla="*/ 15 h 84"/>
                    <a:gd name="T62" fmla="*/ 28 w 63"/>
                    <a:gd name="T63" fmla="*/ 22 h 84"/>
                    <a:gd name="T64" fmla="*/ 34 w 63"/>
                    <a:gd name="T65" fmla="*/ 16 h 84"/>
                    <a:gd name="T66" fmla="*/ 29 w 63"/>
                    <a:gd name="T67" fmla="*/ 10 h 84"/>
                    <a:gd name="T68" fmla="*/ 22 w 63"/>
                    <a:gd name="T69" fmla="*/ 15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3" h="84">
                      <a:moveTo>
                        <a:pt x="12" y="54"/>
                      </a:moveTo>
                      <a:cubicBezTo>
                        <a:pt x="13" y="51"/>
                        <a:pt x="16" y="48"/>
                        <a:pt x="19" y="48"/>
                      </a:cubicBezTo>
                      <a:cubicBezTo>
                        <a:pt x="22" y="49"/>
                        <a:pt x="25" y="52"/>
                        <a:pt x="24" y="55"/>
                      </a:cubicBezTo>
                      <a:cubicBezTo>
                        <a:pt x="24" y="59"/>
                        <a:pt x="21" y="61"/>
                        <a:pt x="18" y="61"/>
                      </a:cubicBezTo>
                      <a:cubicBezTo>
                        <a:pt x="14" y="60"/>
                        <a:pt x="12" y="57"/>
                        <a:pt x="12" y="54"/>
                      </a:cubicBezTo>
                      <a:moveTo>
                        <a:pt x="45" y="6"/>
                      </a:moveTo>
                      <a:cubicBezTo>
                        <a:pt x="45" y="9"/>
                        <a:pt x="47" y="12"/>
                        <a:pt x="51" y="13"/>
                      </a:cubicBezTo>
                      <a:cubicBezTo>
                        <a:pt x="54" y="13"/>
                        <a:pt x="57" y="11"/>
                        <a:pt x="57" y="7"/>
                      </a:cubicBezTo>
                      <a:cubicBezTo>
                        <a:pt x="58" y="4"/>
                        <a:pt x="55" y="1"/>
                        <a:pt x="52" y="1"/>
                      </a:cubicBezTo>
                      <a:cubicBezTo>
                        <a:pt x="49" y="0"/>
                        <a:pt x="46" y="3"/>
                        <a:pt x="45" y="6"/>
                      </a:cubicBezTo>
                      <a:moveTo>
                        <a:pt x="31" y="77"/>
                      </a:moveTo>
                      <a:cubicBezTo>
                        <a:pt x="30" y="81"/>
                        <a:pt x="33" y="84"/>
                        <a:pt x="36" y="84"/>
                      </a:cubicBezTo>
                      <a:cubicBezTo>
                        <a:pt x="40" y="84"/>
                        <a:pt x="43" y="82"/>
                        <a:pt x="43" y="79"/>
                      </a:cubicBezTo>
                      <a:cubicBezTo>
                        <a:pt x="43" y="75"/>
                        <a:pt x="41" y="72"/>
                        <a:pt x="38" y="72"/>
                      </a:cubicBezTo>
                      <a:cubicBezTo>
                        <a:pt x="34" y="71"/>
                        <a:pt x="31" y="74"/>
                        <a:pt x="31" y="77"/>
                      </a:cubicBezTo>
                      <a:moveTo>
                        <a:pt x="0" y="30"/>
                      </a:moveTo>
                      <a:cubicBezTo>
                        <a:pt x="0" y="33"/>
                        <a:pt x="2" y="36"/>
                        <a:pt x="5" y="37"/>
                      </a:cubicBezTo>
                      <a:cubicBezTo>
                        <a:pt x="9" y="37"/>
                        <a:pt x="12" y="35"/>
                        <a:pt x="12" y="31"/>
                      </a:cubicBezTo>
                      <a:cubicBezTo>
                        <a:pt x="12" y="28"/>
                        <a:pt x="10" y="25"/>
                        <a:pt x="7" y="25"/>
                      </a:cubicBezTo>
                      <a:cubicBezTo>
                        <a:pt x="3" y="24"/>
                        <a:pt x="0" y="27"/>
                        <a:pt x="0" y="30"/>
                      </a:cubicBezTo>
                      <a:moveTo>
                        <a:pt x="29" y="39"/>
                      </a:moveTo>
                      <a:cubicBezTo>
                        <a:pt x="28" y="42"/>
                        <a:pt x="31" y="46"/>
                        <a:pt x="34" y="46"/>
                      </a:cubicBezTo>
                      <a:cubicBezTo>
                        <a:pt x="38" y="46"/>
                        <a:pt x="41" y="44"/>
                        <a:pt x="41" y="40"/>
                      </a:cubicBezTo>
                      <a:cubicBezTo>
                        <a:pt x="41" y="37"/>
                        <a:pt x="39" y="34"/>
                        <a:pt x="36" y="34"/>
                      </a:cubicBezTo>
                      <a:cubicBezTo>
                        <a:pt x="32" y="33"/>
                        <a:pt x="29" y="36"/>
                        <a:pt x="29" y="39"/>
                      </a:cubicBezTo>
                      <a:moveTo>
                        <a:pt x="51" y="47"/>
                      </a:moveTo>
                      <a:cubicBezTo>
                        <a:pt x="50" y="50"/>
                        <a:pt x="53" y="53"/>
                        <a:pt x="56" y="54"/>
                      </a:cubicBezTo>
                      <a:cubicBezTo>
                        <a:pt x="59" y="54"/>
                        <a:pt x="62" y="52"/>
                        <a:pt x="63" y="48"/>
                      </a:cubicBezTo>
                      <a:cubicBezTo>
                        <a:pt x="63" y="45"/>
                        <a:pt x="61" y="42"/>
                        <a:pt x="57" y="42"/>
                      </a:cubicBezTo>
                      <a:cubicBezTo>
                        <a:pt x="54" y="41"/>
                        <a:pt x="51" y="44"/>
                        <a:pt x="51" y="47"/>
                      </a:cubicBezTo>
                      <a:moveTo>
                        <a:pt x="22" y="15"/>
                      </a:moveTo>
                      <a:cubicBezTo>
                        <a:pt x="22" y="18"/>
                        <a:pt x="24" y="21"/>
                        <a:pt x="28" y="22"/>
                      </a:cubicBezTo>
                      <a:cubicBezTo>
                        <a:pt x="31" y="22"/>
                        <a:pt x="34" y="20"/>
                        <a:pt x="34" y="16"/>
                      </a:cubicBezTo>
                      <a:cubicBezTo>
                        <a:pt x="35" y="13"/>
                        <a:pt x="32" y="10"/>
                        <a:pt x="29" y="10"/>
                      </a:cubicBezTo>
                      <a:cubicBezTo>
                        <a:pt x="26" y="9"/>
                        <a:pt x="23" y="12"/>
                        <a:pt x="22" y="15"/>
                      </a:cubicBezTo>
                    </a:path>
                  </a:pathLst>
                </a:custGeom>
                <a:solidFill>
                  <a:srgbClr val="8A8A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 dirty="0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ADD36875-2D97-AA43-8B75-136667F36DFA}"/>
                </a:ext>
              </a:extLst>
            </p:cNvPr>
            <p:cNvGrpSpPr/>
            <p:nvPr/>
          </p:nvGrpSpPr>
          <p:grpSpPr>
            <a:xfrm>
              <a:off x="2456659" y="2424018"/>
              <a:ext cx="947695" cy="622103"/>
              <a:chOff x="2661061" y="2477808"/>
              <a:chExt cx="947695" cy="622103"/>
            </a:xfrm>
          </p:grpSpPr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xmlns="" id="{425E8334-B460-2548-B361-C08210BD57F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2917789" y="2477808"/>
                <a:ext cx="389714" cy="409776"/>
              </a:xfrm>
              <a:custGeom>
                <a:avLst/>
                <a:gdLst>
                  <a:gd name="T0" fmla="*/ 758 w 1102"/>
                  <a:gd name="T1" fmla="*/ 1159 h 1159"/>
                  <a:gd name="T2" fmla="*/ 758 w 1102"/>
                  <a:gd name="T3" fmla="*/ 1159 h 1159"/>
                  <a:gd name="T4" fmla="*/ 535 w 1102"/>
                  <a:gd name="T5" fmla="*/ 1096 h 1159"/>
                  <a:gd name="T6" fmla="*/ 47 w 1102"/>
                  <a:gd name="T7" fmla="*/ 533 h 1159"/>
                  <a:gd name="T8" fmla="*/ 49 w 1102"/>
                  <a:gd name="T9" fmla="*/ 201 h 1159"/>
                  <a:gd name="T10" fmla="*/ 213 w 1102"/>
                  <a:gd name="T11" fmla="*/ 23 h 1159"/>
                  <a:gd name="T12" fmla="*/ 319 w 1102"/>
                  <a:gd name="T13" fmla="*/ 32 h 1159"/>
                  <a:gd name="T14" fmla="*/ 458 w 1102"/>
                  <a:gd name="T15" fmla="*/ 252 h 1159"/>
                  <a:gd name="T16" fmla="*/ 420 w 1102"/>
                  <a:gd name="T17" fmla="*/ 376 h 1159"/>
                  <a:gd name="T18" fmla="*/ 350 w 1102"/>
                  <a:gd name="T19" fmla="*/ 434 h 1159"/>
                  <a:gd name="T20" fmla="*/ 323 w 1102"/>
                  <a:gd name="T21" fmla="*/ 511 h 1159"/>
                  <a:gd name="T22" fmla="*/ 362 w 1102"/>
                  <a:gd name="T23" fmla="*/ 597 h 1159"/>
                  <a:gd name="T24" fmla="*/ 551 w 1102"/>
                  <a:gd name="T25" fmla="*/ 803 h 1159"/>
                  <a:gd name="T26" fmla="*/ 605 w 1102"/>
                  <a:gd name="T27" fmla="*/ 830 h 1159"/>
                  <a:gd name="T28" fmla="*/ 679 w 1102"/>
                  <a:gd name="T29" fmla="*/ 813 h 1159"/>
                  <a:gd name="T30" fmla="*/ 746 w 1102"/>
                  <a:gd name="T31" fmla="*/ 752 h 1159"/>
                  <a:gd name="T32" fmla="*/ 888 w 1102"/>
                  <a:gd name="T33" fmla="*/ 736 h 1159"/>
                  <a:gd name="T34" fmla="*/ 1068 w 1102"/>
                  <a:gd name="T35" fmla="*/ 887 h 1159"/>
                  <a:gd name="T36" fmla="*/ 1057 w 1102"/>
                  <a:gd name="T37" fmla="*/ 1019 h 1159"/>
                  <a:gd name="T38" fmla="*/ 846 w 1102"/>
                  <a:gd name="T39" fmla="*/ 1148 h 1159"/>
                  <a:gd name="T40" fmla="*/ 789 w 1102"/>
                  <a:gd name="T41" fmla="*/ 1157 h 1159"/>
                  <a:gd name="T42" fmla="*/ 758 w 1102"/>
                  <a:gd name="T43" fmla="*/ 1159 h 1159"/>
                  <a:gd name="T44" fmla="*/ 261 w 1102"/>
                  <a:gd name="T45" fmla="*/ 43 h 1159"/>
                  <a:gd name="T46" fmla="*/ 234 w 1102"/>
                  <a:gd name="T47" fmla="*/ 52 h 1159"/>
                  <a:gd name="T48" fmla="*/ 81 w 1102"/>
                  <a:gd name="T49" fmla="*/ 216 h 1159"/>
                  <a:gd name="T50" fmla="*/ 81 w 1102"/>
                  <a:gd name="T51" fmla="*/ 520 h 1159"/>
                  <a:gd name="T52" fmla="*/ 553 w 1102"/>
                  <a:gd name="T53" fmla="*/ 1065 h 1159"/>
                  <a:gd name="T54" fmla="*/ 756 w 1102"/>
                  <a:gd name="T55" fmla="*/ 1123 h 1159"/>
                  <a:gd name="T56" fmla="*/ 780 w 1102"/>
                  <a:gd name="T57" fmla="*/ 1119 h 1159"/>
                  <a:gd name="T58" fmla="*/ 836 w 1102"/>
                  <a:gd name="T59" fmla="*/ 1112 h 1159"/>
                  <a:gd name="T60" fmla="*/ 1028 w 1102"/>
                  <a:gd name="T61" fmla="*/ 992 h 1159"/>
                  <a:gd name="T62" fmla="*/ 1035 w 1102"/>
                  <a:gd name="T63" fmla="*/ 909 h 1159"/>
                  <a:gd name="T64" fmla="*/ 868 w 1102"/>
                  <a:gd name="T65" fmla="*/ 767 h 1159"/>
                  <a:gd name="T66" fmla="*/ 767 w 1102"/>
                  <a:gd name="T67" fmla="*/ 777 h 1159"/>
                  <a:gd name="T68" fmla="*/ 702 w 1102"/>
                  <a:gd name="T69" fmla="*/ 839 h 1159"/>
                  <a:gd name="T70" fmla="*/ 591 w 1102"/>
                  <a:gd name="T71" fmla="*/ 864 h 1159"/>
                  <a:gd name="T72" fmla="*/ 530 w 1102"/>
                  <a:gd name="T73" fmla="*/ 831 h 1159"/>
                  <a:gd name="T74" fmla="*/ 332 w 1102"/>
                  <a:gd name="T75" fmla="*/ 617 h 1159"/>
                  <a:gd name="T76" fmla="*/ 288 w 1102"/>
                  <a:gd name="T77" fmla="*/ 522 h 1159"/>
                  <a:gd name="T78" fmla="*/ 328 w 1102"/>
                  <a:gd name="T79" fmla="*/ 405 h 1159"/>
                  <a:gd name="T80" fmla="*/ 396 w 1102"/>
                  <a:gd name="T81" fmla="*/ 349 h 1159"/>
                  <a:gd name="T82" fmla="*/ 423 w 1102"/>
                  <a:gd name="T83" fmla="*/ 263 h 1159"/>
                  <a:gd name="T84" fmla="*/ 296 w 1102"/>
                  <a:gd name="T85" fmla="*/ 57 h 1159"/>
                  <a:gd name="T86" fmla="*/ 261 w 1102"/>
                  <a:gd name="T87" fmla="*/ 43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02" h="1159">
                    <a:moveTo>
                      <a:pt x="758" y="1159"/>
                    </a:moveTo>
                    <a:cubicBezTo>
                      <a:pt x="758" y="1159"/>
                      <a:pt x="758" y="1159"/>
                      <a:pt x="758" y="1159"/>
                    </a:cubicBezTo>
                    <a:cubicBezTo>
                      <a:pt x="675" y="1157"/>
                      <a:pt x="602" y="1136"/>
                      <a:pt x="535" y="1096"/>
                    </a:cubicBezTo>
                    <a:cubicBezTo>
                      <a:pt x="310" y="961"/>
                      <a:pt x="146" y="772"/>
                      <a:pt x="47" y="533"/>
                    </a:cubicBezTo>
                    <a:cubicBezTo>
                      <a:pt x="0" y="419"/>
                      <a:pt x="2" y="308"/>
                      <a:pt x="49" y="201"/>
                    </a:cubicBezTo>
                    <a:cubicBezTo>
                      <a:pt x="85" y="120"/>
                      <a:pt x="153" y="66"/>
                      <a:pt x="213" y="23"/>
                    </a:cubicBezTo>
                    <a:cubicBezTo>
                      <a:pt x="245" y="0"/>
                      <a:pt x="288" y="3"/>
                      <a:pt x="319" y="32"/>
                    </a:cubicBezTo>
                    <a:cubicBezTo>
                      <a:pt x="386" y="95"/>
                      <a:pt x="432" y="169"/>
                      <a:pt x="458" y="252"/>
                    </a:cubicBezTo>
                    <a:cubicBezTo>
                      <a:pt x="472" y="297"/>
                      <a:pt x="458" y="342"/>
                      <a:pt x="420" y="376"/>
                    </a:cubicBezTo>
                    <a:cubicBezTo>
                      <a:pt x="393" y="401"/>
                      <a:pt x="369" y="419"/>
                      <a:pt x="350" y="434"/>
                    </a:cubicBezTo>
                    <a:cubicBezTo>
                      <a:pt x="323" y="455"/>
                      <a:pt x="314" y="480"/>
                      <a:pt x="323" y="511"/>
                    </a:cubicBezTo>
                    <a:cubicBezTo>
                      <a:pt x="333" y="543"/>
                      <a:pt x="346" y="572"/>
                      <a:pt x="362" y="597"/>
                    </a:cubicBezTo>
                    <a:cubicBezTo>
                      <a:pt x="420" y="684"/>
                      <a:pt x="481" y="752"/>
                      <a:pt x="551" y="803"/>
                    </a:cubicBezTo>
                    <a:cubicBezTo>
                      <a:pt x="566" y="813"/>
                      <a:pt x="585" y="822"/>
                      <a:pt x="605" y="830"/>
                    </a:cubicBezTo>
                    <a:cubicBezTo>
                      <a:pt x="632" y="840"/>
                      <a:pt x="657" y="835"/>
                      <a:pt x="679" y="813"/>
                    </a:cubicBezTo>
                    <a:cubicBezTo>
                      <a:pt x="704" y="788"/>
                      <a:pt x="726" y="768"/>
                      <a:pt x="746" y="752"/>
                    </a:cubicBezTo>
                    <a:cubicBezTo>
                      <a:pt x="787" y="716"/>
                      <a:pt x="837" y="711"/>
                      <a:pt x="888" y="736"/>
                    </a:cubicBezTo>
                    <a:cubicBezTo>
                      <a:pt x="956" y="772"/>
                      <a:pt x="1016" y="822"/>
                      <a:pt x="1068" y="887"/>
                    </a:cubicBezTo>
                    <a:cubicBezTo>
                      <a:pt x="1102" y="932"/>
                      <a:pt x="1098" y="979"/>
                      <a:pt x="1057" y="1019"/>
                    </a:cubicBezTo>
                    <a:cubicBezTo>
                      <a:pt x="996" y="1078"/>
                      <a:pt x="933" y="1132"/>
                      <a:pt x="846" y="1148"/>
                    </a:cubicBezTo>
                    <a:cubicBezTo>
                      <a:pt x="827" y="1152"/>
                      <a:pt x="809" y="1154"/>
                      <a:pt x="789" y="1157"/>
                    </a:cubicBezTo>
                    <a:cubicBezTo>
                      <a:pt x="776" y="1157"/>
                      <a:pt x="769" y="1157"/>
                      <a:pt x="758" y="1159"/>
                    </a:cubicBezTo>
                    <a:close/>
                    <a:moveTo>
                      <a:pt x="261" y="43"/>
                    </a:moveTo>
                    <a:cubicBezTo>
                      <a:pt x="252" y="43"/>
                      <a:pt x="243" y="47"/>
                      <a:pt x="234" y="52"/>
                    </a:cubicBezTo>
                    <a:cubicBezTo>
                      <a:pt x="175" y="95"/>
                      <a:pt x="116" y="142"/>
                      <a:pt x="81" y="216"/>
                    </a:cubicBezTo>
                    <a:cubicBezTo>
                      <a:pt x="38" y="313"/>
                      <a:pt x="38" y="416"/>
                      <a:pt x="81" y="520"/>
                    </a:cubicBezTo>
                    <a:cubicBezTo>
                      <a:pt x="175" y="750"/>
                      <a:pt x="335" y="934"/>
                      <a:pt x="553" y="1065"/>
                    </a:cubicBezTo>
                    <a:cubicBezTo>
                      <a:pt x="614" y="1101"/>
                      <a:pt x="683" y="1121"/>
                      <a:pt x="756" y="1123"/>
                    </a:cubicBezTo>
                    <a:cubicBezTo>
                      <a:pt x="764" y="1121"/>
                      <a:pt x="773" y="1121"/>
                      <a:pt x="780" y="1119"/>
                    </a:cubicBezTo>
                    <a:cubicBezTo>
                      <a:pt x="798" y="1118"/>
                      <a:pt x="818" y="1116"/>
                      <a:pt x="836" y="1112"/>
                    </a:cubicBezTo>
                    <a:cubicBezTo>
                      <a:pt x="913" y="1098"/>
                      <a:pt x="972" y="1047"/>
                      <a:pt x="1028" y="992"/>
                    </a:cubicBezTo>
                    <a:cubicBezTo>
                      <a:pt x="1057" y="965"/>
                      <a:pt x="1059" y="938"/>
                      <a:pt x="1035" y="909"/>
                    </a:cubicBezTo>
                    <a:cubicBezTo>
                      <a:pt x="987" y="848"/>
                      <a:pt x="931" y="801"/>
                      <a:pt x="868" y="767"/>
                    </a:cubicBezTo>
                    <a:cubicBezTo>
                      <a:pt x="832" y="749"/>
                      <a:pt x="798" y="752"/>
                      <a:pt x="767" y="777"/>
                    </a:cubicBezTo>
                    <a:cubicBezTo>
                      <a:pt x="747" y="794"/>
                      <a:pt x="728" y="813"/>
                      <a:pt x="702" y="839"/>
                    </a:cubicBezTo>
                    <a:cubicBezTo>
                      <a:pt x="670" y="869"/>
                      <a:pt x="632" y="878"/>
                      <a:pt x="591" y="864"/>
                    </a:cubicBezTo>
                    <a:cubicBezTo>
                      <a:pt x="567" y="855"/>
                      <a:pt x="548" y="844"/>
                      <a:pt x="530" y="831"/>
                    </a:cubicBezTo>
                    <a:cubicBezTo>
                      <a:pt x="456" y="777"/>
                      <a:pt x="391" y="707"/>
                      <a:pt x="332" y="617"/>
                    </a:cubicBezTo>
                    <a:cubicBezTo>
                      <a:pt x="314" y="590"/>
                      <a:pt x="299" y="558"/>
                      <a:pt x="288" y="522"/>
                    </a:cubicBezTo>
                    <a:cubicBezTo>
                      <a:pt x="274" y="477"/>
                      <a:pt x="288" y="435"/>
                      <a:pt x="328" y="405"/>
                    </a:cubicBezTo>
                    <a:cubicBezTo>
                      <a:pt x="348" y="389"/>
                      <a:pt x="369" y="372"/>
                      <a:pt x="396" y="349"/>
                    </a:cubicBezTo>
                    <a:cubicBezTo>
                      <a:pt x="423" y="326"/>
                      <a:pt x="432" y="295"/>
                      <a:pt x="423" y="263"/>
                    </a:cubicBezTo>
                    <a:cubicBezTo>
                      <a:pt x="400" y="185"/>
                      <a:pt x="357" y="115"/>
                      <a:pt x="296" y="57"/>
                    </a:cubicBezTo>
                    <a:cubicBezTo>
                      <a:pt x="285" y="48"/>
                      <a:pt x="272" y="43"/>
                      <a:pt x="261" y="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DAD694EC-2395-8449-B71F-F7FED19774FD}"/>
                  </a:ext>
                </a:extLst>
              </p:cNvPr>
              <p:cNvSpPr/>
              <p:nvPr/>
            </p:nvSpPr>
            <p:spPr>
              <a:xfrm>
                <a:off x="2661061" y="2869079"/>
                <a:ext cx="947695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b="1" i="1" dirty="0"/>
                  <a:t>Call/SMS/chat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2B7AAF56-B798-8545-85F8-C8CB5F18DBCA}"/>
                </a:ext>
              </a:extLst>
            </p:cNvPr>
            <p:cNvSpPr/>
            <p:nvPr/>
          </p:nvSpPr>
          <p:spPr>
            <a:xfrm>
              <a:off x="3127668" y="1875250"/>
              <a:ext cx="2141303" cy="938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dirty="0"/>
                <a:t>Intelligent scripts based on AI</a:t>
              </a:r>
              <a:br>
                <a:rPr lang="en-US" sz="1000" dirty="0"/>
              </a:br>
              <a:r>
                <a:rPr lang="en-US" sz="1000" dirty="0"/>
                <a:t>&amp; protocols for rapid triage</a:t>
              </a:r>
            </a:p>
            <a:p>
              <a:pPr>
                <a:spcAft>
                  <a:spcPts val="300"/>
                </a:spcAft>
              </a:pPr>
              <a:r>
                <a:rPr lang="en-US" sz="1000" dirty="0"/>
                <a:t>First contact is always available</a:t>
              </a:r>
            </a:p>
            <a:p>
              <a:pPr>
                <a:spcAft>
                  <a:spcPts val="300"/>
                </a:spcAft>
              </a:pPr>
              <a:r>
                <a:rPr lang="en-US" sz="1000" dirty="0"/>
                <a:t>Can handle references, scheduling, prescription refills etc.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9345AA72-9BBD-6D44-9D1C-4150346A5A29}"/>
                </a:ext>
              </a:extLst>
            </p:cNvPr>
            <p:cNvGrpSpPr/>
            <p:nvPr/>
          </p:nvGrpSpPr>
          <p:grpSpPr>
            <a:xfrm>
              <a:off x="3209971" y="2238031"/>
              <a:ext cx="1910670" cy="193198"/>
              <a:chOff x="3500436" y="2239037"/>
              <a:chExt cx="2430515" cy="187459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3389B999-253B-BE42-AF05-358B0A958CE2}"/>
                  </a:ext>
                </a:extLst>
              </p:cNvPr>
              <p:cNvCxnSpPr/>
              <p:nvPr/>
            </p:nvCxnSpPr>
            <p:spPr>
              <a:xfrm>
                <a:off x="3500436" y="2426496"/>
                <a:ext cx="2430515" cy="0"/>
              </a:xfrm>
              <a:prstGeom prst="line">
                <a:avLst/>
              </a:prstGeom>
              <a:ln w="3175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FB2724F9-C793-8E40-8F0E-27914C4844E5}"/>
                  </a:ext>
                </a:extLst>
              </p:cNvPr>
              <p:cNvCxnSpPr/>
              <p:nvPr/>
            </p:nvCxnSpPr>
            <p:spPr>
              <a:xfrm>
                <a:off x="3500436" y="2239037"/>
                <a:ext cx="2430515" cy="0"/>
              </a:xfrm>
              <a:prstGeom prst="line">
                <a:avLst/>
              </a:prstGeom>
              <a:ln w="3175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66B3753-72D6-7A48-AF1C-6B03ECC0EB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rgbClr val="00B0F0">
                <a:tint val="45000"/>
                <a:satMod val="400000"/>
              </a:srgbClr>
            </a:duotone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712" y="2768063"/>
            <a:ext cx="1731242" cy="117227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CFD7E555-8929-E040-A985-2B004ECA06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608" y="2611849"/>
            <a:ext cx="2608523" cy="17663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4BBE9E39-2C24-4349-ACB4-EBAD9B8EA6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67000"/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922" y="3400903"/>
            <a:ext cx="1443234" cy="97725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CBCEC47C-ACD7-6A4D-A20B-E351AD177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duotone>
              <a:prstClr val="black"/>
              <a:srgbClr val="C0D9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453" y="2957320"/>
            <a:ext cx="1731242" cy="1172275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DEEBA4D7-98AC-BB4F-A0F4-8EE410EDA1E8}"/>
              </a:ext>
            </a:extLst>
          </p:cNvPr>
          <p:cNvSpPr/>
          <p:nvPr/>
        </p:nvSpPr>
        <p:spPr>
          <a:xfrm>
            <a:off x="5796113" y="3621444"/>
            <a:ext cx="1938860" cy="429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kern="0" dirty="0">
                <a:cs typeface="Calibri" pitchFamily="34" charset="0"/>
              </a:rPr>
              <a:t>Electronic Health</a:t>
            </a:r>
          </a:p>
          <a:p>
            <a:pPr algn="ctr"/>
            <a:r>
              <a:rPr lang="en-US" sz="1100" b="1" kern="0" dirty="0">
                <a:cs typeface="Calibri" pitchFamily="34" charset="0"/>
              </a:rPr>
              <a:t>Records </a:t>
            </a:r>
            <a:endParaRPr lang="en-US" sz="1100" dirty="0"/>
          </a:p>
        </p:txBody>
      </p:sp>
      <p:sp>
        <p:nvSpPr>
          <p:cNvPr id="50" name="Freeform 25">
            <a:extLst>
              <a:ext uri="{FF2B5EF4-FFF2-40B4-BE49-F238E27FC236}">
                <a16:creationId xmlns:a16="http://schemas.microsoft.com/office/drawing/2014/main" xmlns="" id="{03F58C35-8E79-7748-8685-B2B31EA9D8BD}"/>
              </a:ext>
            </a:extLst>
          </p:cNvPr>
          <p:cNvSpPr>
            <a:spLocks noEditPoints="1"/>
          </p:cNvSpPr>
          <p:nvPr/>
        </p:nvSpPr>
        <p:spPr bwMode="gray">
          <a:xfrm>
            <a:off x="6521058" y="3283464"/>
            <a:ext cx="470201" cy="293891"/>
          </a:xfrm>
          <a:custGeom>
            <a:avLst/>
            <a:gdLst>
              <a:gd name="T0" fmla="*/ 72 w 128"/>
              <a:gd name="T1" fmla="*/ 79 h 79"/>
              <a:gd name="T2" fmla="*/ 79 w 128"/>
              <a:gd name="T3" fmla="*/ 58 h 79"/>
              <a:gd name="T4" fmla="*/ 82 w 128"/>
              <a:gd name="T5" fmla="*/ 57 h 79"/>
              <a:gd name="T6" fmla="*/ 64 w 128"/>
              <a:gd name="T7" fmla="*/ 30 h 79"/>
              <a:gd name="T8" fmla="*/ 63 w 128"/>
              <a:gd name="T9" fmla="*/ 29 h 79"/>
              <a:gd name="T10" fmla="*/ 46 w 128"/>
              <a:gd name="T11" fmla="*/ 58 h 79"/>
              <a:gd name="T12" fmla="*/ 50 w 128"/>
              <a:gd name="T13" fmla="*/ 58 h 79"/>
              <a:gd name="T14" fmla="*/ 56 w 128"/>
              <a:gd name="T15" fmla="*/ 79 h 79"/>
              <a:gd name="T16" fmla="*/ 29 w 128"/>
              <a:gd name="T17" fmla="*/ 79 h 79"/>
              <a:gd name="T18" fmla="*/ 0 w 128"/>
              <a:gd name="T19" fmla="*/ 52 h 79"/>
              <a:gd name="T20" fmla="*/ 22 w 128"/>
              <a:gd name="T21" fmla="*/ 19 h 79"/>
              <a:gd name="T22" fmla="*/ 35 w 128"/>
              <a:gd name="T23" fmla="*/ 18 h 79"/>
              <a:gd name="T24" fmla="*/ 72 w 128"/>
              <a:gd name="T25" fmla="*/ 1 h 79"/>
              <a:gd name="T26" fmla="*/ 100 w 128"/>
              <a:gd name="T27" fmla="*/ 33 h 79"/>
              <a:gd name="T28" fmla="*/ 111 w 128"/>
              <a:gd name="T29" fmla="*/ 33 h 79"/>
              <a:gd name="T30" fmla="*/ 128 w 128"/>
              <a:gd name="T31" fmla="*/ 59 h 79"/>
              <a:gd name="T32" fmla="*/ 78 w 128"/>
              <a:gd name="T33" fmla="*/ 79 h 79"/>
              <a:gd name="T34" fmla="*/ 78 w 128"/>
              <a:gd name="T35" fmla="*/ 75 h 79"/>
              <a:gd name="T36" fmla="*/ 124 w 128"/>
              <a:gd name="T37" fmla="*/ 58 h 79"/>
              <a:gd name="T38" fmla="*/ 110 w 128"/>
              <a:gd name="T39" fmla="*/ 37 h 79"/>
              <a:gd name="T40" fmla="*/ 100 w 128"/>
              <a:gd name="T41" fmla="*/ 37 h 79"/>
              <a:gd name="T42" fmla="*/ 95 w 128"/>
              <a:gd name="T43" fmla="*/ 37 h 79"/>
              <a:gd name="T44" fmla="*/ 72 w 128"/>
              <a:gd name="T45" fmla="*/ 5 h 79"/>
              <a:gd name="T46" fmla="*/ 38 w 128"/>
              <a:gd name="T47" fmla="*/ 20 h 79"/>
              <a:gd name="T48" fmla="*/ 37 w 128"/>
              <a:gd name="T49" fmla="*/ 21 h 79"/>
              <a:gd name="T50" fmla="*/ 23 w 128"/>
              <a:gd name="T51" fmla="*/ 23 h 79"/>
              <a:gd name="T52" fmla="*/ 5 w 128"/>
              <a:gd name="T53" fmla="*/ 43 h 79"/>
              <a:gd name="T54" fmla="*/ 4 w 128"/>
              <a:gd name="T55" fmla="*/ 52 h 79"/>
              <a:gd name="T56" fmla="*/ 29 w 128"/>
              <a:gd name="T57" fmla="*/ 75 h 79"/>
              <a:gd name="T58" fmla="*/ 52 w 128"/>
              <a:gd name="T59" fmla="*/ 62 h 79"/>
              <a:gd name="T60" fmla="*/ 47 w 128"/>
              <a:gd name="T61" fmla="*/ 62 h 79"/>
              <a:gd name="T62" fmla="*/ 43 w 128"/>
              <a:gd name="T63" fmla="*/ 54 h 79"/>
              <a:gd name="T64" fmla="*/ 64 w 128"/>
              <a:gd name="T65" fmla="*/ 25 h 79"/>
              <a:gd name="T66" fmla="*/ 85 w 128"/>
              <a:gd name="T67" fmla="*/ 54 h 79"/>
              <a:gd name="T68" fmla="*/ 81 w 128"/>
              <a:gd name="T69" fmla="*/ 62 h 79"/>
              <a:gd name="T70" fmla="*/ 76 w 128"/>
              <a:gd name="T71" fmla="*/ 62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79">
                <a:moveTo>
                  <a:pt x="78" y="79"/>
                </a:moveTo>
                <a:cubicBezTo>
                  <a:pt x="72" y="79"/>
                  <a:pt x="72" y="79"/>
                  <a:pt x="72" y="79"/>
                </a:cubicBezTo>
                <a:cubicBezTo>
                  <a:pt x="72" y="58"/>
                  <a:pt x="72" y="58"/>
                  <a:pt x="72" y="58"/>
                </a:cubicBezTo>
                <a:cubicBezTo>
                  <a:pt x="79" y="58"/>
                  <a:pt x="79" y="58"/>
                  <a:pt x="79" y="58"/>
                </a:cubicBezTo>
                <a:cubicBezTo>
                  <a:pt x="80" y="58"/>
                  <a:pt x="80" y="58"/>
                  <a:pt x="80" y="58"/>
                </a:cubicBezTo>
                <a:cubicBezTo>
                  <a:pt x="81" y="58"/>
                  <a:pt x="82" y="58"/>
                  <a:pt x="82" y="57"/>
                </a:cubicBezTo>
                <a:cubicBezTo>
                  <a:pt x="82" y="57"/>
                  <a:pt x="82" y="57"/>
                  <a:pt x="81" y="57"/>
                </a:cubicBezTo>
                <a:cubicBezTo>
                  <a:pt x="76" y="48"/>
                  <a:pt x="70" y="39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3" y="29"/>
                </a:cubicBezTo>
                <a:cubicBezTo>
                  <a:pt x="58" y="38"/>
                  <a:pt x="52" y="47"/>
                  <a:pt x="47" y="56"/>
                </a:cubicBezTo>
                <a:cubicBezTo>
                  <a:pt x="46" y="57"/>
                  <a:pt x="46" y="57"/>
                  <a:pt x="46" y="58"/>
                </a:cubicBezTo>
                <a:cubicBezTo>
                  <a:pt x="46" y="58"/>
                  <a:pt x="47" y="58"/>
                  <a:pt x="47" y="58"/>
                </a:cubicBezTo>
                <a:cubicBezTo>
                  <a:pt x="48" y="58"/>
                  <a:pt x="49" y="58"/>
                  <a:pt x="50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6" y="79"/>
                  <a:pt x="56" y="79"/>
                  <a:pt x="56" y="79"/>
                </a:cubicBezTo>
                <a:cubicBezTo>
                  <a:pt x="52" y="79"/>
                  <a:pt x="52" y="79"/>
                  <a:pt x="52" y="79"/>
                </a:cubicBezTo>
                <a:cubicBezTo>
                  <a:pt x="29" y="79"/>
                  <a:pt x="29" y="79"/>
                  <a:pt x="29" y="79"/>
                </a:cubicBezTo>
                <a:cubicBezTo>
                  <a:pt x="23" y="79"/>
                  <a:pt x="16" y="76"/>
                  <a:pt x="10" y="71"/>
                </a:cubicBezTo>
                <a:cubicBezTo>
                  <a:pt x="4" y="66"/>
                  <a:pt x="1" y="60"/>
                  <a:pt x="0" y="52"/>
                </a:cubicBezTo>
                <a:cubicBezTo>
                  <a:pt x="0" y="45"/>
                  <a:pt x="1" y="42"/>
                  <a:pt x="1" y="41"/>
                </a:cubicBezTo>
                <a:cubicBezTo>
                  <a:pt x="4" y="30"/>
                  <a:pt x="11" y="22"/>
                  <a:pt x="22" y="19"/>
                </a:cubicBezTo>
                <a:cubicBezTo>
                  <a:pt x="25" y="18"/>
                  <a:pt x="28" y="18"/>
                  <a:pt x="32" y="18"/>
                </a:cubicBezTo>
                <a:cubicBezTo>
                  <a:pt x="33" y="18"/>
                  <a:pt x="34" y="18"/>
                  <a:pt x="35" y="18"/>
                </a:cubicBezTo>
                <a:cubicBezTo>
                  <a:pt x="42" y="6"/>
                  <a:pt x="52" y="0"/>
                  <a:pt x="65" y="0"/>
                </a:cubicBezTo>
                <a:cubicBezTo>
                  <a:pt x="67" y="0"/>
                  <a:pt x="70" y="0"/>
                  <a:pt x="72" y="1"/>
                </a:cubicBezTo>
                <a:cubicBezTo>
                  <a:pt x="87" y="4"/>
                  <a:pt x="95" y="15"/>
                  <a:pt x="98" y="33"/>
                </a:cubicBezTo>
                <a:cubicBezTo>
                  <a:pt x="99" y="33"/>
                  <a:pt x="100" y="33"/>
                  <a:pt x="100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5" y="33"/>
                  <a:pt x="108" y="33"/>
                  <a:pt x="111" y="33"/>
                </a:cubicBezTo>
                <a:cubicBezTo>
                  <a:pt x="120" y="36"/>
                  <a:pt x="125" y="42"/>
                  <a:pt x="128" y="53"/>
                </a:cubicBezTo>
                <a:cubicBezTo>
                  <a:pt x="128" y="53"/>
                  <a:pt x="128" y="56"/>
                  <a:pt x="128" y="59"/>
                </a:cubicBezTo>
                <a:cubicBezTo>
                  <a:pt x="126" y="72"/>
                  <a:pt x="118" y="79"/>
                  <a:pt x="105" y="79"/>
                </a:cubicBezTo>
                <a:cubicBezTo>
                  <a:pt x="96" y="79"/>
                  <a:pt x="87" y="79"/>
                  <a:pt x="78" y="79"/>
                </a:cubicBezTo>
                <a:close/>
                <a:moveTo>
                  <a:pt x="76" y="75"/>
                </a:moveTo>
                <a:cubicBezTo>
                  <a:pt x="78" y="75"/>
                  <a:pt x="78" y="75"/>
                  <a:pt x="78" y="75"/>
                </a:cubicBezTo>
                <a:cubicBezTo>
                  <a:pt x="87" y="75"/>
                  <a:pt x="96" y="75"/>
                  <a:pt x="105" y="75"/>
                </a:cubicBezTo>
                <a:cubicBezTo>
                  <a:pt x="116" y="75"/>
                  <a:pt x="122" y="69"/>
                  <a:pt x="124" y="58"/>
                </a:cubicBezTo>
                <a:cubicBezTo>
                  <a:pt x="124" y="56"/>
                  <a:pt x="124" y="53"/>
                  <a:pt x="124" y="53"/>
                </a:cubicBezTo>
                <a:cubicBezTo>
                  <a:pt x="122" y="44"/>
                  <a:pt x="117" y="39"/>
                  <a:pt x="110" y="37"/>
                </a:cubicBezTo>
                <a:cubicBezTo>
                  <a:pt x="107" y="37"/>
                  <a:pt x="105" y="37"/>
                  <a:pt x="101" y="37"/>
                </a:cubicBezTo>
                <a:cubicBezTo>
                  <a:pt x="100" y="37"/>
                  <a:pt x="100" y="37"/>
                  <a:pt x="100" y="37"/>
                </a:cubicBezTo>
                <a:cubicBezTo>
                  <a:pt x="99" y="37"/>
                  <a:pt x="98" y="37"/>
                  <a:pt x="96" y="37"/>
                </a:cubicBezTo>
                <a:cubicBezTo>
                  <a:pt x="95" y="37"/>
                  <a:pt x="95" y="37"/>
                  <a:pt x="95" y="37"/>
                </a:cubicBezTo>
                <a:cubicBezTo>
                  <a:pt x="94" y="35"/>
                  <a:pt x="94" y="35"/>
                  <a:pt x="94" y="35"/>
                </a:cubicBezTo>
                <a:cubicBezTo>
                  <a:pt x="92" y="17"/>
                  <a:pt x="85" y="8"/>
                  <a:pt x="72" y="5"/>
                </a:cubicBezTo>
                <a:cubicBezTo>
                  <a:pt x="69" y="4"/>
                  <a:pt x="67" y="4"/>
                  <a:pt x="65" y="4"/>
                </a:cubicBezTo>
                <a:cubicBezTo>
                  <a:pt x="54" y="4"/>
                  <a:pt x="44" y="10"/>
                  <a:pt x="38" y="20"/>
                </a:cubicBezTo>
                <a:cubicBezTo>
                  <a:pt x="38" y="21"/>
                  <a:pt x="38" y="21"/>
                  <a:pt x="38" y="21"/>
                </a:cubicBezTo>
                <a:cubicBezTo>
                  <a:pt x="37" y="21"/>
                  <a:pt x="37" y="21"/>
                  <a:pt x="37" y="21"/>
                </a:cubicBezTo>
                <a:cubicBezTo>
                  <a:pt x="35" y="22"/>
                  <a:pt x="34" y="22"/>
                  <a:pt x="32" y="22"/>
                </a:cubicBezTo>
                <a:cubicBezTo>
                  <a:pt x="29" y="22"/>
                  <a:pt x="26" y="22"/>
                  <a:pt x="23" y="23"/>
                </a:cubicBezTo>
                <a:cubicBezTo>
                  <a:pt x="14" y="26"/>
                  <a:pt x="7" y="32"/>
                  <a:pt x="5" y="42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3"/>
                  <a:pt x="4" y="45"/>
                  <a:pt x="4" y="52"/>
                </a:cubicBezTo>
                <a:cubicBezTo>
                  <a:pt x="5" y="59"/>
                  <a:pt x="8" y="64"/>
                  <a:pt x="13" y="68"/>
                </a:cubicBezTo>
                <a:cubicBezTo>
                  <a:pt x="18" y="72"/>
                  <a:pt x="24" y="75"/>
                  <a:pt x="29" y="75"/>
                </a:cubicBezTo>
                <a:cubicBezTo>
                  <a:pt x="52" y="75"/>
                  <a:pt x="52" y="75"/>
                  <a:pt x="52" y="75"/>
                </a:cubicBezTo>
                <a:cubicBezTo>
                  <a:pt x="52" y="62"/>
                  <a:pt x="52" y="62"/>
                  <a:pt x="52" y="62"/>
                </a:cubicBezTo>
                <a:cubicBezTo>
                  <a:pt x="50" y="62"/>
                  <a:pt x="50" y="62"/>
                  <a:pt x="50" y="62"/>
                </a:cubicBezTo>
                <a:cubicBezTo>
                  <a:pt x="49" y="62"/>
                  <a:pt x="48" y="62"/>
                  <a:pt x="47" y="62"/>
                </a:cubicBezTo>
                <a:cubicBezTo>
                  <a:pt x="46" y="62"/>
                  <a:pt x="44" y="62"/>
                  <a:pt x="42" y="59"/>
                </a:cubicBezTo>
                <a:cubicBezTo>
                  <a:pt x="42" y="58"/>
                  <a:pt x="42" y="56"/>
                  <a:pt x="43" y="54"/>
                </a:cubicBezTo>
                <a:cubicBezTo>
                  <a:pt x="49" y="45"/>
                  <a:pt x="54" y="36"/>
                  <a:pt x="60" y="27"/>
                </a:cubicBezTo>
                <a:cubicBezTo>
                  <a:pt x="60" y="27"/>
                  <a:pt x="62" y="25"/>
                  <a:pt x="64" y="25"/>
                </a:cubicBezTo>
                <a:cubicBezTo>
                  <a:pt x="66" y="25"/>
                  <a:pt x="67" y="27"/>
                  <a:pt x="68" y="27"/>
                </a:cubicBezTo>
                <a:cubicBezTo>
                  <a:pt x="73" y="36"/>
                  <a:pt x="79" y="45"/>
                  <a:pt x="85" y="54"/>
                </a:cubicBezTo>
                <a:cubicBezTo>
                  <a:pt x="86" y="56"/>
                  <a:pt x="86" y="58"/>
                  <a:pt x="85" y="59"/>
                </a:cubicBezTo>
                <a:cubicBezTo>
                  <a:pt x="84" y="61"/>
                  <a:pt x="82" y="62"/>
                  <a:pt x="81" y="62"/>
                </a:cubicBezTo>
                <a:cubicBezTo>
                  <a:pt x="80" y="62"/>
                  <a:pt x="80" y="62"/>
                  <a:pt x="79" y="62"/>
                </a:cubicBezTo>
                <a:cubicBezTo>
                  <a:pt x="76" y="62"/>
                  <a:pt x="76" y="62"/>
                  <a:pt x="76" y="62"/>
                </a:cubicBezTo>
                <a:lnTo>
                  <a:pt x="76" y="7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67236" tIns="33618" rIns="67236" bIns="33618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6C330225-E39B-9F40-806F-0AA1AA8FE610}"/>
              </a:ext>
            </a:extLst>
          </p:cNvPr>
          <p:cNvSpPr/>
          <p:nvPr/>
        </p:nvSpPr>
        <p:spPr>
          <a:xfrm>
            <a:off x="7255258" y="3261948"/>
            <a:ext cx="1938860" cy="429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kern="0" dirty="0">
                <a:cs typeface="Calibri" pitchFamily="34" charset="0"/>
              </a:rPr>
              <a:t>Population Health Analytics</a:t>
            </a:r>
            <a:endParaRPr lang="en-US" sz="11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99515B3F-6C43-A542-8B56-5DA34177F075}"/>
              </a:ext>
            </a:extLst>
          </p:cNvPr>
          <p:cNvGrpSpPr/>
          <p:nvPr/>
        </p:nvGrpSpPr>
        <p:grpSpPr bwMode="gray">
          <a:xfrm>
            <a:off x="8011507" y="2957320"/>
            <a:ext cx="298683" cy="297754"/>
            <a:chOff x="1676400" y="2668588"/>
            <a:chExt cx="501651" cy="500063"/>
          </a:xfrm>
          <a:solidFill>
            <a:srgbClr val="0070C0"/>
          </a:solidFill>
        </p:grpSpPr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xmlns="" id="{2BFD71BB-2376-F34D-9622-915B09B7620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98625" y="2676526"/>
              <a:ext cx="441325" cy="481013"/>
            </a:xfrm>
            <a:custGeom>
              <a:avLst/>
              <a:gdLst>
                <a:gd name="T0" fmla="*/ 215 w 225"/>
                <a:gd name="T1" fmla="*/ 198 h 246"/>
                <a:gd name="T2" fmla="*/ 216 w 225"/>
                <a:gd name="T3" fmla="*/ 134 h 246"/>
                <a:gd name="T4" fmla="*/ 170 w 225"/>
                <a:gd name="T5" fmla="*/ 87 h 246"/>
                <a:gd name="T6" fmla="*/ 185 w 225"/>
                <a:gd name="T7" fmla="*/ 36 h 246"/>
                <a:gd name="T8" fmla="*/ 162 w 225"/>
                <a:gd name="T9" fmla="*/ 40 h 246"/>
                <a:gd name="T10" fmla="*/ 160 w 225"/>
                <a:gd name="T11" fmla="*/ 8 h 246"/>
                <a:gd name="T12" fmla="*/ 166 w 225"/>
                <a:gd name="T13" fmla="*/ 13 h 246"/>
                <a:gd name="T14" fmla="*/ 166 w 225"/>
                <a:gd name="T15" fmla="*/ 33 h 246"/>
                <a:gd name="T16" fmla="*/ 190 w 225"/>
                <a:gd name="T17" fmla="*/ 30 h 246"/>
                <a:gd name="T18" fmla="*/ 177 w 225"/>
                <a:gd name="T19" fmla="*/ 83 h 246"/>
                <a:gd name="T20" fmla="*/ 224 w 225"/>
                <a:gd name="T21" fmla="*/ 133 h 246"/>
                <a:gd name="T22" fmla="*/ 220 w 225"/>
                <a:gd name="T23" fmla="*/ 191 h 246"/>
                <a:gd name="T24" fmla="*/ 217 w 225"/>
                <a:gd name="T25" fmla="*/ 199 h 246"/>
                <a:gd name="T26" fmla="*/ 85 w 225"/>
                <a:gd name="T27" fmla="*/ 180 h 246"/>
                <a:gd name="T28" fmla="*/ 88 w 225"/>
                <a:gd name="T29" fmla="*/ 149 h 246"/>
                <a:gd name="T30" fmla="*/ 122 w 225"/>
                <a:gd name="T31" fmla="*/ 116 h 246"/>
                <a:gd name="T32" fmla="*/ 82 w 225"/>
                <a:gd name="T33" fmla="*/ 64 h 246"/>
                <a:gd name="T34" fmla="*/ 52 w 225"/>
                <a:gd name="T35" fmla="*/ 62 h 246"/>
                <a:gd name="T36" fmla="*/ 44 w 225"/>
                <a:gd name="T37" fmla="*/ 54 h 246"/>
                <a:gd name="T38" fmla="*/ 66 w 225"/>
                <a:gd name="T39" fmla="*/ 29 h 246"/>
                <a:gd name="T40" fmla="*/ 90 w 225"/>
                <a:gd name="T41" fmla="*/ 7 h 246"/>
                <a:gd name="T42" fmla="*/ 85 w 225"/>
                <a:gd name="T43" fmla="*/ 1 h 246"/>
                <a:gd name="T44" fmla="*/ 60 w 225"/>
                <a:gd name="T45" fmla="*/ 23 h 246"/>
                <a:gd name="T46" fmla="*/ 36 w 225"/>
                <a:gd name="T47" fmla="*/ 54 h 246"/>
                <a:gd name="T48" fmla="*/ 55 w 225"/>
                <a:gd name="T49" fmla="*/ 70 h 246"/>
                <a:gd name="T50" fmla="*/ 81 w 225"/>
                <a:gd name="T51" fmla="*/ 72 h 246"/>
                <a:gd name="T52" fmla="*/ 114 w 225"/>
                <a:gd name="T53" fmla="*/ 113 h 246"/>
                <a:gd name="T54" fmla="*/ 81 w 225"/>
                <a:gd name="T55" fmla="*/ 147 h 246"/>
                <a:gd name="T56" fmla="*/ 77 w 225"/>
                <a:gd name="T57" fmla="*/ 180 h 246"/>
                <a:gd name="T58" fmla="*/ 57 w 225"/>
                <a:gd name="T59" fmla="*/ 176 h 246"/>
                <a:gd name="T60" fmla="*/ 52 w 225"/>
                <a:gd name="T61" fmla="*/ 143 h 246"/>
                <a:gd name="T62" fmla="*/ 30 w 225"/>
                <a:gd name="T63" fmla="*/ 113 h 246"/>
                <a:gd name="T64" fmla="*/ 39 w 225"/>
                <a:gd name="T65" fmla="*/ 81 h 246"/>
                <a:gd name="T66" fmla="*/ 5 w 225"/>
                <a:gd name="T67" fmla="*/ 69 h 246"/>
                <a:gd name="T68" fmla="*/ 4 w 225"/>
                <a:gd name="T69" fmla="*/ 77 h 246"/>
                <a:gd name="T70" fmla="*/ 31 w 225"/>
                <a:gd name="T71" fmla="*/ 83 h 246"/>
                <a:gd name="T72" fmla="*/ 22 w 225"/>
                <a:gd name="T73" fmla="*/ 113 h 246"/>
                <a:gd name="T74" fmla="*/ 44 w 225"/>
                <a:gd name="T75" fmla="*/ 143 h 246"/>
                <a:gd name="T76" fmla="*/ 49 w 225"/>
                <a:gd name="T77" fmla="*/ 176 h 246"/>
                <a:gd name="T78" fmla="*/ 83 w 225"/>
                <a:gd name="T79" fmla="*/ 206 h 246"/>
                <a:gd name="T80" fmla="*/ 89 w 225"/>
                <a:gd name="T81" fmla="*/ 242 h 246"/>
                <a:gd name="T82" fmla="*/ 108 w 225"/>
                <a:gd name="T83" fmla="*/ 238 h 246"/>
                <a:gd name="T84" fmla="*/ 127 w 225"/>
                <a:gd name="T85" fmla="*/ 232 h 246"/>
                <a:gd name="T86" fmla="*/ 178 w 225"/>
                <a:gd name="T87" fmla="*/ 231 h 246"/>
                <a:gd name="T88" fmla="*/ 185 w 225"/>
                <a:gd name="T89" fmla="*/ 227 h 246"/>
                <a:gd name="T90" fmla="*/ 124 w 225"/>
                <a:gd name="T91" fmla="*/ 224 h 246"/>
                <a:gd name="T92" fmla="*/ 106 w 225"/>
                <a:gd name="T93" fmla="*/ 230 h 246"/>
                <a:gd name="T94" fmla="*/ 84 w 225"/>
                <a:gd name="T95" fmla="*/ 236 h 246"/>
                <a:gd name="T96" fmla="*/ 78 w 225"/>
                <a:gd name="T97" fmla="*/ 244 h 246"/>
                <a:gd name="T98" fmla="*/ 83 w 225"/>
                <a:gd name="T9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5" h="246">
                  <a:moveTo>
                    <a:pt x="217" y="199"/>
                  </a:moveTo>
                  <a:cubicBezTo>
                    <a:pt x="216" y="199"/>
                    <a:pt x="215" y="198"/>
                    <a:pt x="215" y="198"/>
                  </a:cubicBezTo>
                  <a:cubicBezTo>
                    <a:pt x="209" y="194"/>
                    <a:pt x="206" y="185"/>
                    <a:pt x="211" y="173"/>
                  </a:cubicBezTo>
                  <a:cubicBezTo>
                    <a:pt x="215" y="164"/>
                    <a:pt x="217" y="142"/>
                    <a:pt x="216" y="134"/>
                  </a:cubicBezTo>
                  <a:cubicBezTo>
                    <a:pt x="214" y="124"/>
                    <a:pt x="210" y="108"/>
                    <a:pt x="202" y="108"/>
                  </a:cubicBezTo>
                  <a:cubicBezTo>
                    <a:pt x="187" y="108"/>
                    <a:pt x="178" y="102"/>
                    <a:pt x="170" y="87"/>
                  </a:cubicBezTo>
                  <a:cubicBezTo>
                    <a:pt x="161" y="68"/>
                    <a:pt x="172" y="56"/>
                    <a:pt x="179" y="49"/>
                  </a:cubicBezTo>
                  <a:cubicBezTo>
                    <a:pt x="186" y="42"/>
                    <a:pt x="188" y="40"/>
                    <a:pt x="185" y="36"/>
                  </a:cubicBezTo>
                  <a:cubicBezTo>
                    <a:pt x="184" y="36"/>
                    <a:pt x="182" y="37"/>
                    <a:pt x="181" y="38"/>
                  </a:cubicBezTo>
                  <a:cubicBezTo>
                    <a:pt x="176" y="40"/>
                    <a:pt x="169" y="43"/>
                    <a:pt x="162" y="40"/>
                  </a:cubicBezTo>
                  <a:cubicBezTo>
                    <a:pt x="158" y="37"/>
                    <a:pt x="155" y="31"/>
                    <a:pt x="154" y="21"/>
                  </a:cubicBezTo>
                  <a:cubicBezTo>
                    <a:pt x="154" y="17"/>
                    <a:pt x="157" y="11"/>
                    <a:pt x="160" y="8"/>
                  </a:cubicBezTo>
                  <a:cubicBezTo>
                    <a:pt x="161" y="6"/>
                    <a:pt x="163" y="6"/>
                    <a:pt x="165" y="7"/>
                  </a:cubicBezTo>
                  <a:cubicBezTo>
                    <a:pt x="167" y="8"/>
                    <a:pt x="167" y="11"/>
                    <a:pt x="166" y="13"/>
                  </a:cubicBezTo>
                  <a:cubicBezTo>
                    <a:pt x="163" y="16"/>
                    <a:pt x="162" y="20"/>
                    <a:pt x="162" y="21"/>
                  </a:cubicBezTo>
                  <a:cubicBezTo>
                    <a:pt x="163" y="30"/>
                    <a:pt x="165" y="32"/>
                    <a:pt x="166" y="33"/>
                  </a:cubicBezTo>
                  <a:cubicBezTo>
                    <a:pt x="169" y="34"/>
                    <a:pt x="174" y="32"/>
                    <a:pt x="177" y="30"/>
                  </a:cubicBezTo>
                  <a:cubicBezTo>
                    <a:pt x="182" y="28"/>
                    <a:pt x="187" y="26"/>
                    <a:pt x="190" y="30"/>
                  </a:cubicBezTo>
                  <a:cubicBezTo>
                    <a:pt x="199" y="40"/>
                    <a:pt x="191" y="48"/>
                    <a:pt x="185" y="55"/>
                  </a:cubicBezTo>
                  <a:cubicBezTo>
                    <a:pt x="178" y="62"/>
                    <a:pt x="170" y="69"/>
                    <a:pt x="177" y="83"/>
                  </a:cubicBezTo>
                  <a:cubicBezTo>
                    <a:pt x="184" y="97"/>
                    <a:pt x="192" y="100"/>
                    <a:pt x="202" y="100"/>
                  </a:cubicBezTo>
                  <a:cubicBezTo>
                    <a:pt x="219" y="100"/>
                    <a:pt x="223" y="128"/>
                    <a:pt x="224" y="133"/>
                  </a:cubicBezTo>
                  <a:cubicBezTo>
                    <a:pt x="225" y="142"/>
                    <a:pt x="224" y="166"/>
                    <a:pt x="219" y="176"/>
                  </a:cubicBezTo>
                  <a:cubicBezTo>
                    <a:pt x="216" y="183"/>
                    <a:pt x="216" y="189"/>
                    <a:pt x="220" y="191"/>
                  </a:cubicBezTo>
                  <a:cubicBezTo>
                    <a:pt x="221" y="193"/>
                    <a:pt x="222" y="195"/>
                    <a:pt x="220" y="197"/>
                  </a:cubicBezTo>
                  <a:cubicBezTo>
                    <a:pt x="219" y="198"/>
                    <a:pt x="218" y="199"/>
                    <a:pt x="217" y="199"/>
                  </a:cubicBezTo>
                  <a:close/>
                  <a:moveTo>
                    <a:pt x="83" y="206"/>
                  </a:moveTo>
                  <a:cubicBezTo>
                    <a:pt x="87" y="202"/>
                    <a:pt x="86" y="193"/>
                    <a:pt x="85" y="180"/>
                  </a:cubicBezTo>
                  <a:cubicBezTo>
                    <a:pt x="85" y="176"/>
                    <a:pt x="84" y="172"/>
                    <a:pt x="84" y="170"/>
                  </a:cubicBezTo>
                  <a:cubicBezTo>
                    <a:pt x="84" y="166"/>
                    <a:pt x="87" y="153"/>
                    <a:pt x="88" y="149"/>
                  </a:cubicBezTo>
                  <a:cubicBezTo>
                    <a:pt x="91" y="138"/>
                    <a:pt x="99" y="134"/>
                    <a:pt x="106" y="130"/>
                  </a:cubicBezTo>
                  <a:cubicBezTo>
                    <a:pt x="113" y="127"/>
                    <a:pt x="119" y="123"/>
                    <a:pt x="122" y="116"/>
                  </a:cubicBezTo>
                  <a:cubicBezTo>
                    <a:pt x="126" y="104"/>
                    <a:pt x="126" y="93"/>
                    <a:pt x="121" y="85"/>
                  </a:cubicBezTo>
                  <a:cubicBezTo>
                    <a:pt x="113" y="70"/>
                    <a:pt x="92" y="66"/>
                    <a:pt x="82" y="64"/>
                  </a:cubicBezTo>
                  <a:cubicBezTo>
                    <a:pt x="80" y="64"/>
                    <a:pt x="79" y="63"/>
                    <a:pt x="78" y="63"/>
                  </a:cubicBezTo>
                  <a:cubicBezTo>
                    <a:pt x="70" y="60"/>
                    <a:pt x="58" y="60"/>
                    <a:pt x="52" y="62"/>
                  </a:cubicBezTo>
                  <a:cubicBezTo>
                    <a:pt x="52" y="62"/>
                    <a:pt x="50" y="62"/>
                    <a:pt x="48" y="60"/>
                  </a:cubicBezTo>
                  <a:cubicBezTo>
                    <a:pt x="46" y="58"/>
                    <a:pt x="44" y="55"/>
                    <a:pt x="44" y="54"/>
                  </a:cubicBezTo>
                  <a:cubicBezTo>
                    <a:pt x="44" y="51"/>
                    <a:pt x="54" y="41"/>
                    <a:pt x="59" y="37"/>
                  </a:cubicBezTo>
                  <a:cubicBezTo>
                    <a:pt x="62" y="34"/>
                    <a:pt x="64" y="31"/>
                    <a:pt x="66" y="29"/>
                  </a:cubicBezTo>
                  <a:cubicBezTo>
                    <a:pt x="71" y="24"/>
                    <a:pt x="75" y="20"/>
                    <a:pt x="80" y="16"/>
                  </a:cubicBezTo>
                  <a:cubicBezTo>
                    <a:pt x="83" y="13"/>
                    <a:pt x="87" y="10"/>
                    <a:pt x="90" y="7"/>
                  </a:cubicBezTo>
                  <a:cubicBezTo>
                    <a:pt x="92" y="6"/>
                    <a:pt x="92" y="3"/>
                    <a:pt x="91" y="1"/>
                  </a:cubicBezTo>
                  <a:cubicBezTo>
                    <a:pt x="89" y="0"/>
                    <a:pt x="87" y="0"/>
                    <a:pt x="85" y="1"/>
                  </a:cubicBezTo>
                  <a:cubicBezTo>
                    <a:pt x="81" y="4"/>
                    <a:pt x="78" y="7"/>
                    <a:pt x="75" y="9"/>
                  </a:cubicBezTo>
                  <a:cubicBezTo>
                    <a:pt x="70" y="14"/>
                    <a:pt x="65" y="18"/>
                    <a:pt x="60" y="23"/>
                  </a:cubicBezTo>
                  <a:cubicBezTo>
                    <a:pt x="58" y="26"/>
                    <a:pt x="56" y="28"/>
                    <a:pt x="53" y="31"/>
                  </a:cubicBezTo>
                  <a:cubicBezTo>
                    <a:pt x="43" y="41"/>
                    <a:pt x="36" y="48"/>
                    <a:pt x="36" y="54"/>
                  </a:cubicBezTo>
                  <a:cubicBezTo>
                    <a:pt x="36" y="59"/>
                    <a:pt x="41" y="64"/>
                    <a:pt x="44" y="67"/>
                  </a:cubicBezTo>
                  <a:cubicBezTo>
                    <a:pt x="48" y="70"/>
                    <a:pt x="52" y="71"/>
                    <a:pt x="55" y="70"/>
                  </a:cubicBezTo>
                  <a:cubicBezTo>
                    <a:pt x="58" y="69"/>
                    <a:pt x="69" y="69"/>
                    <a:pt x="75" y="71"/>
                  </a:cubicBezTo>
                  <a:cubicBezTo>
                    <a:pt x="76" y="71"/>
                    <a:pt x="78" y="71"/>
                    <a:pt x="81" y="72"/>
                  </a:cubicBezTo>
                  <a:cubicBezTo>
                    <a:pt x="90" y="74"/>
                    <a:pt x="108" y="77"/>
                    <a:pt x="114" y="89"/>
                  </a:cubicBezTo>
                  <a:cubicBezTo>
                    <a:pt x="118" y="95"/>
                    <a:pt x="118" y="103"/>
                    <a:pt x="114" y="113"/>
                  </a:cubicBezTo>
                  <a:cubicBezTo>
                    <a:pt x="112" y="118"/>
                    <a:pt x="108" y="120"/>
                    <a:pt x="103" y="123"/>
                  </a:cubicBezTo>
                  <a:cubicBezTo>
                    <a:pt x="94" y="127"/>
                    <a:pt x="84" y="133"/>
                    <a:pt x="81" y="147"/>
                  </a:cubicBezTo>
                  <a:cubicBezTo>
                    <a:pt x="80" y="150"/>
                    <a:pt x="76" y="165"/>
                    <a:pt x="76" y="170"/>
                  </a:cubicBezTo>
                  <a:cubicBezTo>
                    <a:pt x="76" y="172"/>
                    <a:pt x="76" y="176"/>
                    <a:pt x="77" y="180"/>
                  </a:cubicBezTo>
                  <a:cubicBezTo>
                    <a:pt x="77" y="186"/>
                    <a:pt x="79" y="196"/>
                    <a:pt x="78" y="200"/>
                  </a:cubicBezTo>
                  <a:cubicBezTo>
                    <a:pt x="72" y="197"/>
                    <a:pt x="58" y="180"/>
                    <a:pt x="57" y="176"/>
                  </a:cubicBezTo>
                  <a:cubicBezTo>
                    <a:pt x="57" y="174"/>
                    <a:pt x="56" y="171"/>
                    <a:pt x="55" y="167"/>
                  </a:cubicBezTo>
                  <a:cubicBezTo>
                    <a:pt x="54" y="160"/>
                    <a:pt x="52" y="151"/>
                    <a:pt x="52" y="143"/>
                  </a:cubicBezTo>
                  <a:cubicBezTo>
                    <a:pt x="52" y="135"/>
                    <a:pt x="46" y="131"/>
                    <a:pt x="40" y="127"/>
                  </a:cubicBezTo>
                  <a:cubicBezTo>
                    <a:pt x="35" y="123"/>
                    <a:pt x="30" y="120"/>
                    <a:pt x="30" y="113"/>
                  </a:cubicBezTo>
                  <a:cubicBezTo>
                    <a:pt x="30" y="106"/>
                    <a:pt x="33" y="100"/>
                    <a:pt x="36" y="95"/>
                  </a:cubicBezTo>
                  <a:cubicBezTo>
                    <a:pt x="38" y="91"/>
                    <a:pt x="41" y="86"/>
                    <a:pt x="39" y="81"/>
                  </a:cubicBezTo>
                  <a:cubicBezTo>
                    <a:pt x="36" y="72"/>
                    <a:pt x="21" y="71"/>
                    <a:pt x="9" y="70"/>
                  </a:cubicBezTo>
                  <a:cubicBezTo>
                    <a:pt x="8" y="70"/>
                    <a:pt x="6" y="70"/>
                    <a:pt x="5" y="69"/>
                  </a:cubicBezTo>
                  <a:cubicBezTo>
                    <a:pt x="3" y="69"/>
                    <a:pt x="1" y="71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5" y="78"/>
                    <a:pt x="7" y="78"/>
                    <a:pt x="9" y="78"/>
                  </a:cubicBezTo>
                  <a:cubicBezTo>
                    <a:pt x="15" y="78"/>
                    <a:pt x="30" y="79"/>
                    <a:pt x="31" y="83"/>
                  </a:cubicBezTo>
                  <a:cubicBezTo>
                    <a:pt x="32" y="85"/>
                    <a:pt x="31" y="88"/>
                    <a:pt x="29" y="92"/>
                  </a:cubicBezTo>
                  <a:cubicBezTo>
                    <a:pt x="26" y="97"/>
                    <a:pt x="22" y="104"/>
                    <a:pt x="22" y="113"/>
                  </a:cubicBezTo>
                  <a:cubicBezTo>
                    <a:pt x="22" y="124"/>
                    <a:pt x="30" y="130"/>
                    <a:pt x="36" y="134"/>
                  </a:cubicBezTo>
                  <a:cubicBezTo>
                    <a:pt x="41" y="137"/>
                    <a:pt x="44" y="139"/>
                    <a:pt x="44" y="143"/>
                  </a:cubicBezTo>
                  <a:cubicBezTo>
                    <a:pt x="44" y="152"/>
                    <a:pt x="46" y="161"/>
                    <a:pt x="48" y="168"/>
                  </a:cubicBezTo>
                  <a:cubicBezTo>
                    <a:pt x="48" y="171"/>
                    <a:pt x="49" y="175"/>
                    <a:pt x="49" y="176"/>
                  </a:cubicBezTo>
                  <a:cubicBezTo>
                    <a:pt x="49" y="182"/>
                    <a:pt x="69" y="208"/>
                    <a:pt x="78" y="208"/>
                  </a:cubicBezTo>
                  <a:cubicBezTo>
                    <a:pt x="80" y="208"/>
                    <a:pt x="82" y="208"/>
                    <a:pt x="83" y="206"/>
                  </a:cubicBezTo>
                  <a:close/>
                  <a:moveTo>
                    <a:pt x="83" y="246"/>
                  </a:moveTo>
                  <a:cubicBezTo>
                    <a:pt x="86" y="244"/>
                    <a:pt x="88" y="243"/>
                    <a:pt x="89" y="242"/>
                  </a:cubicBezTo>
                  <a:cubicBezTo>
                    <a:pt x="91" y="241"/>
                    <a:pt x="91" y="241"/>
                    <a:pt x="94" y="241"/>
                  </a:cubicBezTo>
                  <a:cubicBezTo>
                    <a:pt x="99" y="240"/>
                    <a:pt x="104" y="239"/>
                    <a:pt x="108" y="238"/>
                  </a:cubicBezTo>
                  <a:cubicBezTo>
                    <a:pt x="111" y="237"/>
                    <a:pt x="113" y="236"/>
                    <a:pt x="116" y="236"/>
                  </a:cubicBezTo>
                  <a:cubicBezTo>
                    <a:pt x="119" y="235"/>
                    <a:pt x="123" y="234"/>
                    <a:pt x="127" y="232"/>
                  </a:cubicBezTo>
                  <a:cubicBezTo>
                    <a:pt x="134" y="229"/>
                    <a:pt x="142" y="226"/>
                    <a:pt x="148" y="226"/>
                  </a:cubicBezTo>
                  <a:cubicBezTo>
                    <a:pt x="155" y="225"/>
                    <a:pt x="173" y="224"/>
                    <a:pt x="178" y="231"/>
                  </a:cubicBezTo>
                  <a:cubicBezTo>
                    <a:pt x="179" y="233"/>
                    <a:pt x="181" y="234"/>
                    <a:pt x="183" y="233"/>
                  </a:cubicBezTo>
                  <a:cubicBezTo>
                    <a:pt x="185" y="232"/>
                    <a:pt x="186" y="229"/>
                    <a:pt x="185" y="227"/>
                  </a:cubicBezTo>
                  <a:cubicBezTo>
                    <a:pt x="178" y="215"/>
                    <a:pt x="157" y="217"/>
                    <a:pt x="148" y="218"/>
                  </a:cubicBezTo>
                  <a:cubicBezTo>
                    <a:pt x="140" y="218"/>
                    <a:pt x="131" y="222"/>
                    <a:pt x="124" y="224"/>
                  </a:cubicBezTo>
                  <a:cubicBezTo>
                    <a:pt x="121" y="226"/>
                    <a:pt x="117" y="227"/>
                    <a:pt x="115" y="228"/>
                  </a:cubicBezTo>
                  <a:cubicBezTo>
                    <a:pt x="112" y="229"/>
                    <a:pt x="109" y="229"/>
                    <a:pt x="106" y="230"/>
                  </a:cubicBezTo>
                  <a:cubicBezTo>
                    <a:pt x="102" y="231"/>
                    <a:pt x="98" y="232"/>
                    <a:pt x="93" y="233"/>
                  </a:cubicBezTo>
                  <a:cubicBezTo>
                    <a:pt x="88" y="233"/>
                    <a:pt x="87" y="234"/>
                    <a:pt x="84" y="236"/>
                  </a:cubicBezTo>
                  <a:cubicBezTo>
                    <a:pt x="83" y="237"/>
                    <a:pt x="82" y="238"/>
                    <a:pt x="80" y="239"/>
                  </a:cubicBezTo>
                  <a:cubicBezTo>
                    <a:pt x="78" y="240"/>
                    <a:pt x="77" y="242"/>
                    <a:pt x="78" y="244"/>
                  </a:cubicBezTo>
                  <a:cubicBezTo>
                    <a:pt x="79" y="246"/>
                    <a:pt x="80" y="246"/>
                    <a:pt x="81" y="246"/>
                  </a:cubicBezTo>
                  <a:cubicBezTo>
                    <a:pt x="82" y="246"/>
                    <a:pt x="83" y="246"/>
                    <a:pt x="83" y="2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xmlns="" id="{AE9D56E5-BAEC-1443-ABD5-68BE420F129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76400" y="2668588"/>
              <a:ext cx="501651" cy="500063"/>
            </a:xfrm>
            <a:custGeom>
              <a:avLst/>
              <a:gdLst>
                <a:gd name="T0" fmla="*/ 128 w 256"/>
                <a:gd name="T1" fmla="*/ 8 h 256"/>
                <a:gd name="T2" fmla="*/ 248 w 256"/>
                <a:gd name="T3" fmla="*/ 128 h 256"/>
                <a:gd name="T4" fmla="*/ 128 w 256"/>
                <a:gd name="T5" fmla="*/ 248 h 256"/>
                <a:gd name="T6" fmla="*/ 8 w 256"/>
                <a:gd name="T7" fmla="*/ 128 h 256"/>
                <a:gd name="T8" fmla="*/ 128 w 256"/>
                <a:gd name="T9" fmla="*/ 8 h 256"/>
                <a:gd name="T10" fmla="*/ 128 w 256"/>
                <a:gd name="T11" fmla="*/ 0 h 256"/>
                <a:gd name="T12" fmla="*/ 0 w 256"/>
                <a:gd name="T13" fmla="*/ 128 h 256"/>
                <a:gd name="T14" fmla="*/ 128 w 256"/>
                <a:gd name="T15" fmla="*/ 256 h 256"/>
                <a:gd name="T16" fmla="*/ 256 w 256"/>
                <a:gd name="T17" fmla="*/ 128 h 256"/>
                <a:gd name="T18" fmla="*/ 128 w 256"/>
                <a:gd name="T1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256">
                  <a:moveTo>
                    <a:pt x="128" y="8"/>
                  </a:moveTo>
                  <a:cubicBezTo>
                    <a:pt x="194" y="8"/>
                    <a:pt x="248" y="62"/>
                    <a:pt x="248" y="128"/>
                  </a:cubicBezTo>
                  <a:cubicBezTo>
                    <a:pt x="248" y="194"/>
                    <a:pt x="194" y="248"/>
                    <a:pt x="128" y="248"/>
                  </a:cubicBezTo>
                  <a:cubicBezTo>
                    <a:pt x="62" y="248"/>
                    <a:pt x="8" y="194"/>
                    <a:pt x="8" y="128"/>
                  </a:cubicBezTo>
                  <a:cubicBezTo>
                    <a:pt x="8" y="62"/>
                    <a:pt x="62" y="8"/>
                    <a:pt x="128" y="8"/>
                  </a:cubicBezTo>
                  <a:moveTo>
                    <a:pt x="128" y="0"/>
                  </a:moveTo>
                  <a:cubicBezTo>
                    <a:pt x="57" y="0"/>
                    <a:pt x="0" y="57"/>
                    <a:pt x="0" y="128"/>
                  </a:cubicBezTo>
                  <a:cubicBezTo>
                    <a:pt x="0" y="199"/>
                    <a:pt x="57" y="256"/>
                    <a:pt x="128" y="256"/>
                  </a:cubicBezTo>
                  <a:cubicBezTo>
                    <a:pt x="199" y="256"/>
                    <a:pt x="256" y="199"/>
                    <a:pt x="256" y="128"/>
                  </a:cubicBezTo>
                  <a:cubicBezTo>
                    <a:pt x="256" y="57"/>
                    <a:pt x="199" y="0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9AF42DD-A0EB-E84E-8912-7E783A7E57D7}"/>
              </a:ext>
            </a:extLst>
          </p:cNvPr>
          <p:cNvSpPr/>
          <p:nvPr/>
        </p:nvSpPr>
        <p:spPr>
          <a:xfrm>
            <a:off x="4208771" y="3972778"/>
            <a:ext cx="1938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kern="0" dirty="0">
                <a:cs typeface="Calibri" pitchFamily="34" charset="0"/>
              </a:rPr>
              <a:t>HMIS</a:t>
            </a:r>
            <a:endParaRPr lang="en-US" sz="11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2018D09C-F0A6-9E4C-AAAD-7EFA086E3AD3}"/>
              </a:ext>
            </a:extLst>
          </p:cNvPr>
          <p:cNvGrpSpPr/>
          <p:nvPr/>
        </p:nvGrpSpPr>
        <p:grpSpPr bwMode="gray">
          <a:xfrm>
            <a:off x="5036662" y="3714978"/>
            <a:ext cx="269736" cy="219865"/>
            <a:chOff x="2751138" y="1573213"/>
            <a:chExt cx="463550" cy="377825"/>
          </a:xfrm>
          <a:solidFill>
            <a:schemeClr val="bg1"/>
          </a:solidFill>
        </p:grpSpPr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5E5EB95-14FD-B34D-8FA7-69A666987D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51138" y="1573213"/>
              <a:ext cx="463550" cy="377825"/>
            </a:xfrm>
            <a:custGeom>
              <a:avLst/>
              <a:gdLst>
                <a:gd name="T0" fmla="*/ 292 w 292"/>
                <a:gd name="T1" fmla="*/ 192 h 238"/>
                <a:gd name="T2" fmla="*/ 292 w 292"/>
                <a:gd name="T3" fmla="*/ 0 h 238"/>
                <a:gd name="T4" fmla="*/ 0 w 292"/>
                <a:gd name="T5" fmla="*/ 0 h 238"/>
                <a:gd name="T6" fmla="*/ 0 w 292"/>
                <a:gd name="T7" fmla="*/ 192 h 238"/>
                <a:gd name="T8" fmla="*/ 87 w 292"/>
                <a:gd name="T9" fmla="*/ 192 h 238"/>
                <a:gd name="T10" fmla="*/ 87 w 292"/>
                <a:gd name="T11" fmla="*/ 211 h 238"/>
                <a:gd name="T12" fmla="*/ 47 w 292"/>
                <a:gd name="T13" fmla="*/ 211 h 238"/>
                <a:gd name="T14" fmla="*/ 47 w 292"/>
                <a:gd name="T15" fmla="*/ 238 h 238"/>
                <a:gd name="T16" fmla="*/ 249 w 292"/>
                <a:gd name="T17" fmla="*/ 238 h 238"/>
                <a:gd name="T18" fmla="*/ 249 w 292"/>
                <a:gd name="T19" fmla="*/ 211 h 238"/>
                <a:gd name="T20" fmla="*/ 208 w 292"/>
                <a:gd name="T21" fmla="*/ 211 h 238"/>
                <a:gd name="T22" fmla="*/ 208 w 292"/>
                <a:gd name="T23" fmla="*/ 192 h 238"/>
                <a:gd name="T24" fmla="*/ 292 w 292"/>
                <a:gd name="T25" fmla="*/ 192 h 238"/>
                <a:gd name="T26" fmla="*/ 240 w 292"/>
                <a:gd name="T27" fmla="*/ 228 h 238"/>
                <a:gd name="T28" fmla="*/ 55 w 292"/>
                <a:gd name="T29" fmla="*/ 228 h 238"/>
                <a:gd name="T30" fmla="*/ 55 w 292"/>
                <a:gd name="T31" fmla="*/ 220 h 238"/>
                <a:gd name="T32" fmla="*/ 240 w 292"/>
                <a:gd name="T33" fmla="*/ 220 h 238"/>
                <a:gd name="T34" fmla="*/ 240 w 292"/>
                <a:gd name="T35" fmla="*/ 228 h 238"/>
                <a:gd name="T36" fmla="*/ 200 w 292"/>
                <a:gd name="T37" fmla="*/ 197 h 238"/>
                <a:gd name="T38" fmla="*/ 200 w 292"/>
                <a:gd name="T39" fmla="*/ 211 h 238"/>
                <a:gd name="T40" fmla="*/ 95 w 292"/>
                <a:gd name="T41" fmla="*/ 211 h 238"/>
                <a:gd name="T42" fmla="*/ 95 w 292"/>
                <a:gd name="T43" fmla="*/ 197 h 238"/>
                <a:gd name="T44" fmla="*/ 200 w 292"/>
                <a:gd name="T45" fmla="*/ 197 h 238"/>
                <a:gd name="T46" fmla="*/ 8 w 292"/>
                <a:gd name="T47" fmla="*/ 9 h 238"/>
                <a:gd name="T48" fmla="*/ 284 w 292"/>
                <a:gd name="T49" fmla="*/ 9 h 238"/>
                <a:gd name="T50" fmla="*/ 284 w 292"/>
                <a:gd name="T51" fmla="*/ 183 h 238"/>
                <a:gd name="T52" fmla="*/ 8 w 292"/>
                <a:gd name="T53" fmla="*/ 183 h 238"/>
                <a:gd name="T54" fmla="*/ 8 w 292"/>
                <a:gd name="T55" fmla="*/ 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2" h="238">
                  <a:moveTo>
                    <a:pt x="292" y="192"/>
                  </a:moveTo>
                  <a:lnTo>
                    <a:pt x="292" y="0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87" y="192"/>
                  </a:lnTo>
                  <a:lnTo>
                    <a:pt x="87" y="211"/>
                  </a:lnTo>
                  <a:lnTo>
                    <a:pt x="47" y="211"/>
                  </a:lnTo>
                  <a:lnTo>
                    <a:pt x="47" y="238"/>
                  </a:lnTo>
                  <a:lnTo>
                    <a:pt x="249" y="238"/>
                  </a:lnTo>
                  <a:lnTo>
                    <a:pt x="249" y="211"/>
                  </a:lnTo>
                  <a:lnTo>
                    <a:pt x="208" y="211"/>
                  </a:lnTo>
                  <a:lnTo>
                    <a:pt x="208" y="192"/>
                  </a:lnTo>
                  <a:lnTo>
                    <a:pt x="292" y="192"/>
                  </a:lnTo>
                  <a:close/>
                  <a:moveTo>
                    <a:pt x="240" y="228"/>
                  </a:moveTo>
                  <a:lnTo>
                    <a:pt x="55" y="228"/>
                  </a:lnTo>
                  <a:lnTo>
                    <a:pt x="55" y="220"/>
                  </a:lnTo>
                  <a:lnTo>
                    <a:pt x="240" y="220"/>
                  </a:lnTo>
                  <a:lnTo>
                    <a:pt x="240" y="228"/>
                  </a:lnTo>
                  <a:close/>
                  <a:moveTo>
                    <a:pt x="200" y="197"/>
                  </a:moveTo>
                  <a:lnTo>
                    <a:pt x="200" y="211"/>
                  </a:lnTo>
                  <a:lnTo>
                    <a:pt x="95" y="211"/>
                  </a:lnTo>
                  <a:lnTo>
                    <a:pt x="95" y="197"/>
                  </a:lnTo>
                  <a:lnTo>
                    <a:pt x="200" y="197"/>
                  </a:lnTo>
                  <a:close/>
                  <a:moveTo>
                    <a:pt x="8" y="9"/>
                  </a:moveTo>
                  <a:lnTo>
                    <a:pt x="284" y="9"/>
                  </a:lnTo>
                  <a:lnTo>
                    <a:pt x="284" y="183"/>
                  </a:lnTo>
                  <a:lnTo>
                    <a:pt x="8" y="183"/>
                  </a:lnTo>
                  <a:lnTo>
                    <a:pt x="8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5ED8A6B7-8D71-D54D-8AEE-5C931182C55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97176" y="1616076"/>
              <a:ext cx="347663" cy="209550"/>
            </a:xfrm>
            <a:custGeom>
              <a:avLst/>
              <a:gdLst>
                <a:gd name="T0" fmla="*/ 31 w 219"/>
                <a:gd name="T1" fmla="*/ 132 h 132"/>
                <a:gd name="T2" fmla="*/ 24 w 219"/>
                <a:gd name="T3" fmla="*/ 126 h 132"/>
                <a:gd name="T4" fmla="*/ 75 w 219"/>
                <a:gd name="T5" fmla="*/ 57 h 132"/>
                <a:gd name="T6" fmla="*/ 142 w 219"/>
                <a:gd name="T7" fmla="*/ 103 h 132"/>
                <a:gd name="T8" fmla="*/ 213 w 219"/>
                <a:gd name="T9" fmla="*/ 31 h 132"/>
                <a:gd name="T10" fmla="*/ 219 w 219"/>
                <a:gd name="T11" fmla="*/ 38 h 132"/>
                <a:gd name="T12" fmla="*/ 143 w 219"/>
                <a:gd name="T13" fmla="*/ 115 h 132"/>
                <a:gd name="T14" fmla="*/ 77 w 219"/>
                <a:gd name="T15" fmla="*/ 69 h 132"/>
                <a:gd name="T16" fmla="*/ 31 w 219"/>
                <a:gd name="T17" fmla="*/ 132 h 132"/>
                <a:gd name="T18" fmla="*/ 54 w 219"/>
                <a:gd name="T19" fmla="*/ 21 h 132"/>
                <a:gd name="T20" fmla="*/ 32 w 219"/>
                <a:gd name="T21" fmla="*/ 21 h 132"/>
                <a:gd name="T22" fmla="*/ 32 w 219"/>
                <a:gd name="T23" fmla="*/ 0 h 132"/>
                <a:gd name="T24" fmla="*/ 23 w 219"/>
                <a:gd name="T25" fmla="*/ 0 h 132"/>
                <a:gd name="T26" fmla="*/ 23 w 219"/>
                <a:gd name="T27" fmla="*/ 21 h 132"/>
                <a:gd name="T28" fmla="*/ 0 w 219"/>
                <a:gd name="T29" fmla="*/ 21 h 132"/>
                <a:gd name="T30" fmla="*/ 0 w 219"/>
                <a:gd name="T31" fmla="*/ 30 h 132"/>
                <a:gd name="T32" fmla="*/ 23 w 219"/>
                <a:gd name="T33" fmla="*/ 30 h 132"/>
                <a:gd name="T34" fmla="*/ 23 w 219"/>
                <a:gd name="T35" fmla="*/ 52 h 132"/>
                <a:gd name="T36" fmla="*/ 32 w 219"/>
                <a:gd name="T37" fmla="*/ 52 h 132"/>
                <a:gd name="T38" fmla="*/ 32 w 219"/>
                <a:gd name="T39" fmla="*/ 30 h 132"/>
                <a:gd name="T40" fmla="*/ 54 w 219"/>
                <a:gd name="T41" fmla="*/ 30 h 132"/>
                <a:gd name="T42" fmla="*/ 54 w 219"/>
                <a:gd name="T43" fmla="*/ 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132">
                  <a:moveTo>
                    <a:pt x="31" y="132"/>
                  </a:moveTo>
                  <a:lnTo>
                    <a:pt x="24" y="126"/>
                  </a:lnTo>
                  <a:lnTo>
                    <a:pt x="75" y="57"/>
                  </a:lnTo>
                  <a:lnTo>
                    <a:pt x="142" y="103"/>
                  </a:lnTo>
                  <a:lnTo>
                    <a:pt x="213" y="31"/>
                  </a:lnTo>
                  <a:lnTo>
                    <a:pt x="219" y="38"/>
                  </a:lnTo>
                  <a:lnTo>
                    <a:pt x="143" y="115"/>
                  </a:lnTo>
                  <a:lnTo>
                    <a:pt x="77" y="69"/>
                  </a:lnTo>
                  <a:lnTo>
                    <a:pt x="31" y="132"/>
                  </a:lnTo>
                  <a:close/>
                  <a:moveTo>
                    <a:pt x="54" y="21"/>
                  </a:moveTo>
                  <a:lnTo>
                    <a:pt x="32" y="21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23" y="30"/>
                  </a:lnTo>
                  <a:lnTo>
                    <a:pt x="23" y="52"/>
                  </a:lnTo>
                  <a:lnTo>
                    <a:pt x="32" y="52"/>
                  </a:lnTo>
                  <a:lnTo>
                    <a:pt x="32" y="30"/>
                  </a:lnTo>
                  <a:lnTo>
                    <a:pt x="54" y="30"/>
                  </a:lnTo>
                  <a:lnTo>
                    <a:pt x="54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B370A369-A86D-7948-963F-21A439DD11B5}"/>
              </a:ext>
            </a:extLst>
          </p:cNvPr>
          <p:cNvSpPr/>
          <p:nvPr/>
        </p:nvSpPr>
        <p:spPr>
          <a:xfrm>
            <a:off x="3001630" y="3542703"/>
            <a:ext cx="1938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kern="0" dirty="0">
                <a:cs typeface="Calibri" pitchFamily="34" charset="0"/>
              </a:rPr>
              <a:t>Telemedicine 2.0</a:t>
            </a:r>
            <a:endParaRPr lang="en-US" sz="11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EFF44C33-5EAA-C142-9E0D-C79AEBABD5D4}"/>
              </a:ext>
            </a:extLst>
          </p:cNvPr>
          <p:cNvSpPr/>
          <p:nvPr/>
        </p:nvSpPr>
        <p:spPr>
          <a:xfrm>
            <a:off x="3374553" y="3384353"/>
            <a:ext cx="1938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kern="0" dirty="0">
                <a:cs typeface="Calibri" pitchFamily="34" charset="0"/>
              </a:rPr>
              <a:t>Care AI and</a:t>
            </a:r>
            <a:endParaRPr lang="en-US" sz="1100" dirty="0"/>
          </a:p>
        </p:txBody>
      </p:sp>
      <p:sp>
        <p:nvSpPr>
          <p:cNvPr id="61" name="Freeform 58">
            <a:extLst>
              <a:ext uri="{FF2B5EF4-FFF2-40B4-BE49-F238E27FC236}">
                <a16:creationId xmlns:a16="http://schemas.microsoft.com/office/drawing/2014/main" xmlns="" id="{7742FDF9-10CE-5143-9ED2-EB882C8D3BE1}"/>
              </a:ext>
            </a:extLst>
          </p:cNvPr>
          <p:cNvSpPr>
            <a:spLocks noEditPoints="1"/>
          </p:cNvSpPr>
          <p:nvPr/>
        </p:nvSpPr>
        <p:spPr bwMode="gray">
          <a:xfrm>
            <a:off x="4412741" y="3053135"/>
            <a:ext cx="272690" cy="362847"/>
          </a:xfrm>
          <a:custGeom>
            <a:avLst/>
            <a:gdLst>
              <a:gd name="T0" fmla="*/ 72 w 192"/>
              <a:gd name="T1" fmla="*/ 109 h 256"/>
              <a:gd name="T2" fmla="*/ 59 w 192"/>
              <a:gd name="T3" fmla="*/ 98 h 256"/>
              <a:gd name="T4" fmla="*/ 39 w 192"/>
              <a:gd name="T5" fmla="*/ 76 h 256"/>
              <a:gd name="T6" fmla="*/ 35 w 192"/>
              <a:gd name="T7" fmla="*/ 59 h 256"/>
              <a:gd name="T8" fmla="*/ 42 w 192"/>
              <a:gd name="T9" fmla="*/ 41 h 256"/>
              <a:gd name="T10" fmla="*/ 55 w 192"/>
              <a:gd name="T11" fmla="*/ 34 h 256"/>
              <a:gd name="T12" fmla="*/ 70 w 192"/>
              <a:gd name="T13" fmla="*/ 36 h 256"/>
              <a:gd name="T14" fmla="*/ 76 w 192"/>
              <a:gd name="T15" fmla="*/ 39 h 256"/>
              <a:gd name="T16" fmla="*/ 105 w 192"/>
              <a:gd name="T17" fmla="*/ 37 h 256"/>
              <a:gd name="T18" fmla="*/ 115 w 192"/>
              <a:gd name="T19" fmla="*/ 52 h 256"/>
              <a:gd name="T20" fmla="*/ 114 w 192"/>
              <a:gd name="T21" fmla="*/ 72 h 256"/>
              <a:gd name="T22" fmla="*/ 98 w 192"/>
              <a:gd name="T23" fmla="*/ 93 h 256"/>
              <a:gd name="T24" fmla="*/ 79 w 192"/>
              <a:gd name="T25" fmla="*/ 109 h 256"/>
              <a:gd name="T26" fmla="*/ 59 w 192"/>
              <a:gd name="T27" fmla="*/ 42 h 256"/>
              <a:gd name="T28" fmla="*/ 51 w 192"/>
              <a:gd name="T29" fmla="*/ 44 h 256"/>
              <a:gd name="T30" fmla="*/ 45 w 192"/>
              <a:gd name="T31" fmla="*/ 50 h 256"/>
              <a:gd name="T32" fmla="*/ 43 w 192"/>
              <a:gd name="T33" fmla="*/ 64 h 256"/>
              <a:gd name="T34" fmla="*/ 52 w 192"/>
              <a:gd name="T35" fmla="*/ 80 h 256"/>
              <a:gd name="T36" fmla="*/ 74 w 192"/>
              <a:gd name="T37" fmla="*/ 100 h 256"/>
              <a:gd name="T38" fmla="*/ 79 w 192"/>
              <a:gd name="T39" fmla="*/ 99 h 256"/>
              <a:gd name="T40" fmla="*/ 101 w 192"/>
              <a:gd name="T41" fmla="*/ 78 h 256"/>
              <a:gd name="T42" fmla="*/ 108 w 192"/>
              <a:gd name="T43" fmla="*/ 61 h 256"/>
              <a:gd name="T44" fmla="*/ 107 w 192"/>
              <a:gd name="T45" fmla="*/ 52 h 256"/>
              <a:gd name="T46" fmla="*/ 87 w 192"/>
              <a:gd name="T47" fmla="*/ 42 h 256"/>
              <a:gd name="T48" fmla="*/ 79 w 192"/>
              <a:gd name="T49" fmla="*/ 48 h 256"/>
              <a:gd name="T50" fmla="*/ 73 w 192"/>
              <a:gd name="T51" fmla="*/ 48 h 256"/>
              <a:gd name="T52" fmla="*/ 62 w 192"/>
              <a:gd name="T53" fmla="*/ 42 h 256"/>
              <a:gd name="T54" fmla="*/ 100 w 192"/>
              <a:gd name="T55" fmla="*/ 256 h 256"/>
              <a:gd name="T56" fmla="*/ 25 w 192"/>
              <a:gd name="T57" fmla="*/ 212 h 256"/>
              <a:gd name="T58" fmla="*/ 11 w 192"/>
              <a:gd name="T59" fmla="*/ 145 h 256"/>
              <a:gd name="T60" fmla="*/ 84 w 192"/>
              <a:gd name="T61" fmla="*/ 0 h 256"/>
              <a:gd name="T62" fmla="*/ 177 w 192"/>
              <a:gd name="T63" fmla="*/ 77 h 256"/>
              <a:gd name="T64" fmla="*/ 174 w 192"/>
              <a:gd name="T65" fmla="*/ 94 h 256"/>
              <a:gd name="T66" fmla="*/ 189 w 192"/>
              <a:gd name="T67" fmla="*/ 129 h 256"/>
              <a:gd name="T68" fmla="*/ 181 w 192"/>
              <a:gd name="T69" fmla="*/ 152 h 256"/>
              <a:gd name="T70" fmla="*/ 170 w 192"/>
              <a:gd name="T71" fmla="*/ 186 h 256"/>
              <a:gd name="T72" fmla="*/ 131 w 192"/>
              <a:gd name="T73" fmla="*/ 209 h 256"/>
              <a:gd name="T74" fmla="*/ 114 w 192"/>
              <a:gd name="T75" fmla="*/ 242 h 256"/>
              <a:gd name="T76" fmla="*/ 100 w 192"/>
              <a:gd name="T77" fmla="*/ 256 h 256"/>
              <a:gd name="T78" fmla="*/ 8 w 192"/>
              <a:gd name="T79" fmla="*/ 85 h 256"/>
              <a:gd name="T80" fmla="*/ 29 w 192"/>
              <a:gd name="T81" fmla="*/ 205 h 256"/>
              <a:gd name="T82" fmla="*/ 103 w 192"/>
              <a:gd name="T83" fmla="*/ 247 h 256"/>
              <a:gd name="T84" fmla="*/ 106 w 192"/>
              <a:gd name="T85" fmla="*/ 227 h 256"/>
              <a:gd name="T86" fmla="*/ 145 w 192"/>
              <a:gd name="T87" fmla="*/ 201 h 256"/>
              <a:gd name="T88" fmla="*/ 165 w 192"/>
              <a:gd name="T89" fmla="*/ 152 h 256"/>
              <a:gd name="T90" fmla="*/ 178 w 192"/>
              <a:gd name="T91" fmla="*/ 144 h 256"/>
              <a:gd name="T92" fmla="*/ 182 w 192"/>
              <a:gd name="T93" fmla="*/ 133 h 256"/>
              <a:gd name="T94" fmla="*/ 166 w 192"/>
              <a:gd name="T95" fmla="*/ 92 h 256"/>
              <a:gd name="T96" fmla="*/ 101 w 192"/>
              <a:gd name="T97" fmla="*/ 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" h="256">
                <a:moveTo>
                  <a:pt x="76" y="110"/>
                </a:moveTo>
                <a:cubicBezTo>
                  <a:pt x="75" y="110"/>
                  <a:pt x="73" y="109"/>
                  <a:pt x="72" y="109"/>
                </a:cubicBezTo>
                <a:cubicBezTo>
                  <a:pt x="71" y="108"/>
                  <a:pt x="70" y="107"/>
                  <a:pt x="69" y="106"/>
                </a:cubicBezTo>
                <a:cubicBezTo>
                  <a:pt x="65" y="104"/>
                  <a:pt x="62" y="101"/>
                  <a:pt x="59" y="98"/>
                </a:cubicBezTo>
                <a:cubicBezTo>
                  <a:pt x="54" y="94"/>
                  <a:pt x="49" y="90"/>
                  <a:pt x="46" y="86"/>
                </a:cubicBezTo>
                <a:cubicBezTo>
                  <a:pt x="43" y="82"/>
                  <a:pt x="41" y="79"/>
                  <a:pt x="39" y="76"/>
                </a:cubicBezTo>
                <a:cubicBezTo>
                  <a:pt x="37" y="73"/>
                  <a:pt x="36" y="69"/>
                  <a:pt x="35" y="66"/>
                </a:cubicBezTo>
                <a:cubicBezTo>
                  <a:pt x="35" y="63"/>
                  <a:pt x="35" y="61"/>
                  <a:pt x="35" y="59"/>
                </a:cubicBezTo>
                <a:cubicBezTo>
                  <a:pt x="35" y="54"/>
                  <a:pt x="36" y="50"/>
                  <a:pt x="38" y="46"/>
                </a:cubicBezTo>
                <a:cubicBezTo>
                  <a:pt x="39" y="44"/>
                  <a:pt x="41" y="42"/>
                  <a:pt x="42" y="41"/>
                </a:cubicBezTo>
                <a:cubicBezTo>
                  <a:pt x="44" y="39"/>
                  <a:pt x="45" y="38"/>
                  <a:pt x="48" y="37"/>
                </a:cubicBezTo>
                <a:cubicBezTo>
                  <a:pt x="50" y="35"/>
                  <a:pt x="53" y="35"/>
                  <a:pt x="55" y="34"/>
                </a:cubicBezTo>
                <a:cubicBezTo>
                  <a:pt x="58" y="34"/>
                  <a:pt x="60" y="34"/>
                  <a:pt x="63" y="34"/>
                </a:cubicBezTo>
                <a:cubicBezTo>
                  <a:pt x="65" y="35"/>
                  <a:pt x="68" y="35"/>
                  <a:pt x="70" y="36"/>
                </a:cubicBezTo>
                <a:cubicBezTo>
                  <a:pt x="72" y="37"/>
                  <a:pt x="74" y="38"/>
                  <a:pt x="76" y="40"/>
                </a:cubicBezTo>
                <a:cubicBezTo>
                  <a:pt x="76" y="40"/>
                  <a:pt x="76" y="39"/>
                  <a:pt x="76" y="39"/>
                </a:cubicBezTo>
                <a:cubicBezTo>
                  <a:pt x="79" y="37"/>
                  <a:pt x="82" y="35"/>
                  <a:pt x="85" y="35"/>
                </a:cubicBezTo>
                <a:cubicBezTo>
                  <a:pt x="92" y="33"/>
                  <a:pt x="99" y="34"/>
                  <a:pt x="105" y="37"/>
                </a:cubicBezTo>
                <a:cubicBezTo>
                  <a:pt x="109" y="40"/>
                  <a:pt x="112" y="44"/>
                  <a:pt x="114" y="48"/>
                </a:cubicBezTo>
                <a:cubicBezTo>
                  <a:pt x="115" y="50"/>
                  <a:pt x="115" y="51"/>
                  <a:pt x="115" y="52"/>
                </a:cubicBezTo>
                <a:cubicBezTo>
                  <a:pt x="116" y="56"/>
                  <a:pt x="116" y="59"/>
                  <a:pt x="116" y="62"/>
                </a:cubicBezTo>
                <a:cubicBezTo>
                  <a:pt x="116" y="65"/>
                  <a:pt x="115" y="69"/>
                  <a:pt x="114" y="72"/>
                </a:cubicBezTo>
                <a:cubicBezTo>
                  <a:pt x="113" y="76"/>
                  <a:pt x="110" y="80"/>
                  <a:pt x="107" y="83"/>
                </a:cubicBezTo>
                <a:cubicBezTo>
                  <a:pt x="105" y="87"/>
                  <a:pt x="102" y="90"/>
                  <a:pt x="98" y="93"/>
                </a:cubicBezTo>
                <a:cubicBezTo>
                  <a:pt x="94" y="97"/>
                  <a:pt x="89" y="102"/>
                  <a:pt x="84" y="106"/>
                </a:cubicBezTo>
                <a:cubicBezTo>
                  <a:pt x="82" y="107"/>
                  <a:pt x="80" y="108"/>
                  <a:pt x="79" y="109"/>
                </a:cubicBezTo>
                <a:cubicBezTo>
                  <a:pt x="78" y="109"/>
                  <a:pt x="77" y="110"/>
                  <a:pt x="76" y="110"/>
                </a:cubicBezTo>
                <a:close/>
                <a:moveTo>
                  <a:pt x="59" y="42"/>
                </a:moveTo>
                <a:cubicBezTo>
                  <a:pt x="58" y="42"/>
                  <a:pt x="57" y="42"/>
                  <a:pt x="57" y="42"/>
                </a:cubicBezTo>
                <a:cubicBezTo>
                  <a:pt x="55" y="42"/>
                  <a:pt x="53" y="43"/>
                  <a:pt x="51" y="44"/>
                </a:cubicBezTo>
                <a:cubicBezTo>
                  <a:pt x="50" y="45"/>
                  <a:pt x="49" y="46"/>
                  <a:pt x="48" y="46"/>
                </a:cubicBezTo>
                <a:cubicBezTo>
                  <a:pt x="47" y="47"/>
                  <a:pt x="46" y="49"/>
                  <a:pt x="45" y="50"/>
                </a:cubicBezTo>
                <a:cubicBezTo>
                  <a:pt x="44" y="53"/>
                  <a:pt x="43" y="56"/>
                  <a:pt x="43" y="59"/>
                </a:cubicBezTo>
                <a:cubicBezTo>
                  <a:pt x="43" y="61"/>
                  <a:pt x="43" y="63"/>
                  <a:pt x="43" y="64"/>
                </a:cubicBezTo>
                <a:cubicBezTo>
                  <a:pt x="44" y="67"/>
                  <a:pt x="45" y="70"/>
                  <a:pt x="46" y="72"/>
                </a:cubicBezTo>
                <a:cubicBezTo>
                  <a:pt x="47" y="75"/>
                  <a:pt x="49" y="77"/>
                  <a:pt x="52" y="80"/>
                </a:cubicBezTo>
                <a:cubicBezTo>
                  <a:pt x="55" y="84"/>
                  <a:pt x="59" y="88"/>
                  <a:pt x="64" y="92"/>
                </a:cubicBezTo>
                <a:cubicBezTo>
                  <a:pt x="67" y="95"/>
                  <a:pt x="70" y="97"/>
                  <a:pt x="74" y="100"/>
                </a:cubicBezTo>
                <a:cubicBezTo>
                  <a:pt x="74" y="100"/>
                  <a:pt x="75" y="101"/>
                  <a:pt x="76" y="101"/>
                </a:cubicBezTo>
                <a:cubicBezTo>
                  <a:pt x="77" y="101"/>
                  <a:pt x="78" y="100"/>
                  <a:pt x="79" y="99"/>
                </a:cubicBezTo>
                <a:cubicBezTo>
                  <a:pt x="84" y="95"/>
                  <a:pt x="89" y="91"/>
                  <a:pt x="93" y="87"/>
                </a:cubicBezTo>
                <a:cubicBezTo>
                  <a:pt x="96" y="85"/>
                  <a:pt x="99" y="82"/>
                  <a:pt x="101" y="78"/>
                </a:cubicBezTo>
                <a:cubicBezTo>
                  <a:pt x="104" y="75"/>
                  <a:pt x="105" y="72"/>
                  <a:pt x="106" y="69"/>
                </a:cubicBezTo>
                <a:cubicBezTo>
                  <a:pt x="107" y="67"/>
                  <a:pt x="108" y="64"/>
                  <a:pt x="108" y="61"/>
                </a:cubicBezTo>
                <a:cubicBezTo>
                  <a:pt x="108" y="59"/>
                  <a:pt x="108" y="56"/>
                  <a:pt x="108" y="54"/>
                </a:cubicBezTo>
                <a:cubicBezTo>
                  <a:pt x="107" y="53"/>
                  <a:pt x="107" y="52"/>
                  <a:pt x="107" y="52"/>
                </a:cubicBezTo>
                <a:cubicBezTo>
                  <a:pt x="106" y="48"/>
                  <a:pt x="104" y="46"/>
                  <a:pt x="101" y="44"/>
                </a:cubicBezTo>
                <a:cubicBezTo>
                  <a:pt x="97" y="42"/>
                  <a:pt x="92" y="41"/>
                  <a:pt x="87" y="42"/>
                </a:cubicBezTo>
                <a:cubicBezTo>
                  <a:pt x="85" y="43"/>
                  <a:pt x="83" y="44"/>
                  <a:pt x="82" y="45"/>
                </a:cubicBezTo>
                <a:cubicBezTo>
                  <a:pt x="80" y="46"/>
                  <a:pt x="80" y="47"/>
                  <a:pt x="79" y="48"/>
                </a:cubicBezTo>
                <a:cubicBezTo>
                  <a:pt x="76" y="52"/>
                  <a:pt x="76" y="52"/>
                  <a:pt x="76" y="52"/>
                </a:cubicBezTo>
                <a:cubicBezTo>
                  <a:pt x="73" y="48"/>
                  <a:pt x="73" y="48"/>
                  <a:pt x="73" y="48"/>
                </a:cubicBezTo>
                <a:cubicBezTo>
                  <a:pt x="71" y="46"/>
                  <a:pt x="69" y="45"/>
                  <a:pt x="67" y="44"/>
                </a:cubicBezTo>
                <a:cubicBezTo>
                  <a:pt x="65" y="43"/>
                  <a:pt x="64" y="42"/>
                  <a:pt x="62" y="42"/>
                </a:cubicBezTo>
                <a:cubicBezTo>
                  <a:pt x="61" y="42"/>
                  <a:pt x="60" y="42"/>
                  <a:pt x="59" y="42"/>
                </a:cubicBezTo>
                <a:close/>
                <a:moveTo>
                  <a:pt x="100" y="256"/>
                </a:moveTo>
                <a:cubicBezTo>
                  <a:pt x="98" y="256"/>
                  <a:pt x="95" y="255"/>
                  <a:pt x="93" y="254"/>
                </a:cubicBezTo>
                <a:cubicBezTo>
                  <a:pt x="25" y="212"/>
                  <a:pt x="25" y="212"/>
                  <a:pt x="25" y="212"/>
                </a:cubicBezTo>
                <a:cubicBezTo>
                  <a:pt x="23" y="211"/>
                  <a:pt x="21" y="208"/>
                  <a:pt x="21" y="205"/>
                </a:cubicBezTo>
                <a:cubicBezTo>
                  <a:pt x="21" y="182"/>
                  <a:pt x="16" y="163"/>
                  <a:pt x="11" y="145"/>
                </a:cubicBezTo>
                <a:cubicBezTo>
                  <a:pt x="5" y="127"/>
                  <a:pt x="0" y="108"/>
                  <a:pt x="0" y="85"/>
                </a:cubicBezTo>
                <a:cubicBezTo>
                  <a:pt x="0" y="38"/>
                  <a:pt x="38" y="0"/>
                  <a:pt x="84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43" y="0"/>
                  <a:pt x="177" y="34"/>
                  <a:pt x="177" y="77"/>
                </a:cubicBezTo>
                <a:cubicBezTo>
                  <a:pt x="177" y="77"/>
                  <a:pt x="177" y="78"/>
                  <a:pt x="177" y="78"/>
                </a:cubicBezTo>
                <a:cubicBezTo>
                  <a:pt x="174" y="94"/>
                  <a:pt x="174" y="94"/>
                  <a:pt x="174" y="94"/>
                </a:cubicBezTo>
                <a:cubicBezTo>
                  <a:pt x="174" y="96"/>
                  <a:pt x="174" y="98"/>
                  <a:pt x="175" y="100"/>
                </a:cubicBezTo>
                <a:cubicBezTo>
                  <a:pt x="189" y="129"/>
                  <a:pt x="189" y="129"/>
                  <a:pt x="189" y="129"/>
                </a:cubicBezTo>
                <a:cubicBezTo>
                  <a:pt x="191" y="133"/>
                  <a:pt x="192" y="138"/>
                  <a:pt x="190" y="142"/>
                </a:cubicBezTo>
                <a:cubicBezTo>
                  <a:pt x="188" y="147"/>
                  <a:pt x="185" y="150"/>
                  <a:pt x="181" y="152"/>
                </a:cubicBezTo>
                <a:cubicBezTo>
                  <a:pt x="173" y="155"/>
                  <a:pt x="173" y="155"/>
                  <a:pt x="173" y="155"/>
                </a:cubicBezTo>
                <a:cubicBezTo>
                  <a:pt x="170" y="186"/>
                  <a:pt x="170" y="186"/>
                  <a:pt x="170" y="186"/>
                </a:cubicBezTo>
                <a:cubicBezTo>
                  <a:pt x="169" y="199"/>
                  <a:pt x="158" y="209"/>
                  <a:pt x="145" y="209"/>
                </a:cubicBezTo>
                <a:cubicBezTo>
                  <a:pt x="131" y="209"/>
                  <a:pt x="131" y="209"/>
                  <a:pt x="131" y="209"/>
                </a:cubicBezTo>
                <a:cubicBezTo>
                  <a:pt x="121" y="209"/>
                  <a:pt x="114" y="217"/>
                  <a:pt x="114" y="227"/>
                </a:cubicBezTo>
                <a:cubicBezTo>
                  <a:pt x="114" y="242"/>
                  <a:pt x="114" y="242"/>
                  <a:pt x="114" y="242"/>
                </a:cubicBezTo>
                <a:cubicBezTo>
                  <a:pt x="114" y="247"/>
                  <a:pt x="111" y="252"/>
                  <a:pt x="107" y="254"/>
                </a:cubicBezTo>
                <a:cubicBezTo>
                  <a:pt x="105" y="255"/>
                  <a:pt x="102" y="256"/>
                  <a:pt x="100" y="256"/>
                </a:cubicBezTo>
                <a:close/>
                <a:moveTo>
                  <a:pt x="84" y="8"/>
                </a:moveTo>
                <a:cubicBezTo>
                  <a:pt x="42" y="8"/>
                  <a:pt x="8" y="43"/>
                  <a:pt x="8" y="85"/>
                </a:cubicBezTo>
                <a:cubicBezTo>
                  <a:pt x="8" y="107"/>
                  <a:pt x="13" y="125"/>
                  <a:pt x="18" y="143"/>
                </a:cubicBezTo>
                <a:cubicBezTo>
                  <a:pt x="24" y="161"/>
                  <a:pt x="29" y="181"/>
                  <a:pt x="29" y="205"/>
                </a:cubicBezTo>
                <a:cubicBezTo>
                  <a:pt x="97" y="247"/>
                  <a:pt x="97" y="247"/>
                  <a:pt x="97" y="247"/>
                </a:cubicBezTo>
                <a:cubicBezTo>
                  <a:pt x="99" y="248"/>
                  <a:pt x="101" y="248"/>
                  <a:pt x="103" y="247"/>
                </a:cubicBezTo>
                <a:cubicBezTo>
                  <a:pt x="105" y="246"/>
                  <a:pt x="106" y="244"/>
                  <a:pt x="106" y="242"/>
                </a:cubicBezTo>
                <a:cubicBezTo>
                  <a:pt x="106" y="227"/>
                  <a:pt x="106" y="227"/>
                  <a:pt x="106" y="227"/>
                </a:cubicBezTo>
                <a:cubicBezTo>
                  <a:pt x="106" y="212"/>
                  <a:pt x="117" y="201"/>
                  <a:pt x="131" y="201"/>
                </a:cubicBezTo>
                <a:cubicBezTo>
                  <a:pt x="145" y="201"/>
                  <a:pt x="145" y="201"/>
                  <a:pt x="145" y="201"/>
                </a:cubicBezTo>
                <a:cubicBezTo>
                  <a:pt x="154" y="201"/>
                  <a:pt x="161" y="194"/>
                  <a:pt x="162" y="185"/>
                </a:cubicBezTo>
                <a:cubicBezTo>
                  <a:pt x="165" y="152"/>
                  <a:pt x="165" y="152"/>
                  <a:pt x="165" y="152"/>
                </a:cubicBezTo>
                <a:cubicBezTo>
                  <a:pt x="165" y="150"/>
                  <a:pt x="166" y="149"/>
                  <a:pt x="167" y="148"/>
                </a:cubicBezTo>
                <a:cubicBezTo>
                  <a:pt x="178" y="144"/>
                  <a:pt x="178" y="144"/>
                  <a:pt x="178" y="144"/>
                </a:cubicBezTo>
                <a:cubicBezTo>
                  <a:pt x="180" y="143"/>
                  <a:pt x="182" y="142"/>
                  <a:pt x="182" y="139"/>
                </a:cubicBezTo>
                <a:cubicBezTo>
                  <a:pt x="183" y="137"/>
                  <a:pt x="183" y="135"/>
                  <a:pt x="182" y="133"/>
                </a:cubicBezTo>
                <a:cubicBezTo>
                  <a:pt x="168" y="103"/>
                  <a:pt x="168" y="103"/>
                  <a:pt x="168" y="103"/>
                </a:cubicBezTo>
                <a:cubicBezTo>
                  <a:pt x="166" y="100"/>
                  <a:pt x="165" y="96"/>
                  <a:pt x="166" y="92"/>
                </a:cubicBezTo>
                <a:cubicBezTo>
                  <a:pt x="169" y="77"/>
                  <a:pt x="169" y="77"/>
                  <a:pt x="169" y="77"/>
                </a:cubicBezTo>
                <a:cubicBezTo>
                  <a:pt x="169" y="39"/>
                  <a:pt x="139" y="8"/>
                  <a:pt x="101" y="8"/>
                </a:cubicBezTo>
                <a:lnTo>
                  <a:pt x="84" y="8"/>
                </a:lnTo>
                <a:close/>
              </a:path>
            </a:pathLst>
          </a:custGeom>
          <a:solidFill>
            <a:srgbClr val="00549F"/>
          </a:solidFill>
          <a:ln>
            <a:noFill/>
          </a:ln>
          <a:extLst/>
        </p:spPr>
        <p:txBody>
          <a:bodyPr vert="horz" wrap="square" lIns="67236" tIns="33618" rIns="67236" bIns="33618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E078BE31-6F3F-EC4F-B27D-E3B784B4CD98}"/>
              </a:ext>
            </a:extLst>
          </p:cNvPr>
          <p:cNvGrpSpPr/>
          <p:nvPr/>
        </p:nvGrpSpPr>
        <p:grpSpPr>
          <a:xfrm>
            <a:off x="66495" y="1946214"/>
            <a:ext cx="5717280" cy="4393066"/>
            <a:chOff x="66495" y="2008206"/>
            <a:chExt cx="5717280" cy="439306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44580DBE-91C6-9E49-956A-76B23281CBFE}"/>
                </a:ext>
              </a:extLst>
            </p:cNvPr>
            <p:cNvGrpSpPr/>
            <p:nvPr/>
          </p:nvGrpSpPr>
          <p:grpSpPr>
            <a:xfrm>
              <a:off x="66495" y="2008206"/>
              <a:ext cx="5717280" cy="4393066"/>
              <a:chOff x="66495" y="2008206"/>
              <a:chExt cx="5717280" cy="439306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4318F9EF-E084-A649-95DF-46145304D546}"/>
                  </a:ext>
                </a:extLst>
              </p:cNvPr>
              <p:cNvSpPr/>
              <p:nvPr/>
            </p:nvSpPr>
            <p:spPr>
              <a:xfrm>
                <a:off x="4116893" y="4467720"/>
                <a:ext cx="1666882" cy="12464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sz="1000" dirty="0"/>
                  <a:t>Comprehensive</a:t>
                </a:r>
                <a:br>
                  <a:rPr lang="en-US" sz="1000" dirty="0"/>
                </a:br>
                <a:r>
                  <a:rPr lang="en-US" sz="1000" dirty="0"/>
                  <a:t>medical history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 dirty="0"/>
                  <a:t>Propensity of disease</a:t>
                </a:r>
                <a:br>
                  <a:rPr lang="en-US" sz="1000" dirty="0"/>
                </a:br>
                <a:r>
                  <a:rPr lang="en-US" sz="1000" dirty="0"/>
                  <a:t>and comorbidity tags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 dirty="0"/>
                  <a:t>Personalized care plans informed by AI and</a:t>
                </a:r>
                <a:br>
                  <a:rPr lang="en-US" sz="1000" dirty="0"/>
                </a:br>
                <a:r>
                  <a:rPr lang="en-US" sz="1000" dirty="0"/>
                  <a:t>clinical protocols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152308E4-CABA-0447-AD10-5781C3E9D328}"/>
                  </a:ext>
                </a:extLst>
              </p:cNvPr>
              <p:cNvCxnSpPr/>
              <p:nvPr/>
            </p:nvCxnSpPr>
            <p:spPr>
              <a:xfrm>
                <a:off x="973092" y="2008206"/>
                <a:ext cx="1782190" cy="4348834"/>
              </a:xfrm>
              <a:prstGeom prst="line">
                <a:avLst/>
              </a:prstGeom>
              <a:ln w="187325" cap="flat">
                <a:solidFill>
                  <a:schemeClr val="bg1">
                    <a:lumMod val="85000"/>
                    <a:alpha val="4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xmlns="" id="{24FCDE80-D4F6-1D47-AD1E-65C70C831D54}"/>
                  </a:ext>
                </a:extLst>
              </p:cNvPr>
              <p:cNvGrpSpPr/>
              <p:nvPr/>
            </p:nvGrpSpPr>
            <p:grpSpPr>
              <a:xfrm>
                <a:off x="2458425" y="4882797"/>
                <a:ext cx="1938860" cy="1474243"/>
                <a:chOff x="2813439" y="4796733"/>
                <a:chExt cx="1938860" cy="1474243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xmlns="" id="{373F041E-A24E-D74D-95B5-EC6BCD1355CB}"/>
                    </a:ext>
                  </a:extLst>
                </p:cNvPr>
                <p:cNvGrpSpPr/>
                <p:nvPr/>
              </p:nvGrpSpPr>
              <p:grpSpPr>
                <a:xfrm>
                  <a:off x="3045748" y="4796733"/>
                  <a:ext cx="1474243" cy="1474243"/>
                  <a:chOff x="3226150" y="5108220"/>
                  <a:chExt cx="1474243" cy="1474243"/>
                </a:xfrm>
              </p:grpSpPr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xmlns="" id="{1A6D664D-1124-404E-B210-340631B426AA}"/>
                      </a:ext>
                    </a:extLst>
                  </p:cNvPr>
                  <p:cNvSpPr/>
                  <p:nvPr/>
                </p:nvSpPr>
                <p:spPr>
                  <a:xfrm>
                    <a:off x="3292095" y="5174165"/>
                    <a:ext cx="1342353" cy="1342353"/>
                  </a:xfrm>
                  <a:prstGeom prst="ellipse">
                    <a:avLst/>
                  </a:prstGeom>
                  <a:solidFill>
                    <a:srgbClr val="3B0083"/>
                  </a:solidFill>
                  <a:ln>
                    <a:noFill/>
                  </a:ln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xmlns="" id="{B2F0F0A7-C6BA-FF4B-84B1-46E253013C99}"/>
                      </a:ext>
                    </a:extLst>
                  </p:cNvPr>
                  <p:cNvSpPr/>
                  <p:nvPr/>
                </p:nvSpPr>
                <p:spPr>
                  <a:xfrm>
                    <a:off x="3404336" y="5286406"/>
                    <a:ext cx="1117871" cy="111787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xmlns="" id="{7044CA1D-2250-F243-83A8-7A2AEB547D28}"/>
                      </a:ext>
                    </a:extLst>
                  </p:cNvPr>
                  <p:cNvSpPr/>
                  <p:nvPr/>
                </p:nvSpPr>
                <p:spPr>
                  <a:xfrm>
                    <a:off x="3226150" y="5108220"/>
                    <a:ext cx="1474243" cy="1474243"/>
                  </a:xfrm>
                  <a:prstGeom prst="ellipse">
                    <a:avLst/>
                  </a:prstGeom>
                  <a:noFill/>
                  <a:ln>
                    <a:solidFill>
                      <a:srgbClr val="3B0083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xmlns="" id="{A8D8BE83-44BD-5E45-B80F-97ED3562A7E6}"/>
                    </a:ext>
                  </a:extLst>
                </p:cNvPr>
                <p:cNvSpPr/>
                <p:nvPr/>
              </p:nvSpPr>
              <p:spPr>
                <a:xfrm>
                  <a:off x="2813439" y="5699095"/>
                  <a:ext cx="193886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 kern="0" dirty="0">
                      <a:cs typeface="Calibri" pitchFamily="34" charset="0"/>
                    </a:rPr>
                    <a:t>Provider</a:t>
                  </a:r>
                  <a:endParaRPr lang="en-US" sz="1200" dirty="0"/>
                </a:p>
              </p:txBody>
            </p: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xmlns="" id="{6C7BB116-504C-144B-9B7C-8B217937EE78}"/>
                    </a:ext>
                  </a:extLst>
                </p:cNvPr>
                <p:cNvGrpSpPr/>
                <p:nvPr/>
              </p:nvGrpSpPr>
              <p:grpSpPr bwMode="gray">
                <a:xfrm>
                  <a:off x="3577436" y="5122623"/>
                  <a:ext cx="343529" cy="529212"/>
                  <a:chOff x="2767013" y="2630488"/>
                  <a:chExt cx="373062" cy="574675"/>
                </a:xfrm>
              </p:grpSpPr>
              <p:sp>
                <p:nvSpPr>
                  <p:cNvPr id="91" name="Freeform 25">
                    <a:extLst>
                      <a:ext uri="{FF2B5EF4-FFF2-40B4-BE49-F238E27FC236}">
                        <a16:creationId xmlns:a16="http://schemas.microsoft.com/office/drawing/2014/main" xmlns="" id="{E434880B-1A73-4D42-96DF-DB980BCAAEA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2835275" y="2630488"/>
                    <a:ext cx="304800" cy="574675"/>
                  </a:xfrm>
                  <a:custGeom>
                    <a:avLst/>
                    <a:gdLst>
                      <a:gd name="T0" fmla="*/ 344 w 432"/>
                      <a:gd name="T1" fmla="*/ 371 h 815"/>
                      <a:gd name="T2" fmla="*/ 304 w 432"/>
                      <a:gd name="T3" fmla="*/ 371 h 815"/>
                      <a:gd name="T4" fmla="*/ 304 w 432"/>
                      <a:gd name="T5" fmla="*/ 411 h 815"/>
                      <a:gd name="T6" fmla="*/ 280 w 432"/>
                      <a:gd name="T7" fmla="*/ 411 h 815"/>
                      <a:gd name="T8" fmla="*/ 280 w 432"/>
                      <a:gd name="T9" fmla="*/ 371 h 815"/>
                      <a:gd name="T10" fmla="*/ 240 w 432"/>
                      <a:gd name="T11" fmla="*/ 371 h 815"/>
                      <a:gd name="T12" fmla="*/ 240 w 432"/>
                      <a:gd name="T13" fmla="*/ 347 h 815"/>
                      <a:gd name="T14" fmla="*/ 280 w 432"/>
                      <a:gd name="T15" fmla="*/ 347 h 815"/>
                      <a:gd name="T16" fmla="*/ 280 w 432"/>
                      <a:gd name="T17" fmla="*/ 307 h 815"/>
                      <a:gd name="T18" fmla="*/ 304 w 432"/>
                      <a:gd name="T19" fmla="*/ 307 h 815"/>
                      <a:gd name="T20" fmla="*/ 304 w 432"/>
                      <a:gd name="T21" fmla="*/ 347 h 815"/>
                      <a:gd name="T22" fmla="*/ 344 w 432"/>
                      <a:gd name="T23" fmla="*/ 347 h 815"/>
                      <a:gd name="T24" fmla="*/ 344 w 432"/>
                      <a:gd name="T25" fmla="*/ 371 h 815"/>
                      <a:gd name="T26" fmla="*/ 432 w 432"/>
                      <a:gd name="T27" fmla="*/ 583 h 815"/>
                      <a:gd name="T28" fmla="*/ 344 w 432"/>
                      <a:gd name="T29" fmla="*/ 583 h 815"/>
                      <a:gd name="T30" fmla="*/ 344 w 432"/>
                      <a:gd name="T31" fmla="*/ 815 h 815"/>
                      <a:gd name="T32" fmla="*/ 320 w 432"/>
                      <a:gd name="T33" fmla="*/ 815 h 815"/>
                      <a:gd name="T34" fmla="*/ 320 w 432"/>
                      <a:gd name="T35" fmla="*/ 507 h 815"/>
                      <a:gd name="T36" fmla="*/ 344 w 432"/>
                      <a:gd name="T37" fmla="*/ 507 h 815"/>
                      <a:gd name="T38" fmla="*/ 344 w 432"/>
                      <a:gd name="T39" fmla="*/ 559 h 815"/>
                      <a:gd name="T40" fmla="*/ 404 w 432"/>
                      <a:gd name="T41" fmla="*/ 559 h 815"/>
                      <a:gd name="T42" fmla="*/ 404 w 432"/>
                      <a:gd name="T43" fmla="*/ 409 h 815"/>
                      <a:gd name="T44" fmla="*/ 214 w 432"/>
                      <a:gd name="T45" fmla="*/ 219 h 815"/>
                      <a:gd name="T46" fmla="*/ 24 w 432"/>
                      <a:gd name="T47" fmla="*/ 409 h 815"/>
                      <a:gd name="T48" fmla="*/ 24 w 432"/>
                      <a:gd name="T49" fmla="*/ 559 h 815"/>
                      <a:gd name="T50" fmla="*/ 92 w 432"/>
                      <a:gd name="T51" fmla="*/ 559 h 815"/>
                      <a:gd name="T52" fmla="*/ 92 w 432"/>
                      <a:gd name="T53" fmla="*/ 507 h 815"/>
                      <a:gd name="T54" fmla="*/ 116 w 432"/>
                      <a:gd name="T55" fmla="*/ 507 h 815"/>
                      <a:gd name="T56" fmla="*/ 116 w 432"/>
                      <a:gd name="T57" fmla="*/ 815 h 815"/>
                      <a:gd name="T58" fmla="*/ 92 w 432"/>
                      <a:gd name="T59" fmla="*/ 815 h 815"/>
                      <a:gd name="T60" fmla="*/ 92 w 432"/>
                      <a:gd name="T61" fmla="*/ 583 h 815"/>
                      <a:gd name="T62" fmla="*/ 0 w 432"/>
                      <a:gd name="T63" fmla="*/ 583 h 815"/>
                      <a:gd name="T64" fmla="*/ 0 w 432"/>
                      <a:gd name="T65" fmla="*/ 409 h 815"/>
                      <a:gd name="T66" fmla="*/ 161 w 432"/>
                      <a:gd name="T67" fmla="*/ 201 h 815"/>
                      <a:gd name="T68" fmla="*/ 108 w 432"/>
                      <a:gd name="T69" fmla="*/ 108 h 815"/>
                      <a:gd name="T70" fmla="*/ 215 w 432"/>
                      <a:gd name="T71" fmla="*/ 0 h 815"/>
                      <a:gd name="T72" fmla="*/ 323 w 432"/>
                      <a:gd name="T73" fmla="*/ 108 h 815"/>
                      <a:gd name="T74" fmla="*/ 270 w 432"/>
                      <a:gd name="T75" fmla="*/ 201 h 815"/>
                      <a:gd name="T76" fmla="*/ 432 w 432"/>
                      <a:gd name="T77" fmla="*/ 409 h 815"/>
                      <a:gd name="T78" fmla="*/ 432 w 432"/>
                      <a:gd name="T79" fmla="*/ 583 h 815"/>
                      <a:gd name="T80" fmla="*/ 215 w 432"/>
                      <a:gd name="T81" fmla="*/ 190 h 815"/>
                      <a:gd name="T82" fmla="*/ 298 w 432"/>
                      <a:gd name="T83" fmla="*/ 108 h 815"/>
                      <a:gd name="T84" fmla="*/ 215 w 432"/>
                      <a:gd name="T85" fmla="*/ 25 h 815"/>
                      <a:gd name="T86" fmla="*/ 133 w 432"/>
                      <a:gd name="T87" fmla="*/ 108 h 815"/>
                      <a:gd name="T88" fmla="*/ 215 w 432"/>
                      <a:gd name="T89" fmla="*/ 190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432" h="815">
                        <a:moveTo>
                          <a:pt x="344" y="371"/>
                        </a:moveTo>
                        <a:cubicBezTo>
                          <a:pt x="304" y="371"/>
                          <a:pt x="304" y="371"/>
                          <a:pt x="304" y="371"/>
                        </a:cubicBezTo>
                        <a:cubicBezTo>
                          <a:pt x="304" y="411"/>
                          <a:pt x="304" y="411"/>
                          <a:pt x="304" y="411"/>
                        </a:cubicBezTo>
                        <a:cubicBezTo>
                          <a:pt x="280" y="411"/>
                          <a:pt x="280" y="411"/>
                          <a:pt x="280" y="411"/>
                        </a:cubicBezTo>
                        <a:cubicBezTo>
                          <a:pt x="280" y="371"/>
                          <a:pt x="280" y="371"/>
                          <a:pt x="280" y="371"/>
                        </a:cubicBezTo>
                        <a:cubicBezTo>
                          <a:pt x="240" y="371"/>
                          <a:pt x="240" y="371"/>
                          <a:pt x="240" y="371"/>
                        </a:cubicBezTo>
                        <a:cubicBezTo>
                          <a:pt x="240" y="347"/>
                          <a:pt x="240" y="347"/>
                          <a:pt x="240" y="347"/>
                        </a:cubicBezTo>
                        <a:cubicBezTo>
                          <a:pt x="280" y="347"/>
                          <a:pt x="280" y="347"/>
                          <a:pt x="280" y="347"/>
                        </a:cubicBezTo>
                        <a:cubicBezTo>
                          <a:pt x="280" y="307"/>
                          <a:pt x="280" y="307"/>
                          <a:pt x="280" y="307"/>
                        </a:cubicBezTo>
                        <a:cubicBezTo>
                          <a:pt x="304" y="307"/>
                          <a:pt x="304" y="307"/>
                          <a:pt x="304" y="307"/>
                        </a:cubicBezTo>
                        <a:cubicBezTo>
                          <a:pt x="304" y="347"/>
                          <a:pt x="304" y="347"/>
                          <a:pt x="304" y="347"/>
                        </a:cubicBezTo>
                        <a:cubicBezTo>
                          <a:pt x="344" y="347"/>
                          <a:pt x="344" y="347"/>
                          <a:pt x="344" y="347"/>
                        </a:cubicBezTo>
                        <a:lnTo>
                          <a:pt x="344" y="371"/>
                        </a:lnTo>
                        <a:close/>
                        <a:moveTo>
                          <a:pt x="432" y="583"/>
                        </a:moveTo>
                        <a:cubicBezTo>
                          <a:pt x="344" y="583"/>
                          <a:pt x="344" y="583"/>
                          <a:pt x="344" y="583"/>
                        </a:cubicBezTo>
                        <a:cubicBezTo>
                          <a:pt x="344" y="815"/>
                          <a:pt x="344" y="815"/>
                          <a:pt x="344" y="815"/>
                        </a:cubicBezTo>
                        <a:cubicBezTo>
                          <a:pt x="320" y="815"/>
                          <a:pt x="320" y="815"/>
                          <a:pt x="320" y="815"/>
                        </a:cubicBezTo>
                        <a:cubicBezTo>
                          <a:pt x="320" y="507"/>
                          <a:pt x="320" y="507"/>
                          <a:pt x="320" y="507"/>
                        </a:cubicBezTo>
                        <a:cubicBezTo>
                          <a:pt x="344" y="507"/>
                          <a:pt x="344" y="507"/>
                          <a:pt x="344" y="507"/>
                        </a:cubicBezTo>
                        <a:cubicBezTo>
                          <a:pt x="344" y="559"/>
                          <a:pt x="344" y="559"/>
                          <a:pt x="344" y="559"/>
                        </a:cubicBezTo>
                        <a:cubicBezTo>
                          <a:pt x="404" y="559"/>
                          <a:pt x="404" y="559"/>
                          <a:pt x="404" y="559"/>
                        </a:cubicBezTo>
                        <a:cubicBezTo>
                          <a:pt x="404" y="409"/>
                          <a:pt x="404" y="409"/>
                          <a:pt x="404" y="409"/>
                        </a:cubicBezTo>
                        <a:cubicBezTo>
                          <a:pt x="404" y="304"/>
                          <a:pt x="319" y="219"/>
                          <a:pt x="214" y="219"/>
                        </a:cubicBezTo>
                        <a:cubicBezTo>
                          <a:pt x="109" y="219"/>
                          <a:pt x="24" y="304"/>
                          <a:pt x="24" y="409"/>
                        </a:cubicBezTo>
                        <a:cubicBezTo>
                          <a:pt x="24" y="559"/>
                          <a:pt x="24" y="559"/>
                          <a:pt x="24" y="559"/>
                        </a:cubicBezTo>
                        <a:cubicBezTo>
                          <a:pt x="92" y="559"/>
                          <a:pt x="92" y="559"/>
                          <a:pt x="92" y="559"/>
                        </a:cubicBezTo>
                        <a:cubicBezTo>
                          <a:pt x="92" y="507"/>
                          <a:pt x="92" y="507"/>
                          <a:pt x="92" y="507"/>
                        </a:cubicBezTo>
                        <a:cubicBezTo>
                          <a:pt x="116" y="507"/>
                          <a:pt x="116" y="507"/>
                          <a:pt x="116" y="507"/>
                        </a:cubicBezTo>
                        <a:cubicBezTo>
                          <a:pt x="116" y="815"/>
                          <a:pt x="116" y="815"/>
                          <a:pt x="116" y="815"/>
                        </a:cubicBezTo>
                        <a:cubicBezTo>
                          <a:pt x="92" y="815"/>
                          <a:pt x="92" y="815"/>
                          <a:pt x="92" y="815"/>
                        </a:cubicBezTo>
                        <a:cubicBezTo>
                          <a:pt x="92" y="583"/>
                          <a:pt x="92" y="583"/>
                          <a:pt x="92" y="583"/>
                        </a:cubicBezTo>
                        <a:cubicBezTo>
                          <a:pt x="0" y="583"/>
                          <a:pt x="0" y="583"/>
                          <a:pt x="0" y="583"/>
                        </a:cubicBezTo>
                        <a:cubicBezTo>
                          <a:pt x="0" y="409"/>
                          <a:pt x="0" y="409"/>
                          <a:pt x="0" y="409"/>
                        </a:cubicBezTo>
                        <a:cubicBezTo>
                          <a:pt x="0" y="309"/>
                          <a:pt x="68" y="225"/>
                          <a:pt x="161" y="201"/>
                        </a:cubicBezTo>
                        <a:cubicBezTo>
                          <a:pt x="129" y="182"/>
                          <a:pt x="108" y="147"/>
                          <a:pt x="108" y="108"/>
                        </a:cubicBezTo>
                        <a:cubicBezTo>
                          <a:pt x="108" y="48"/>
                          <a:pt x="156" y="0"/>
                          <a:pt x="215" y="0"/>
                        </a:cubicBezTo>
                        <a:cubicBezTo>
                          <a:pt x="275" y="0"/>
                          <a:pt x="323" y="48"/>
                          <a:pt x="323" y="108"/>
                        </a:cubicBezTo>
                        <a:cubicBezTo>
                          <a:pt x="323" y="147"/>
                          <a:pt x="302" y="182"/>
                          <a:pt x="270" y="201"/>
                        </a:cubicBezTo>
                        <a:cubicBezTo>
                          <a:pt x="363" y="225"/>
                          <a:pt x="432" y="309"/>
                          <a:pt x="432" y="409"/>
                        </a:cubicBezTo>
                        <a:lnTo>
                          <a:pt x="432" y="583"/>
                        </a:lnTo>
                        <a:close/>
                        <a:moveTo>
                          <a:pt x="215" y="190"/>
                        </a:moveTo>
                        <a:cubicBezTo>
                          <a:pt x="261" y="190"/>
                          <a:pt x="298" y="153"/>
                          <a:pt x="298" y="108"/>
                        </a:cubicBezTo>
                        <a:cubicBezTo>
                          <a:pt x="298" y="62"/>
                          <a:pt x="261" y="25"/>
                          <a:pt x="215" y="25"/>
                        </a:cubicBezTo>
                        <a:cubicBezTo>
                          <a:pt x="170" y="25"/>
                          <a:pt x="133" y="62"/>
                          <a:pt x="133" y="108"/>
                        </a:cubicBezTo>
                        <a:cubicBezTo>
                          <a:pt x="133" y="153"/>
                          <a:pt x="170" y="190"/>
                          <a:pt x="215" y="190"/>
                        </a:cubicBezTo>
                        <a:close/>
                      </a:path>
                    </a:pathLst>
                  </a:custGeom>
                  <a:solidFill>
                    <a:srgbClr val="E87722"/>
                  </a:soli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 dirty="0"/>
                  </a:p>
                </p:txBody>
              </p:sp>
              <p:sp>
                <p:nvSpPr>
                  <p:cNvPr id="92" name="Freeform 26">
                    <a:extLst>
                      <a:ext uri="{FF2B5EF4-FFF2-40B4-BE49-F238E27FC236}">
                        <a16:creationId xmlns:a16="http://schemas.microsoft.com/office/drawing/2014/main" xmlns="" id="{9C0D97A2-A92A-DE4F-B6F0-067FE38E4D3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2767013" y="2717801"/>
                    <a:ext cx="204788" cy="230188"/>
                  </a:xfrm>
                  <a:custGeom>
                    <a:avLst/>
                    <a:gdLst>
                      <a:gd name="T0" fmla="*/ 239 w 290"/>
                      <a:gd name="T1" fmla="*/ 225 h 327"/>
                      <a:gd name="T2" fmla="*/ 195 w 290"/>
                      <a:gd name="T3" fmla="*/ 251 h 327"/>
                      <a:gd name="T4" fmla="*/ 27 w 290"/>
                      <a:gd name="T5" fmla="*/ 106 h 327"/>
                      <a:gd name="T6" fmla="*/ 51 w 290"/>
                      <a:gd name="T7" fmla="*/ 64 h 327"/>
                      <a:gd name="T8" fmla="*/ 189 w 290"/>
                      <a:gd name="T9" fmla="*/ 108 h 327"/>
                      <a:gd name="T10" fmla="*/ 211 w 290"/>
                      <a:gd name="T11" fmla="*/ 95 h 327"/>
                      <a:gd name="T12" fmla="*/ 38 w 290"/>
                      <a:gd name="T13" fmla="*/ 42 h 327"/>
                      <a:gd name="T14" fmla="*/ 2 w 290"/>
                      <a:gd name="T15" fmla="*/ 108 h 327"/>
                      <a:gd name="T16" fmla="*/ 188 w 290"/>
                      <a:gd name="T17" fmla="*/ 276 h 327"/>
                      <a:gd name="T18" fmla="*/ 188 w 290"/>
                      <a:gd name="T19" fmla="*/ 276 h 327"/>
                      <a:gd name="T20" fmla="*/ 239 w 290"/>
                      <a:gd name="T21" fmla="*/ 327 h 327"/>
                      <a:gd name="T22" fmla="*/ 290 w 290"/>
                      <a:gd name="T23" fmla="*/ 276 h 327"/>
                      <a:gd name="T24" fmla="*/ 239 w 290"/>
                      <a:gd name="T25" fmla="*/ 225 h 327"/>
                      <a:gd name="T26" fmla="*/ 239 w 290"/>
                      <a:gd name="T27" fmla="*/ 302 h 327"/>
                      <a:gd name="T28" fmla="*/ 214 w 290"/>
                      <a:gd name="T29" fmla="*/ 276 h 327"/>
                      <a:gd name="T30" fmla="*/ 239 w 290"/>
                      <a:gd name="T31" fmla="*/ 251 h 327"/>
                      <a:gd name="T32" fmla="*/ 264 w 290"/>
                      <a:gd name="T33" fmla="*/ 276 h 327"/>
                      <a:gd name="T34" fmla="*/ 239 w 290"/>
                      <a:gd name="T35" fmla="*/ 302 h 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90" h="327">
                        <a:moveTo>
                          <a:pt x="239" y="225"/>
                        </a:moveTo>
                        <a:cubicBezTo>
                          <a:pt x="220" y="225"/>
                          <a:pt x="203" y="236"/>
                          <a:pt x="195" y="251"/>
                        </a:cubicBezTo>
                        <a:cubicBezTo>
                          <a:pt x="84" y="206"/>
                          <a:pt x="31" y="146"/>
                          <a:pt x="27" y="106"/>
                        </a:cubicBezTo>
                        <a:cubicBezTo>
                          <a:pt x="26" y="88"/>
                          <a:pt x="34" y="74"/>
                          <a:pt x="51" y="64"/>
                        </a:cubicBezTo>
                        <a:cubicBezTo>
                          <a:pt x="121" y="23"/>
                          <a:pt x="188" y="107"/>
                          <a:pt x="189" y="108"/>
                        </a:cubicBezTo>
                        <a:cubicBezTo>
                          <a:pt x="211" y="95"/>
                          <a:pt x="211" y="95"/>
                          <a:pt x="211" y="95"/>
                        </a:cubicBezTo>
                        <a:cubicBezTo>
                          <a:pt x="181" y="57"/>
                          <a:pt x="109" y="0"/>
                          <a:pt x="38" y="42"/>
                        </a:cubicBezTo>
                        <a:cubicBezTo>
                          <a:pt x="12" y="57"/>
                          <a:pt x="0" y="81"/>
                          <a:pt x="2" y="108"/>
                        </a:cubicBezTo>
                        <a:cubicBezTo>
                          <a:pt x="7" y="167"/>
                          <a:pt x="78" y="231"/>
                          <a:pt x="188" y="276"/>
                        </a:cubicBezTo>
                        <a:cubicBezTo>
                          <a:pt x="188" y="276"/>
                          <a:pt x="188" y="276"/>
                          <a:pt x="188" y="276"/>
                        </a:cubicBezTo>
                        <a:cubicBezTo>
                          <a:pt x="188" y="304"/>
                          <a:pt x="211" y="327"/>
                          <a:pt x="239" y="327"/>
                        </a:cubicBezTo>
                        <a:cubicBezTo>
                          <a:pt x="267" y="327"/>
                          <a:pt x="290" y="304"/>
                          <a:pt x="290" y="276"/>
                        </a:cubicBezTo>
                        <a:cubicBezTo>
                          <a:pt x="290" y="248"/>
                          <a:pt x="267" y="225"/>
                          <a:pt x="239" y="225"/>
                        </a:cubicBezTo>
                        <a:close/>
                        <a:moveTo>
                          <a:pt x="239" y="302"/>
                        </a:moveTo>
                        <a:cubicBezTo>
                          <a:pt x="225" y="302"/>
                          <a:pt x="214" y="290"/>
                          <a:pt x="214" y="276"/>
                        </a:cubicBezTo>
                        <a:cubicBezTo>
                          <a:pt x="214" y="262"/>
                          <a:pt x="225" y="251"/>
                          <a:pt x="239" y="251"/>
                        </a:cubicBezTo>
                        <a:cubicBezTo>
                          <a:pt x="253" y="251"/>
                          <a:pt x="264" y="262"/>
                          <a:pt x="264" y="276"/>
                        </a:cubicBezTo>
                        <a:cubicBezTo>
                          <a:pt x="264" y="290"/>
                          <a:pt x="253" y="302"/>
                          <a:pt x="239" y="302"/>
                        </a:cubicBezTo>
                        <a:close/>
                      </a:path>
                    </a:pathLst>
                  </a:custGeom>
                  <a:solidFill>
                    <a:srgbClr val="8A8A8D"/>
                  </a:soli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 dirty="0"/>
                  </a:p>
                </p:txBody>
              </p:sp>
            </p:grp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xmlns="" id="{31604D7D-D75E-CF4C-9984-5261E2BA8131}"/>
                  </a:ext>
                </a:extLst>
              </p:cNvPr>
              <p:cNvGrpSpPr/>
              <p:nvPr/>
            </p:nvGrpSpPr>
            <p:grpSpPr>
              <a:xfrm>
                <a:off x="66495" y="4397954"/>
                <a:ext cx="2803610" cy="630942"/>
                <a:chOff x="561358" y="4279616"/>
                <a:chExt cx="2803610" cy="630942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xmlns="" id="{3BDFD9C2-58FC-8040-A1AA-3DD26F14082C}"/>
                    </a:ext>
                  </a:extLst>
                </p:cNvPr>
                <p:cNvSpPr/>
                <p:nvPr/>
              </p:nvSpPr>
              <p:spPr>
                <a:xfrm>
                  <a:off x="561358" y="4279616"/>
                  <a:ext cx="2662576" cy="63094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r">
                    <a:spcAft>
                      <a:spcPts val="300"/>
                    </a:spcAft>
                  </a:pPr>
                  <a:r>
                    <a:rPr lang="en-US" sz="1000" dirty="0"/>
                    <a:t>Tablet/smartphone based interface</a:t>
                  </a:r>
                </a:p>
                <a:p>
                  <a:pPr algn="r">
                    <a:spcAft>
                      <a:spcPts val="300"/>
                    </a:spcAft>
                  </a:pPr>
                  <a:r>
                    <a:rPr lang="en-US" sz="1000" dirty="0"/>
                    <a:t>Physical visit to MHC/PHC, when required</a:t>
                  </a:r>
                </a:p>
                <a:p>
                  <a:pPr algn="r">
                    <a:spcAft>
                      <a:spcPts val="300"/>
                    </a:spcAft>
                  </a:pPr>
                  <a:r>
                    <a:rPr lang="en-US" sz="1000" dirty="0"/>
                    <a:t>Care at home, as clinically necessary</a:t>
                  </a:r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xmlns="" id="{D515AB33-E213-7247-8C80-15621EEE4A32}"/>
                    </a:ext>
                  </a:extLst>
                </p:cNvPr>
                <p:cNvSpPr/>
                <p:nvPr/>
              </p:nvSpPr>
              <p:spPr>
                <a:xfrm>
                  <a:off x="3225141" y="4376252"/>
                  <a:ext cx="66955" cy="6695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xmlns="" id="{86C64F37-7A83-3940-9692-0E20D6154427}"/>
                    </a:ext>
                  </a:extLst>
                </p:cNvPr>
                <p:cNvSpPr/>
                <p:nvPr/>
              </p:nvSpPr>
              <p:spPr>
                <a:xfrm>
                  <a:off x="3225141" y="4551678"/>
                  <a:ext cx="66955" cy="6695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xmlns="" id="{50F5AC7B-192E-C343-8DC5-515ECAC9DD36}"/>
                    </a:ext>
                  </a:extLst>
                </p:cNvPr>
                <p:cNvCxnSpPr/>
                <p:nvPr/>
              </p:nvCxnSpPr>
              <p:spPr>
                <a:xfrm>
                  <a:off x="704183" y="4490802"/>
                  <a:ext cx="2660785" cy="0"/>
                </a:xfrm>
                <a:prstGeom prst="line">
                  <a:avLst/>
                </a:prstGeom>
                <a:ln w="3175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xmlns="" id="{CC8FAD30-9B27-F646-99B2-AD3529F1A620}"/>
                    </a:ext>
                  </a:extLst>
                </p:cNvPr>
                <p:cNvCxnSpPr/>
                <p:nvPr/>
              </p:nvCxnSpPr>
              <p:spPr>
                <a:xfrm>
                  <a:off x="708619" y="4693118"/>
                  <a:ext cx="2656349" cy="0"/>
                </a:xfrm>
                <a:prstGeom prst="line">
                  <a:avLst/>
                </a:prstGeom>
                <a:ln w="3175" cap="rnd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xmlns="" id="{FE506EE1-6756-584D-8B47-13FF630052F9}"/>
                    </a:ext>
                  </a:extLst>
                </p:cNvPr>
                <p:cNvSpPr/>
                <p:nvPr/>
              </p:nvSpPr>
              <p:spPr>
                <a:xfrm>
                  <a:off x="3225141" y="4761362"/>
                  <a:ext cx="66955" cy="6695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xmlns="" id="{944E90CE-BB25-C748-A586-4C810A526C99}"/>
                  </a:ext>
                </a:extLst>
              </p:cNvPr>
              <p:cNvGrpSpPr/>
              <p:nvPr/>
            </p:nvGrpSpPr>
            <p:grpSpPr>
              <a:xfrm>
                <a:off x="2961410" y="4262232"/>
                <a:ext cx="1178528" cy="601424"/>
                <a:chOff x="3230360" y="4316022"/>
                <a:chExt cx="1178528" cy="601424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xmlns="" id="{2833016E-7203-AE4D-BD43-28A5B1C9D2DC}"/>
                    </a:ext>
                  </a:extLst>
                </p:cNvPr>
                <p:cNvGrpSpPr/>
                <p:nvPr/>
              </p:nvGrpSpPr>
              <p:grpSpPr bwMode="gray">
                <a:xfrm>
                  <a:off x="3550770" y="4316022"/>
                  <a:ext cx="468056" cy="381518"/>
                  <a:chOff x="2751138" y="1573213"/>
                  <a:chExt cx="463550" cy="377825"/>
                </a:xfrm>
              </p:grpSpPr>
              <p:sp>
                <p:nvSpPr>
                  <p:cNvPr id="80" name="Freeform 14">
                    <a:extLst>
                      <a:ext uri="{FF2B5EF4-FFF2-40B4-BE49-F238E27FC236}">
                        <a16:creationId xmlns:a16="http://schemas.microsoft.com/office/drawing/2014/main" xmlns="" id="{6BE93EEE-43A5-5C42-9851-BE2379E4811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2751138" y="1573213"/>
                    <a:ext cx="463550" cy="377825"/>
                  </a:xfrm>
                  <a:custGeom>
                    <a:avLst/>
                    <a:gdLst>
                      <a:gd name="T0" fmla="*/ 292 w 292"/>
                      <a:gd name="T1" fmla="*/ 192 h 238"/>
                      <a:gd name="T2" fmla="*/ 292 w 292"/>
                      <a:gd name="T3" fmla="*/ 0 h 238"/>
                      <a:gd name="T4" fmla="*/ 0 w 292"/>
                      <a:gd name="T5" fmla="*/ 0 h 238"/>
                      <a:gd name="T6" fmla="*/ 0 w 292"/>
                      <a:gd name="T7" fmla="*/ 192 h 238"/>
                      <a:gd name="T8" fmla="*/ 87 w 292"/>
                      <a:gd name="T9" fmla="*/ 192 h 238"/>
                      <a:gd name="T10" fmla="*/ 87 w 292"/>
                      <a:gd name="T11" fmla="*/ 211 h 238"/>
                      <a:gd name="T12" fmla="*/ 47 w 292"/>
                      <a:gd name="T13" fmla="*/ 211 h 238"/>
                      <a:gd name="T14" fmla="*/ 47 w 292"/>
                      <a:gd name="T15" fmla="*/ 238 h 238"/>
                      <a:gd name="T16" fmla="*/ 249 w 292"/>
                      <a:gd name="T17" fmla="*/ 238 h 238"/>
                      <a:gd name="T18" fmla="*/ 249 w 292"/>
                      <a:gd name="T19" fmla="*/ 211 h 238"/>
                      <a:gd name="T20" fmla="*/ 208 w 292"/>
                      <a:gd name="T21" fmla="*/ 211 h 238"/>
                      <a:gd name="T22" fmla="*/ 208 w 292"/>
                      <a:gd name="T23" fmla="*/ 192 h 238"/>
                      <a:gd name="T24" fmla="*/ 292 w 292"/>
                      <a:gd name="T25" fmla="*/ 192 h 238"/>
                      <a:gd name="T26" fmla="*/ 240 w 292"/>
                      <a:gd name="T27" fmla="*/ 228 h 238"/>
                      <a:gd name="T28" fmla="*/ 55 w 292"/>
                      <a:gd name="T29" fmla="*/ 228 h 238"/>
                      <a:gd name="T30" fmla="*/ 55 w 292"/>
                      <a:gd name="T31" fmla="*/ 220 h 238"/>
                      <a:gd name="T32" fmla="*/ 240 w 292"/>
                      <a:gd name="T33" fmla="*/ 220 h 238"/>
                      <a:gd name="T34" fmla="*/ 240 w 292"/>
                      <a:gd name="T35" fmla="*/ 228 h 238"/>
                      <a:gd name="T36" fmla="*/ 200 w 292"/>
                      <a:gd name="T37" fmla="*/ 197 h 238"/>
                      <a:gd name="T38" fmla="*/ 200 w 292"/>
                      <a:gd name="T39" fmla="*/ 211 h 238"/>
                      <a:gd name="T40" fmla="*/ 95 w 292"/>
                      <a:gd name="T41" fmla="*/ 211 h 238"/>
                      <a:gd name="T42" fmla="*/ 95 w 292"/>
                      <a:gd name="T43" fmla="*/ 197 h 238"/>
                      <a:gd name="T44" fmla="*/ 200 w 292"/>
                      <a:gd name="T45" fmla="*/ 197 h 238"/>
                      <a:gd name="T46" fmla="*/ 8 w 292"/>
                      <a:gd name="T47" fmla="*/ 9 h 238"/>
                      <a:gd name="T48" fmla="*/ 284 w 292"/>
                      <a:gd name="T49" fmla="*/ 9 h 238"/>
                      <a:gd name="T50" fmla="*/ 284 w 292"/>
                      <a:gd name="T51" fmla="*/ 183 h 238"/>
                      <a:gd name="T52" fmla="*/ 8 w 292"/>
                      <a:gd name="T53" fmla="*/ 183 h 238"/>
                      <a:gd name="T54" fmla="*/ 8 w 292"/>
                      <a:gd name="T55" fmla="*/ 9 h 2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292" h="238">
                        <a:moveTo>
                          <a:pt x="292" y="192"/>
                        </a:moveTo>
                        <a:lnTo>
                          <a:pt x="292" y="0"/>
                        </a:lnTo>
                        <a:lnTo>
                          <a:pt x="0" y="0"/>
                        </a:lnTo>
                        <a:lnTo>
                          <a:pt x="0" y="192"/>
                        </a:lnTo>
                        <a:lnTo>
                          <a:pt x="87" y="192"/>
                        </a:lnTo>
                        <a:lnTo>
                          <a:pt x="87" y="211"/>
                        </a:lnTo>
                        <a:lnTo>
                          <a:pt x="47" y="211"/>
                        </a:lnTo>
                        <a:lnTo>
                          <a:pt x="47" y="238"/>
                        </a:lnTo>
                        <a:lnTo>
                          <a:pt x="249" y="238"/>
                        </a:lnTo>
                        <a:lnTo>
                          <a:pt x="249" y="211"/>
                        </a:lnTo>
                        <a:lnTo>
                          <a:pt x="208" y="211"/>
                        </a:lnTo>
                        <a:lnTo>
                          <a:pt x="208" y="192"/>
                        </a:lnTo>
                        <a:lnTo>
                          <a:pt x="292" y="192"/>
                        </a:lnTo>
                        <a:close/>
                        <a:moveTo>
                          <a:pt x="240" y="228"/>
                        </a:moveTo>
                        <a:lnTo>
                          <a:pt x="55" y="228"/>
                        </a:lnTo>
                        <a:lnTo>
                          <a:pt x="55" y="220"/>
                        </a:lnTo>
                        <a:lnTo>
                          <a:pt x="240" y="220"/>
                        </a:lnTo>
                        <a:lnTo>
                          <a:pt x="240" y="228"/>
                        </a:lnTo>
                        <a:close/>
                        <a:moveTo>
                          <a:pt x="200" y="197"/>
                        </a:moveTo>
                        <a:lnTo>
                          <a:pt x="200" y="211"/>
                        </a:lnTo>
                        <a:lnTo>
                          <a:pt x="95" y="211"/>
                        </a:lnTo>
                        <a:lnTo>
                          <a:pt x="95" y="197"/>
                        </a:lnTo>
                        <a:lnTo>
                          <a:pt x="200" y="197"/>
                        </a:lnTo>
                        <a:close/>
                        <a:moveTo>
                          <a:pt x="8" y="9"/>
                        </a:moveTo>
                        <a:lnTo>
                          <a:pt x="284" y="9"/>
                        </a:lnTo>
                        <a:lnTo>
                          <a:pt x="284" y="183"/>
                        </a:lnTo>
                        <a:lnTo>
                          <a:pt x="8" y="183"/>
                        </a:lnTo>
                        <a:lnTo>
                          <a:pt x="8" y="9"/>
                        </a:lnTo>
                        <a:close/>
                      </a:path>
                    </a:pathLst>
                  </a:custGeom>
                  <a:solidFill>
                    <a:srgbClr val="8A8A8D"/>
                  </a:soli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 dirty="0"/>
                  </a:p>
                </p:txBody>
              </p:sp>
              <p:sp>
                <p:nvSpPr>
                  <p:cNvPr id="81" name="Freeform 15">
                    <a:extLst>
                      <a:ext uri="{FF2B5EF4-FFF2-40B4-BE49-F238E27FC236}">
                        <a16:creationId xmlns:a16="http://schemas.microsoft.com/office/drawing/2014/main" xmlns="" id="{16620034-5BF8-4C40-BB2E-96465A6FE49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2797176" y="1616076"/>
                    <a:ext cx="347663" cy="209550"/>
                  </a:xfrm>
                  <a:custGeom>
                    <a:avLst/>
                    <a:gdLst>
                      <a:gd name="T0" fmla="*/ 31 w 219"/>
                      <a:gd name="T1" fmla="*/ 132 h 132"/>
                      <a:gd name="T2" fmla="*/ 24 w 219"/>
                      <a:gd name="T3" fmla="*/ 126 h 132"/>
                      <a:gd name="T4" fmla="*/ 75 w 219"/>
                      <a:gd name="T5" fmla="*/ 57 h 132"/>
                      <a:gd name="T6" fmla="*/ 142 w 219"/>
                      <a:gd name="T7" fmla="*/ 103 h 132"/>
                      <a:gd name="T8" fmla="*/ 213 w 219"/>
                      <a:gd name="T9" fmla="*/ 31 h 132"/>
                      <a:gd name="T10" fmla="*/ 219 w 219"/>
                      <a:gd name="T11" fmla="*/ 38 h 132"/>
                      <a:gd name="T12" fmla="*/ 143 w 219"/>
                      <a:gd name="T13" fmla="*/ 115 h 132"/>
                      <a:gd name="T14" fmla="*/ 77 w 219"/>
                      <a:gd name="T15" fmla="*/ 69 h 132"/>
                      <a:gd name="T16" fmla="*/ 31 w 219"/>
                      <a:gd name="T17" fmla="*/ 132 h 132"/>
                      <a:gd name="T18" fmla="*/ 54 w 219"/>
                      <a:gd name="T19" fmla="*/ 21 h 132"/>
                      <a:gd name="T20" fmla="*/ 32 w 219"/>
                      <a:gd name="T21" fmla="*/ 21 h 132"/>
                      <a:gd name="T22" fmla="*/ 32 w 219"/>
                      <a:gd name="T23" fmla="*/ 0 h 132"/>
                      <a:gd name="T24" fmla="*/ 23 w 219"/>
                      <a:gd name="T25" fmla="*/ 0 h 132"/>
                      <a:gd name="T26" fmla="*/ 23 w 219"/>
                      <a:gd name="T27" fmla="*/ 21 h 132"/>
                      <a:gd name="T28" fmla="*/ 0 w 219"/>
                      <a:gd name="T29" fmla="*/ 21 h 132"/>
                      <a:gd name="T30" fmla="*/ 0 w 219"/>
                      <a:gd name="T31" fmla="*/ 30 h 132"/>
                      <a:gd name="T32" fmla="*/ 23 w 219"/>
                      <a:gd name="T33" fmla="*/ 30 h 132"/>
                      <a:gd name="T34" fmla="*/ 23 w 219"/>
                      <a:gd name="T35" fmla="*/ 52 h 132"/>
                      <a:gd name="T36" fmla="*/ 32 w 219"/>
                      <a:gd name="T37" fmla="*/ 52 h 132"/>
                      <a:gd name="T38" fmla="*/ 32 w 219"/>
                      <a:gd name="T39" fmla="*/ 30 h 132"/>
                      <a:gd name="T40" fmla="*/ 54 w 219"/>
                      <a:gd name="T41" fmla="*/ 30 h 132"/>
                      <a:gd name="T42" fmla="*/ 54 w 219"/>
                      <a:gd name="T43" fmla="*/ 21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19" h="132">
                        <a:moveTo>
                          <a:pt x="31" y="132"/>
                        </a:moveTo>
                        <a:lnTo>
                          <a:pt x="24" y="126"/>
                        </a:lnTo>
                        <a:lnTo>
                          <a:pt x="75" y="57"/>
                        </a:lnTo>
                        <a:lnTo>
                          <a:pt x="142" y="103"/>
                        </a:lnTo>
                        <a:lnTo>
                          <a:pt x="213" y="31"/>
                        </a:lnTo>
                        <a:lnTo>
                          <a:pt x="219" y="38"/>
                        </a:lnTo>
                        <a:lnTo>
                          <a:pt x="143" y="115"/>
                        </a:lnTo>
                        <a:lnTo>
                          <a:pt x="77" y="69"/>
                        </a:lnTo>
                        <a:lnTo>
                          <a:pt x="31" y="132"/>
                        </a:lnTo>
                        <a:close/>
                        <a:moveTo>
                          <a:pt x="54" y="21"/>
                        </a:moveTo>
                        <a:lnTo>
                          <a:pt x="32" y="21"/>
                        </a:lnTo>
                        <a:lnTo>
                          <a:pt x="32" y="0"/>
                        </a:lnTo>
                        <a:lnTo>
                          <a:pt x="23" y="0"/>
                        </a:lnTo>
                        <a:lnTo>
                          <a:pt x="23" y="21"/>
                        </a:lnTo>
                        <a:lnTo>
                          <a:pt x="0" y="21"/>
                        </a:lnTo>
                        <a:lnTo>
                          <a:pt x="0" y="30"/>
                        </a:lnTo>
                        <a:lnTo>
                          <a:pt x="23" y="30"/>
                        </a:lnTo>
                        <a:lnTo>
                          <a:pt x="23" y="52"/>
                        </a:lnTo>
                        <a:lnTo>
                          <a:pt x="32" y="52"/>
                        </a:lnTo>
                        <a:lnTo>
                          <a:pt x="32" y="30"/>
                        </a:lnTo>
                        <a:lnTo>
                          <a:pt x="54" y="30"/>
                        </a:lnTo>
                        <a:lnTo>
                          <a:pt x="54" y="21"/>
                        </a:lnTo>
                        <a:close/>
                      </a:path>
                    </a:pathLst>
                  </a:custGeom>
                  <a:solidFill>
                    <a:srgbClr val="E87722"/>
                  </a:soli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 dirty="0"/>
                  </a:p>
                </p:txBody>
              </p:sp>
            </p:grp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xmlns="" id="{85736D67-5023-C94D-A4CE-7B348A8C002A}"/>
                    </a:ext>
                  </a:extLst>
                </p:cNvPr>
                <p:cNvSpPr/>
                <p:nvPr/>
              </p:nvSpPr>
              <p:spPr>
                <a:xfrm>
                  <a:off x="3230360" y="4686614"/>
                  <a:ext cx="1178528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900" b="1" i="1" dirty="0"/>
                    <a:t>Digital health data</a:t>
                  </a:r>
                </a:p>
              </p:txBody>
            </p:sp>
          </p:grp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BE2679F4-7E31-824B-AB8C-3CEC85A94735}"/>
                  </a:ext>
                </a:extLst>
              </p:cNvPr>
              <p:cNvCxnSpPr/>
              <p:nvPr/>
            </p:nvCxnSpPr>
            <p:spPr>
              <a:xfrm>
                <a:off x="839087" y="2108155"/>
                <a:ext cx="903642" cy="2227177"/>
              </a:xfrm>
              <a:prstGeom prst="line">
                <a:avLst/>
              </a:prstGeom>
              <a:ln w="63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xmlns="" id="{DC1AA4E8-1D20-AF4A-8236-C8B7C5F6E0E1}"/>
                  </a:ext>
                </a:extLst>
              </p:cNvPr>
              <p:cNvCxnSpPr/>
              <p:nvPr/>
            </p:nvCxnSpPr>
            <p:spPr>
              <a:xfrm>
                <a:off x="1947496" y="4850740"/>
                <a:ext cx="637469" cy="1550532"/>
              </a:xfrm>
              <a:prstGeom prst="line">
                <a:avLst/>
              </a:prstGeom>
              <a:ln w="63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xmlns="" id="{76E2F466-59B9-734C-A2C9-A6FBE532D33D}"/>
                  </a:ext>
                </a:extLst>
              </p:cNvPr>
              <p:cNvCxnSpPr/>
              <p:nvPr/>
            </p:nvCxnSpPr>
            <p:spPr>
              <a:xfrm>
                <a:off x="2434532" y="5125048"/>
                <a:ext cx="256202" cy="654533"/>
              </a:xfrm>
              <a:prstGeom prst="line">
                <a:avLst/>
              </a:prstGeom>
              <a:noFill/>
              <a:ln>
                <a:solidFill>
                  <a:srgbClr val="3B008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0626A34E-59F4-AD4A-A163-80F6E1F2E917}"/>
                  </a:ext>
                </a:extLst>
              </p:cNvPr>
              <p:cNvGrpSpPr/>
              <p:nvPr/>
            </p:nvGrpSpPr>
            <p:grpSpPr>
              <a:xfrm>
                <a:off x="4156163" y="4830493"/>
                <a:ext cx="1496314" cy="357482"/>
                <a:chOff x="3500436" y="2239039"/>
                <a:chExt cx="2430515" cy="323929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xmlns="" id="{964F7063-38D6-ED47-BC04-685EA45C7C12}"/>
                    </a:ext>
                  </a:extLst>
                </p:cNvPr>
                <p:cNvCxnSpPr/>
                <p:nvPr/>
              </p:nvCxnSpPr>
              <p:spPr>
                <a:xfrm>
                  <a:off x="3500436" y="2562968"/>
                  <a:ext cx="2430515" cy="0"/>
                </a:xfrm>
                <a:prstGeom prst="line">
                  <a:avLst/>
                </a:prstGeom>
                <a:ln w="3175" cap="rnd">
                  <a:solidFill>
                    <a:srgbClr val="3B008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xmlns="" id="{8E2E8B57-C132-5347-9F8B-A54142DBC6D3}"/>
                    </a:ext>
                  </a:extLst>
                </p:cNvPr>
                <p:cNvCxnSpPr/>
                <p:nvPr/>
              </p:nvCxnSpPr>
              <p:spPr>
                <a:xfrm>
                  <a:off x="3500436" y="2239039"/>
                  <a:ext cx="2430515" cy="0"/>
                </a:xfrm>
                <a:prstGeom prst="line">
                  <a:avLst/>
                </a:prstGeom>
                <a:ln w="3175" cap="rnd">
                  <a:solidFill>
                    <a:srgbClr val="3B008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Triangle 73">
                <a:extLst>
                  <a:ext uri="{FF2B5EF4-FFF2-40B4-BE49-F238E27FC236}">
                    <a16:creationId xmlns:a16="http://schemas.microsoft.com/office/drawing/2014/main" xmlns="" id="{09FC59C8-5B97-4C4C-ACA0-61DA2DDE1E82}"/>
                  </a:ext>
                </a:extLst>
              </p:cNvPr>
              <p:cNvSpPr/>
              <p:nvPr/>
            </p:nvSpPr>
            <p:spPr>
              <a:xfrm rot="2254964">
                <a:off x="1730721" y="3543934"/>
                <a:ext cx="177776" cy="15325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Triangle 74">
                <a:extLst>
                  <a:ext uri="{FF2B5EF4-FFF2-40B4-BE49-F238E27FC236}">
                    <a16:creationId xmlns:a16="http://schemas.microsoft.com/office/drawing/2014/main" xmlns="" id="{5485801F-739E-E244-8B39-14C4AB6D870D}"/>
                  </a:ext>
                </a:extLst>
              </p:cNvPr>
              <p:cNvSpPr/>
              <p:nvPr/>
            </p:nvSpPr>
            <p:spPr>
              <a:xfrm rot="20364081">
                <a:off x="2363138" y="5069635"/>
                <a:ext cx="177776" cy="153255"/>
              </a:xfrm>
              <a:prstGeom prst="triangle">
                <a:avLst/>
              </a:prstGeom>
              <a:solidFill>
                <a:srgbClr val="3B00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332982D4-D0A9-AC45-9AEB-CD90AEBEAB4E}"/>
                </a:ext>
              </a:extLst>
            </p:cNvPr>
            <p:cNvCxnSpPr/>
            <p:nvPr/>
          </p:nvCxnSpPr>
          <p:spPr>
            <a:xfrm>
              <a:off x="1271346" y="2323717"/>
              <a:ext cx="558518" cy="1396211"/>
            </a:xfrm>
            <a:prstGeom prst="line">
              <a:avLst/>
            </a:prstGeom>
            <a:noFill/>
            <a:ln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AFF0F622-DA39-B746-8E46-C129CC6C4622}"/>
              </a:ext>
            </a:extLst>
          </p:cNvPr>
          <p:cNvGrpSpPr/>
          <p:nvPr/>
        </p:nvGrpSpPr>
        <p:grpSpPr>
          <a:xfrm>
            <a:off x="5842836" y="1875319"/>
            <a:ext cx="6244996" cy="4419729"/>
            <a:chOff x="5842836" y="1937311"/>
            <a:chExt cx="6244996" cy="4419729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29DBB8BD-CE97-A74F-B6C9-587CA6BAD340}"/>
                </a:ext>
              </a:extLst>
            </p:cNvPr>
            <p:cNvGrpSpPr/>
            <p:nvPr/>
          </p:nvGrpSpPr>
          <p:grpSpPr>
            <a:xfrm flipH="1">
              <a:off x="9239458" y="2043607"/>
              <a:ext cx="1745878" cy="4293117"/>
              <a:chOff x="8690808" y="2108155"/>
              <a:chExt cx="1745878" cy="4293117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xmlns="" id="{82533F4A-4CC7-3047-9508-FB1350965F8C}"/>
                  </a:ext>
                </a:extLst>
              </p:cNvPr>
              <p:cNvCxnSpPr/>
              <p:nvPr/>
            </p:nvCxnSpPr>
            <p:spPr>
              <a:xfrm>
                <a:off x="8690808" y="2108155"/>
                <a:ext cx="903642" cy="2227177"/>
              </a:xfrm>
              <a:prstGeom prst="line">
                <a:avLst/>
              </a:prstGeom>
              <a:ln w="63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xmlns="" id="{575DA7F7-76D6-414F-938A-19B2DB37CFD7}"/>
                  </a:ext>
                </a:extLst>
              </p:cNvPr>
              <p:cNvCxnSpPr/>
              <p:nvPr/>
            </p:nvCxnSpPr>
            <p:spPr>
              <a:xfrm>
                <a:off x="9799217" y="4850740"/>
                <a:ext cx="637469" cy="1550532"/>
              </a:xfrm>
              <a:prstGeom prst="line">
                <a:avLst/>
              </a:prstGeom>
              <a:ln w="63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77AB33C0-D420-9D4C-A899-DF076530AA5D}"/>
                </a:ext>
              </a:extLst>
            </p:cNvPr>
            <p:cNvCxnSpPr/>
            <p:nvPr/>
          </p:nvCxnSpPr>
          <p:spPr>
            <a:xfrm flipH="1">
              <a:off x="9082229" y="1937311"/>
              <a:ext cx="1782190" cy="4348834"/>
            </a:xfrm>
            <a:prstGeom prst="line">
              <a:avLst/>
            </a:prstGeom>
            <a:ln w="187325" cap="flat">
              <a:solidFill>
                <a:schemeClr val="bg1">
                  <a:lumMod val="85000"/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xmlns="" id="{DEE67D95-59AC-1D46-9277-FD9AE261612B}"/>
                </a:ext>
              </a:extLst>
            </p:cNvPr>
            <p:cNvGrpSpPr/>
            <p:nvPr/>
          </p:nvGrpSpPr>
          <p:grpSpPr>
            <a:xfrm>
              <a:off x="7403319" y="4882797"/>
              <a:ext cx="1953148" cy="1474243"/>
              <a:chOff x="7826390" y="4796733"/>
              <a:chExt cx="1953148" cy="1474243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xmlns="" id="{FCC00EAA-F9A6-6E4B-8A22-AEC09B86DB16}"/>
                  </a:ext>
                </a:extLst>
              </p:cNvPr>
              <p:cNvGrpSpPr/>
              <p:nvPr/>
            </p:nvGrpSpPr>
            <p:grpSpPr>
              <a:xfrm>
                <a:off x="8058699" y="4796733"/>
                <a:ext cx="1474243" cy="1474243"/>
                <a:chOff x="3226150" y="5108220"/>
                <a:chExt cx="1474243" cy="1474243"/>
              </a:xfrm>
            </p:grpSpPr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xmlns="" id="{1A17FF6F-2A48-D647-997A-433D60BA51D6}"/>
                    </a:ext>
                  </a:extLst>
                </p:cNvPr>
                <p:cNvSpPr/>
                <p:nvPr/>
              </p:nvSpPr>
              <p:spPr>
                <a:xfrm>
                  <a:off x="3292095" y="5174165"/>
                  <a:ext cx="1342353" cy="1342353"/>
                </a:xfrm>
                <a:prstGeom prst="ellipse">
                  <a:avLst/>
                </a:prstGeom>
                <a:solidFill>
                  <a:srgbClr val="008770"/>
                </a:solidFill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xmlns="" id="{E5A041B4-357A-C648-9515-8FCE2A4E8249}"/>
                    </a:ext>
                  </a:extLst>
                </p:cNvPr>
                <p:cNvSpPr/>
                <p:nvPr/>
              </p:nvSpPr>
              <p:spPr>
                <a:xfrm>
                  <a:off x="3404336" y="5286406"/>
                  <a:ext cx="1117871" cy="11178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xmlns="" id="{AD056BCE-4BE5-3145-94C9-55A572BFDE81}"/>
                    </a:ext>
                  </a:extLst>
                </p:cNvPr>
                <p:cNvSpPr/>
                <p:nvPr/>
              </p:nvSpPr>
              <p:spPr>
                <a:xfrm>
                  <a:off x="3226150" y="5108220"/>
                  <a:ext cx="1474243" cy="1474243"/>
                </a:xfrm>
                <a:prstGeom prst="ellipse">
                  <a:avLst/>
                </a:prstGeom>
                <a:noFill/>
                <a:ln>
                  <a:solidFill>
                    <a:srgbClr val="00877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xmlns="" id="{206ACF86-4A6F-A941-AC91-8A20404F2E4A}"/>
                  </a:ext>
                </a:extLst>
              </p:cNvPr>
              <p:cNvSpPr/>
              <p:nvPr/>
            </p:nvSpPr>
            <p:spPr>
              <a:xfrm>
                <a:off x="7826390" y="5569457"/>
                <a:ext cx="193886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0" dirty="0">
                    <a:cs typeface="Calibri" pitchFamily="34" charset="0"/>
                  </a:rPr>
                  <a:t>Outreach</a:t>
                </a:r>
                <a:endParaRPr lang="en-US" sz="1200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xmlns="" id="{968FC435-7B79-B649-8715-036C29F12FFD}"/>
                  </a:ext>
                </a:extLst>
              </p:cNvPr>
              <p:cNvSpPr/>
              <p:nvPr/>
            </p:nvSpPr>
            <p:spPr>
              <a:xfrm>
                <a:off x="7840678" y="5722244"/>
                <a:ext cx="193886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kern="0" dirty="0">
                    <a:cs typeface="Calibri" pitchFamily="34" charset="0"/>
                  </a:rPr>
                  <a:t>programs</a:t>
                </a:r>
                <a:endParaRPr lang="en-US" sz="1200" dirty="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662AFAC8-D0D4-4740-A0AD-A858BEA6288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610452" y="5141954"/>
                <a:ext cx="400605" cy="400628"/>
              </a:xfrm>
              <a:custGeom>
                <a:avLst/>
                <a:gdLst>
                  <a:gd name="T0" fmla="*/ 224 w 256"/>
                  <a:gd name="T1" fmla="*/ 69 h 256"/>
                  <a:gd name="T2" fmla="*/ 209 w 256"/>
                  <a:gd name="T3" fmla="*/ 24 h 256"/>
                  <a:gd name="T4" fmla="*/ 194 w 256"/>
                  <a:gd name="T5" fmla="*/ 69 h 256"/>
                  <a:gd name="T6" fmla="*/ 143 w 256"/>
                  <a:gd name="T7" fmla="*/ 45 h 256"/>
                  <a:gd name="T8" fmla="*/ 128 w 256"/>
                  <a:gd name="T9" fmla="*/ 0 h 256"/>
                  <a:gd name="T10" fmla="*/ 113 w 256"/>
                  <a:gd name="T11" fmla="*/ 45 h 256"/>
                  <a:gd name="T12" fmla="*/ 62 w 256"/>
                  <a:gd name="T13" fmla="*/ 69 h 256"/>
                  <a:gd name="T14" fmla="*/ 47 w 256"/>
                  <a:gd name="T15" fmla="*/ 24 h 256"/>
                  <a:gd name="T16" fmla="*/ 32 w 256"/>
                  <a:gd name="T17" fmla="*/ 69 h 256"/>
                  <a:gd name="T18" fmla="*/ 0 w 256"/>
                  <a:gd name="T19" fmla="*/ 168 h 256"/>
                  <a:gd name="T20" fmla="*/ 8 w 256"/>
                  <a:gd name="T21" fmla="*/ 168 h 256"/>
                  <a:gd name="T22" fmla="*/ 16 w 256"/>
                  <a:gd name="T23" fmla="*/ 256 h 256"/>
                  <a:gd name="T24" fmla="*/ 24 w 256"/>
                  <a:gd name="T25" fmla="*/ 144 h 256"/>
                  <a:gd name="T26" fmla="*/ 16 w 256"/>
                  <a:gd name="T27" fmla="*/ 160 h 256"/>
                  <a:gd name="T28" fmla="*/ 8 w 256"/>
                  <a:gd name="T29" fmla="*/ 116 h 256"/>
                  <a:gd name="T30" fmla="*/ 88 w 256"/>
                  <a:gd name="T31" fmla="*/ 114 h 256"/>
                  <a:gd name="T32" fmla="*/ 80 w 256"/>
                  <a:gd name="T33" fmla="*/ 160 h 256"/>
                  <a:gd name="T34" fmla="*/ 72 w 256"/>
                  <a:gd name="T35" fmla="*/ 144 h 256"/>
                  <a:gd name="T36" fmla="*/ 80 w 256"/>
                  <a:gd name="T37" fmla="*/ 256 h 256"/>
                  <a:gd name="T38" fmla="*/ 88 w 256"/>
                  <a:gd name="T39" fmla="*/ 168 h 256"/>
                  <a:gd name="T40" fmla="*/ 96 w 256"/>
                  <a:gd name="T41" fmla="*/ 256 h 256"/>
                  <a:gd name="T42" fmla="*/ 89 w 256"/>
                  <a:gd name="T43" fmla="*/ 90 h 256"/>
                  <a:gd name="T44" fmla="*/ 168 w 256"/>
                  <a:gd name="T45" fmla="*/ 89 h 256"/>
                  <a:gd name="T46" fmla="*/ 160 w 256"/>
                  <a:gd name="T47" fmla="*/ 116 h 256"/>
                  <a:gd name="T48" fmla="*/ 168 w 256"/>
                  <a:gd name="T49" fmla="*/ 256 h 256"/>
                  <a:gd name="T50" fmla="*/ 176 w 256"/>
                  <a:gd name="T51" fmla="*/ 168 h 256"/>
                  <a:gd name="T52" fmla="*/ 184 w 256"/>
                  <a:gd name="T53" fmla="*/ 256 h 256"/>
                  <a:gd name="T54" fmla="*/ 176 w 256"/>
                  <a:gd name="T55" fmla="*/ 144 h 256"/>
                  <a:gd name="T56" fmla="*/ 168 w 256"/>
                  <a:gd name="T57" fmla="*/ 160 h 256"/>
                  <a:gd name="T58" fmla="*/ 208 w 256"/>
                  <a:gd name="T59" fmla="*/ 74 h 256"/>
                  <a:gd name="T60" fmla="*/ 248 w 256"/>
                  <a:gd name="T61" fmla="*/ 160 h 256"/>
                  <a:gd name="T62" fmla="*/ 240 w 256"/>
                  <a:gd name="T63" fmla="*/ 144 h 256"/>
                  <a:gd name="T64" fmla="*/ 232 w 256"/>
                  <a:gd name="T65" fmla="*/ 256 h 256"/>
                  <a:gd name="T66" fmla="*/ 240 w 256"/>
                  <a:gd name="T67" fmla="*/ 168 h 256"/>
                  <a:gd name="T68" fmla="*/ 256 w 256"/>
                  <a:gd name="T69" fmla="*/ 114 h 256"/>
                  <a:gd name="T70" fmla="*/ 64 w 256"/>
                  <a:gd name="T71" fmla="*/ 49 h 256"/>
                  <a:gd name="T72" fmla="*/ 31 w 256"/>
                  <a:gd name="T73" fmla="*/ 49 h 256"/>
                  <a:gd name="T74" fmla="*/ 128 w 256"/>
                  <a:gd name="T75" fmla="*/ 8 h 256"/>
                  <a:gd name="T76" fmla="*/ 128 w 256"/>
                  <a:gd name="T77" fmla="*/ 42 h 256"/>
                  <a:gd name="T78" fmla="*/ 128 w 256"/>
                  <a:gd name="T79" fmla="*/ 8 h 256"/>
                  <a:gd name="T80" fmla="*/ 225 w 256"/>
                  <a:gd name="T81" fmla="*/ 49 h 256"/>
                  <a:gd name="T82" fmla="*/ 192 w 256"/>
                  <a:gd name="T83" fmla="*/ 49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6" h="256">
                    <a:moveTo>
                      <a:pt x="256" y="114"/>
                    </a:moveTo>
                    <a:cubicBezTo>
                      <a:pt x="256" y="93"/>
                      <a:pt x="242" y="75"/>
                      <a:pt x="224" y="69"/>
                    </a:cubicBezTo>
                    <a:cubicBezTo>
                      <a:pt x="230" y="64"/>
                      <a:pt x="233" y="57"/>
                      <a:pt x="233" y="49"/>
                    </a:cubicBezTo>
                    <a:cubicBezTo>
                      <a:pt x="233" y="35"/>
                      <a:pt x="222" y="24"/>
                      <a:pt x="209" y="24"/>
                    </a:cubicBezTo>
                    <a:cubicBezTo>
                      <a:pt x="195" y="24"/>
                      <a:pt x="184" y="35"/>
                      <a:pt x="184" y="49"/>
                    </a:cubicBezTo>
                    <a:cubicBezTo>
                      <a:pt x="184" y="57"/>
                      <a:pt x="188" y="64"/>
                      <a:pt x="194" y="69"/>
                    </a:cubicBezTo>
                    <a:cubicBezTo>
                      <a:pt x="186" y="71"/>
                      <a:pt x="180" y="76"/>
                      <a:pt x="174" y="82"/>
                    </a:cubicBezTo>
                    <a:cubicBezTo>
                      <a:pt x="172" y="64"/>
                      <a:pt x="159" y="50"/>
                      <a:pt x="143" y="45"/>
                    </a:cubicBezTo>
                    <a:cubicBezTo>
                      <a:pt x="149" y="40"/>
                      <a:pt x="153" y="33"/>
                      <a:pt x="153" y="25"/>
                    </a:cubicBezTo>
                    <a:cubicBezTo>
                      <a:pt x="153" y="11"/>
                      <a:pt x="141" y="0"/>
                      <a:pt x="128" y="0"/>
                    </a:cubicBezTo>
                    <a:cubicBezTo>
                      <a:pt x="114" y="0"/>
                      <a:pt x="103" y="11"/>
                      <a:pt x="103" y="25"/>
                    </a:cubicBezTo>
                    <a:cubicBezTo>
                      <a:pt x="103" y="33"/>
                      <a:pt x="107" y="40"/>
                      <a:pt x="113" y="45"/>
                    </a:cubicBezTo>
                    <a:cubicBezTo>
                      <a:pt x="97" y="50"/>
                      <a:pt x="85" y="64"/>
                      <a:pt x="82" y="81"/>
                    </a:cubicBezTo>
                    <a:cubicBezTo>
                      <a:pt x="76" y="75"/>
                      <a:pt x="70" y="71"/>
                      <a:pt x="62" y="69"/>
                    </a:cubicBezTo>
                    <a:cubicBezTo>
                      <a:pt x="68" y="64"/>
                      <a:pt x="72" y="57"/>
                      <a:pt x="72" y="49"/>
                    </a:cubicBezTo>
                    <a:cubicBezTo>
                      <a:pt x="72" y="35"/>
                      <a:pt x="61" y="24"/>
                      <a:pt x="47" y="24"/>
                    </a:cubicBezTo>
                    <a:cubicBezTo>
                      <a:pt x="34" y="24"/>
                      <a:pt x="23" y="35"/>
                      <a:pt x="23" y="49"/>
                    </a:cubicBezTo>
                    <a:cubicBezTo>
                      <a:pt x="23" y="57"/>
                      <a:pt x="26" y="64"/>
                      <a:pt x="32" y="69"/>
                    </a:cubicBezTo>
                    <a:cubicBezTo>
                      <a:pt x="14" y="76"/>
                      <a:pt x="0" y="94"/>
                      <a:pt x="0" y="116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4" y="168"/>
                      <a:pt x="4" y="168"/>
                      <a:pt x="4" y="16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6" y="256"/>
                      <a:pt x="16" y="256"/>
                      <a:pt x="16" y="256"/>
                    </a:cubicBezTo>
                    <a:cubicBezTo>
                      <a:pt x="24" y="256"/>
                      <a:pt x="24" y="256"/>
                      <a:pt x="24" y="256"/>
                    </a:cubicBezTo>
                    <a:cubicBezTo>
                      <a:pt x="24" y="144"/>
                      <a:pt x="24" y="144"/>
                      <a:pt x="24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16" y="160"/>
                      <a:pt x="16" y="160"/>
                      <a:pt x="16" y="160"/>
                    </a:cubicBezTo>
                    <a:cubicBezTo>
                      <a:pt x="8" y="160"/>
                      <a:pt x="8" y="160"/>
                      <a:pt x="8" y="160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8" y="94"/>
                      <a:pt x="27" y="74"/>
                      <a:pt x="48" y="74"/>
                    </a:cubicBezTo>
                    <a:cubicBezTo>
                      <a:pt x="70" y="74"/>
                      <a:pt x="88" y="92"/>
                      <a:pt x="88" y="114"/>
                    </a:cubicBezTo>
                    <a:cubicBezTo>
                      <a:pt x="88" y="160"/>
                      <a:pt x="88" y="160"/>
                      <a:pt x="88" y="160"/>
                    </a:cubicBezTo>
                    <a:cubicBezTo>
                      <a:pt x="80" y="160"/>
                      <a:pt x="80" y="160"/>
                      <a:pt x="80" y="16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72" y="144"/>
                      <a:pt x="72" y="144"/>
                      <a:pt x="72" y="144"/>
                    </a:cubicBezTo>
                    <a:cubicBezTo>
                      <a:pt x="72" y="256"/>
                      <a:pt x="72" y="256"/>
                      <a:pt x="72" y="256"/>
                    </a:cubicBezTo>
                    <a:cubicBezTo>
                      <a:pt x="80" y="256"/>
                      <a:pt x="80" y="256"/>
                      <a:pt x="80" y="256"/>
                    </a:cubicBezTo>
                    <a:cubicBezTo>
                      <a:pt x="80" y="168"/>
                      <a:pt x="80" y="168"/>
                      <a:pt x="80" y="168"/>
                    </a:cubicBezTo>
                    <a:cubicBezTo>
                      <a:pt x="88" y="168"/>
                      <a:pt x="88" y="168"/>
                      <a:pt x="88" y="168"/>
                    </a:cubicBezTo>
                    <a:cubicBezTo>
                      <a:pt x="88" y="256"/>
                      <a:pt x="88" y="256"/>
                      <a:pt x="88" y="256"/>
                    </a:cubicBezTo>
                    <a:cubicBezTo>
                      <a:pt x="96" y="256"/>
                      <a:pt x="96" y="256"/>
                      <a:pt x="96" y="256"/>
                    </a:cubicBezTo>
                    <a:cubicBezTo>
                      <a:pt x="96" y="114"/>
                      <a:pt x="96" y="114"/>
                      <a:pt x="96" y="114"/>
                    </a:cubicBezTo>
                    <a:cubicBezTo>
                      <a:pt x="96" y="105"/>
                      <a:pt x="93" y="97"/>
                      <a:pt x="89" y="90"/>
                    </a:cubicBezTo>
                    <a:cubicBezTo>
                      <a:pt x="90" y="69"/>
                      <a:pt x="108" y="50"/>
                      <a:pt x="129" y="50"/>
                    </a:cubicBezTo>
                    <a:cubicBezTo>
                      <a:pt x="150" y="50"/>
                      <a:pt x="168" y="68"/>
                      <a:pt x="168" y="89"/>
                    </a:cubicBezTo>
                    <a:cubicBezTo>
                      <a:pt x="168" y="92"/>
                      <a:pt x="168" y="92"/>
                      <a:pt x="168" y="92"/>
                    </a:cubicBezTo>
                    <a:cubicBezTo>
                      <a:pt x="164" y="99"/>
                      <a:pt x="160" y="107"/>
                      <a:pt x="160" y="116"/>
                    </a:cubicBezTo>
                    <a:cubicBezTo>
                      <a:pt x="160" y="256"/>
                      <a:pt x="160" y="256"/>
                      <a:pt x="160" y="256"/>
                    </a:cubicBezTo>
                    <a:cubicBezTo>
                      <a:pt x="168" y="256"/>
                      <a:pt x="168" y="256"/>
                      <a:pt x="168" y="256"/>
                    </a:cubicBezTo>
                    <a:cubicBezTo>
                      <a:pt x="168" y="168"/>
                      <a:pt x="168" y="168"/>
                      <a:pt x="168" y="168"/>
                    </a:cubicBezTo>
                    <a:cubicBezTo>
                      <a:pt x="176" y="168"/>
                      <a:pt x="176" y="168"/>
                      <a:pt x="176" y="168"/>
                    </a:cubicBezTo>
                    <a:cubicBezTo>
                      <a:pt x="176" y="256"/>
                      <a:pt x="176" y="256"/>
                      <a:pt x="176" y="256"/>
                    </a:cubicBezTo>
                    <a:cubicBezTo>
                      <a:pt x="184" y="256"/>
                      <a:pt x="184" y="256"/>
                      <a:pt x="184" y="256"/>
                    </a:cubicBezTo>
                    <a:cubicBezTo>
                      <a:pt x="184" y="144"/>
                      <a:pt x="184" y="144"/>
                      <a:pt x="184" y="144"/>
                    </a:cubicBezTo>
                    <a:cubicBezTo>
                      <a:pt x="176" y="144"/>
                      <a:pt x="176" y="144"/>
                      <a:pt x="176" y="144"/>
                    </a:cubicBezTo>
                    <a:cubicBezTo>
                      <a:pt x="176" y="160"/>
                      <a:pt x="176" y="160"/>
                      <a:pt x="176" y="160"/>
                    </a:cubicBezTo>
                    <a:cubicBezTo>
                      <a:pt x="168" y="160"/>
                      <a:pt x="168" y="160"/>
                      <a:pt x="168" y="160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68" y="94"/>
                      <a:pt x="187" y="74"/>
                      <a:pt x="208" y="74"/>
                    </a:cubicBezTo>
                    <a:cubicBezTo>
                      <a:pt x="230" y="74"/>
                      <a:pt x="248" y="92"/>
                      <a:pt x="248" y="114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0" y="160"/>
                      <a:pt x="240" y="160"/>
                      <a:pt x="240" y="160"/>
                    </a:cubicBezTo>
                    <a:cubicBezTo>
                      <a:pt x="240" y="144"/>
                      <a:pt x="240" y="144"/>
                      <a:pt x="240" y="144"/>
                    </a:cubicBezTo>
                    <a:cubicBezTo>
                      <a:pt x="232" y="144"/>
                      <a:pt x="232" y="144"/>
                      <a:pt x="232" y="144"/>
                    </a:cubicBezTo>
                    <a:cubicBezTo>
                      <a:pt x="232" y="256"/>
                      <a:pt x="232" y="256"/>
                      <a:pt x="232" y="256"/>
                    </a:cubicBezTo>
                    <a:cubicBezTo>
                      <a:pt x="240" y="256"/>
                      <a:pt x="240" y="256"/>
                      <a:pt x="240" y="256"/>
                    </a:cubicBezTo>
                    <a:cubicBezTo>
                      <a:pt x="240" y="168"/>
                      <a:pt x="240" y="168"/>
                      <a:pt x="240" y="168"/>
                    </a:cubicBezTo>
                    <a:cubicBezTo>
                      <a:pt x="256" y="168"/>
                      <a:pt x="256" y="168"/>
                      <a:pt x="256" y="168"/>
                    </a:cubicBezTo>
                    <a:lnTo>
                      <a:pt x="256" y="114"/>
                    </a:lnTo>
                    <a:close/>
                    <a:moveTo>
                      <a:pt x="47" y="32"/>
                    </a:moveTo>
                    <a:cubicBezTo>
                      <a:pt x="57" y="32"/>
                      <a:pt x="64" y="40"/>
                      <a:pt x="64" y="49"/>
                    </a:cubicBezTo>
                    <a:cubicBezTo>
                      <a:pt x="64" y="58"/>
                      <a:pt x="57" y="66"/>
                      <a:pt x="47" y="66"/>
                    </a:cubicBezTo>
                    <a:cubicBezTo>
                      <a:pt x="38" y="66"/>
                      <a:pt x="31" y="58"/>
                      <a:pt x="31" y="49"/>
                    </a:cubicBezTo>
                    <a:cubicBezTo>
                      <a:pt x="31" y="40"/>
                      <a:pt x="38" y="32"/>
                      <a:pt x="47" y="32"/>
                    </a:cubicBezTo>
                    <a:close/>
                    <a:moveTo>
                      <a:pt x="128" y="8"/>
                    </a:moveTo>
                    <a:cubicBezTo>
                      <a:pt x="137" y="8"/>
                      <a:pt x="145" y="16"/>
                      <a:pt x="145" y="25"/>
                    </a:cubicBezTo>
                    <a:cubicBezTo>
                      <a:pt x="145" y="34"/>
                      <a:pt x="137" y="42"/>
                      <a:pt x="128" y="42"/>
                    </a:cubicBezTo>
                    <a:cubicBezTo>
                      <a:pt x="118" y="42"/>
                      <a:pt x="111" y="34"/>
                      <a:pt x="111" y="25"/>
                    </a:cubicBezTo>
                    <a:cubicBezTo>
                      <a:pt x="111" y="16"/>
                      <a:pt x="118" y="8"/>
                      <a:pt x="128" y="8"/>
                    </a:cubicBezTo>
                    <a:close/>
                    <a:moveTo>
                      <a:pt x="209" y="32"/>
                    </a:moveTo>
                    <a:cubicBezTo>
                      <a:pt x="218" y="32"/>
                      <a:pt x="225" y="40"/>
                      <a:pt x="225" y="49"/>
                    </a:cubicBezTo>
                    <a:cubicBezTo>
                      <a:pt x="225" y="58"/>
                      <a:pt x="218" y="66"/>
                      <a:pt x="209" y="66"/>
                    </a:cubicBezTo>
                    <a:cubicBezTo>
                      <a:pt x="199" y="66"/>
                      <a:pt x="192" y="58"/>
                      <a:pt x="192" y="49"/>
                    </a:cubicBezTo>
                    <a:cubicBezTo>
                      <a:pt x="192" y="40"/>
                      <a:pt x="199" y="32"/>
                      <a:pt x="209" y="32"/>
                    </a:cubicBezTo>
                    <a:close/>
                  </a:path>
                </a:pathLst>
              </a:custGeom>
              <a:solidFill>
                <a:srgbClr val="E87722"/>
              </a:solidFill>
              <a:ln>
                <a:noFill/>
              </a:ln>
            </p:spPr>
            <p:txBody>
              <a:bodyPr vert="horz" wrap="square" lIns="67236" tIns="33618" rIns="67236" bIns="3361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xmlns="" id="{B492E84A-4410-8D48-8A34-D645C7C91C7B}"/>
                </a:ext>
              </a:extLst>
            </p:cNvPr>
            <p:cNvGrpSpPr/>
            <p:nvPr/>
          </p:nvGrpSpPr>
          <p:grpSpPr>
            <a:xfrm>
              <a:off x="7512114" y="4224215"/>
              <a:ext cx="877163" cy="678137"/>
              <a:chOff x="7514234" y="4345879"/>
              <a:chExt cx="877163" cy="678137"/>
            </a:xfrm>
          </p:grpSpPr>
          <p:sp>
            <p:nvSpPr>
              <p:cNvPr id="120" name="Freeform 10">
                <a:extLst>
                  <a:ext uri="{FF2B5EF4-FFF2-40B4-BE49-F238E27FC236}">
                    <a16:creationId xmlns:a16="http://schemas.microsoft.com/office/drawing/2014/main" xmlns="" id="{4BC33405-BDDE-324A-9DB4-2D62E237029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821917" y="4345879"/>
                <a:ext cx="255566" cy="450854"/>
              </a:xfrm>
              <a:custGeom>
                <a:avLst/>
                <a:gdLst>
                  <a:gd name="T0" fmla="*/ 648 w 648"/>
                  <a:gd name="T1" fmla="*/ 108 h 1148"/>
                  <a:gd name="T2" fmla="*/ 540 w 648"/>
                  <a:gd name="T3" fmla="*/ 0 h 1148"/>
                  <a:gd name="T4" fmla="*/ 108 w 648"/>
                  <a:gd name="T5" fmla="*/ 0 h 1148"/>
                  <a:gd name="T6" fmla="*/ 0 w 648"/>
                  <a:gd name="T7" fmla="*/ 108 h 1148"/>
                  <a:gd name="T8" fmla="*/ 0 w 648"/>
                  <a:gd name="T9" fmla="*/ 1040 h 1148"/>
                  <a:gd name="T10" fmla="*/ 108 w 648"/>
                  <a:gd name="T11" fmla="*/ 1148 h 1148"/>
                  <a:gd name="T12" fmla="*/ 540 w 648"/>
                  <a:gd name="T13" fmla="*/ 1148 h 1148"/>
                  <a:gd name="T14" fmla="*/ 648 w 648"/>
                  <a:gd name="T15" fmla="*/ 1040 h 1148"/>
                  <a:gd name="T16" fmla="*/ 648 w 648"/>
                  <a:gd name="T17" fmla="*/ 108 h 1148"/>
                  <a:gd name="T18" fmla="*/ 612 w 648"/>
                  <a:gd name="T19" fmla="*/ 864 h 1148"/>
                  <a:gd name="T20" fmla="*/ 36 w 648"/>
                  <a:gd name="T21" fmla="*/ 864 h 1148"/>
                  <a:gd name="T22" fmla="*/ 36 w 648"/>
                  <a:gd name="T23" fmla="*/ 180 h 1148"/>
                  <a:gd name="T24" fmla="*/ 612 w 648"/>
                  <a:gd name="T25" fmla="*/ 180 h 1148"/>
                  <a:gd name="T26" fmla="*/ 612 w 648"/>
                  <a:gd name="T27" fmla="*/ 864 h 1148"/>
                  <a:gd name="T28" fmla="*/ 110 w 648"/>
                  <a:gd name="T29" fmla="*/ 36 h 1148"/>
                  <a:gd name="T30" fmla="*/ 541 w 648"/>
                  <a:gd name="T31" fmla="*/ 36 h 1148"/>
                  <a:gd name="T32" fmla="*/ 612 w 648"/>
                  <a:gd name="T33" fmla="*/ 109 h 1148"/>
                  <a:gd name="T34" fmla="*/ 612 w 648"/>
                  <a:gd name="T35" fmla="*/ 144 h 1148"/>
                  <a:gd name="T36" fmla="*/ 36 w 648"/>
                  <a:gd name="T37" fmla="*/ 144 h 1148"/>
                  <a:gd name="T38" fmla="*/ 36 w 648"/>
                  <a:gd name="T39" fmla="*/ 109 h 1148"/>
                  <a:gd name="T40" fmla="*/ 110 w 648"/>
                  <a:gd name="T41" fmla="*/ 36 h 1148"/>
                  <a:gd name="T42" fmla="*/ 541 w 648"/>
                  <a:gd name="T43" fmla="*/ 1116 h 1148"/>
                  <a:gd name="T44" fmla="*/ 110 w 648"/>
                  <a:gd name="T45" fmla="*/ 1116 h 1148"/>
                  <a:gd name="T46" fmla="*/ 36 w 648"/>
                  <a:gd name="T47" fmla="*/ 1043 h 1148"/>
                  <a:gd name="T48" fmla="*/ 36 w 648"/>
                  <a:gd name="T49" fmla="*/ 896 h 1148"/>
                  <a:gd name="T50" fmla="*/ 612 w 648"/>
                  <a:gd name="T51" fmla="*/ 896 h 1148"/>
                  <a:gd name="T52" fmla="*/ 612 w 648"/>
                  <a:gd name="T53" fmla="*/ 1043 h 1148"/>
                  <a:gd name="T54" fmla="*/ 541 w 648"/>
                  <a:gd name="T55" fmla="*/ 1116 h 1148"/>
                  <a:gd name="T56" fmla="*/ 328 w 648"/>
                  <a:gd name="T57" fmla="*/ 1098 h 1148"/>
                  <a:gd name="T58" fmla="*/ 238 w 648"/>
                  <a:gd name="T59" fmla="*/ 1008 h 1148"/>
                  <a:gd name="T60" fmla="*/ 328 w 648"/>
                  <a:gd name="T61" fmla="*/ 918 h 1148"/>
                  <a:gd name="T62" fmla="*/ 418 w 648"/>
                  <a:gd name="T63" fmla="*/ 1008 h 1148"/>
                  <a:gd name="T64" fmla="*/ 328 w 648"/>
                  <a:gd name="T65" fmla="*/ 1098 h 1148"/>
                  <a:gd name="T66" fmla="*/ 328 w 648"/>
                  <a:gd name="T67" fmla="*/ 954 h 1148"/>
                  <a:gd name="T68" fmla="*/ 274 w 648"/>
                  <a:gd name="T69" fmla="*/ 1008 h 1148"/>
                  <a:gd name="T70" fmla="*/ 328 w 648"/>
                  <a:gd name="T71" fmla="*/ 1062 h 1148"/>
                  <a:gd name="T72" fmla="*/ 382 w 648"/>
                  <a:gd name="T73" fmla="*/ 1008 h 1148"/>
                  <a:gd name="T74" fmla="*/ 328 w 648"/>
                  <a:gd name="T75" fmla="*/ 95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8" h="1148">
                    <a:moveTo>
                      <a:pt x="648" y="108"/>
                    </a:moveTo>
                    <a:cubicBezTo>
                      <a:pt x="648" y="48"/>
                      <a:pt x="600" y="0"/>
                      <a:pt x="540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48" y="0"/>
                      <a:pt x="0" y="48"/>
                      <a:pt x="0" y="108"/>
                    </a:cubicBezTo>
                    <a:cubicBezTo>
                      <a:pt x="0" y="1040"/>
                      <a:pt x="0" y="1040"/>
                      <a:pt x="0" y="1040"/>
                    </a:cubicBezTo>
                    <a:cubicBezTo>
                      <a:pt x="0" y="1100"/>
                      <a:pt x="48" y="1148"/>
                      <a:pt x="108" y="1148"/>
                    </a:cubicBezTo>
                    <a:cubicBezTo>
                      <a:pt x="540" y="1148"/>
                      <a:pt x="540" y="1148"/>
                      <a:pt x="540" y="1148"/>
                    </a:cubicBezTo>
                    <a:cubicBezTo>
                      <a:pt x="600" y="1148"/>
                      <a:pt x="648" y="1100"/>
                      <a:pt x="648" y="1040"/>
                    </a:cubicBezTo>
                    <a:lnTo>
                      <a:pt x="648" y="108"/>
                    </a:lnTo>
                    <a:close/>
                    <a:moveTo>
                      <a:pt x="612" y="864"/>
                    </a:moveTo>
                    <a:cubicBezTo>
                      <a:pt x="36" y="864"/>
                      <a:pt x="36" y="864"/>
                      <a:pt x="36" y="864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612" y="180"/>
                      <a:pt x="612" y="180"/>
                      <a:pt x="612" y="180"/>
                    </a:cubicBezTo>
                    <a:lnTo>
                      <a:pt x="612" y="864"/>
                    </a:lnTo>
                    <a:close/>
                    <a:moveTo>
                      <a:pt x="110" y="36"/>
                    </a:moveTo>
                    <a:cubicBezTo>
                      <a:pt x="541" y="36"/>
                      <a:pt x="541" y="36"/>
                      <a:pt x="541" y="36"/>
                    </a:cubicBezTo>
                    <a:cubicBezTo>
                      <a:pt x="580" y="36"/>
                      <a:pt x="612" y="69"/>
                      <a:pt x="612" y="109"/>
                    </a:cubicBezTo>
                    <a:cubicBezTo>
                      <a:pt x="612" y="144"/>
                      <a:pt x="612" y="144"/>
                      <a:pt x="612" y="144"/>
                    </a:cubicBezTo>
                    <a:cubicBezTo>
                      <a:pt x="36" y="144"/>
                      <a:pt x="36" y="144"/>
                      <a:pt x="36" y="144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6" y="69"/>
                      <a:pt x="70" y="36"/>
                      <a:pt x="110" y="36"/>
                    </a:cubicBezTo>
                    <a:close/>
                    <a:moveTo>
                      <a:pt x="541" y="1116"/>
                    </a:moveTo>
                    <a:cubicBezTo>
                      <a:pt x="110" y="1116"/>
                      <a:pt x="110" y="1116"/>
                      <a:pt x="110" y="1116"/>
                    </a:cubicBezTo>
                    <a:cubicBezTo>
                      <a:pt x="70" y="1116"/>
                      <a:pt x="36" y="1083"/>
                      <a:pt x="36" y="1043"/>
                    </a:cubicBezTo>
                    <a:cubicBezTo>
                      <a:pt x="36" y="896"/>
                      <a:pt x="36" y="896"/>
                      <a:pt x="36" y="896"/>
                    </a:cubicBezTo>
                    <a:cubicBezTo>
                      <a:pt x="612" y="896"/>
                      <a:pt x="612" y="896"/>
                      <a:pt x="612" y="896"/>
                    </a:cubicBezTo>
                    <a:cubicBezTo>
                      <a:pt x="612" y="1043"/>
                      <a:pt x="612" y="1043"/>
                      <a:pt x="612" y="1043"/>
                    </a:cubicBezTo>
                    <a:cubicBezTo>
                      <a:pt x="612" y="1083"/>
                      <a:pt x="580" y="1116"/>
                      <a:pt x="541" y="1116"/>
                    </a:cubicBezTo>
                    <a:close/>
                    <a:moveTo>
                      <a:pt x="328" y="1098"/>
                    </a:moveTo>
                    <a:cubicBezTo>
                      <a:pt x="278" y="1098"/>
                      <a:pt x="238" y="1058"/>
                      <a:pt x="238" y="1008"/>
                    </a:cubicBezTo>
                    <a:cubicBezTo>
                      <a:pt x="238" y="959"/>
                      <a:pt x="278" y="918"/>
                      <a:pt x="328" y="918"/>
                    </a:cubicBezTo>
                    <a:cubicBezTo>
                      <a:pt x="378" y="918"/>
                      <a:pt x="418" y="959"/>
                      <a:pt x="418" y="1008"/>
                    </a:cubicBezTo>
                    <a:cubicBezTo>
                      <a:pt x="418" y="1058"/>
                      <a:pt x="378" y="1098"/>
                      <a:pt x="328" y="1098"/>
                    </a:cubicBezTo>
                    <a:close/>
                    <a:moveTo>
                      <a:pt x="328" y="954"/>
                    </a:moveTo>
                    <a:cubicBezTo>
                      <a:pt x="298" y="954"/>
                      <a:pt x="274" y="979"/>
                      <a:pt x="274" y="1008"/>
                    </a:cubicBezTo>
                    <a:cubicBezTo>
                      <a:pt x="274" y="1038"/>
                      <a:pt x="298" y="1062"/>
                      <a:pt x="328" y="1062"/>
                    </a:cubicBezTo>
                    <a:cubicBezTo>
                      <a:pt x="358" y="1062"/>
                      <a:pt x="382" y="1038"/>
                      <a:pt x="382" y="1008"/>
                    </a:cubicBezTo>
                    <a:cubicBezTo>
                      <a:pt x="382" y="979"/>
                      <a:pt x="358" y="954"/>
                      <a:pt x="328" y="954"/>
                    </a:cubicBezTo>
                    <a:close/>
                  </a:path>
                </a:pathLst>
              </a:custGeom>
              <a:solidFill>
                <a:srgbClr val="E87722"/>
              </a:solidFill>
              <a:ln>
                <a:noFill/>
              </a:ln>
            </p:spPr>
            <p:txBody>
              <a:bodyPr vert="horz" wrap="square" lIns="67236" tIns="33618" rIns="67236" bIns="33618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AFAFFED5-B00A-0E42-9071-9E02C8E54C6C}"/>
                  </a:ext>
                </a:extLst>
              </p:cNvPr>
              <p:cNvSpPr/>
              <p:nvPr/>
            </p:nvSpPr>
            <p:spPr>
              <a:xfrm>
                <a:off x="7514234" y="4793184"/>
                <a:ext cx="877163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b="1" i="1" dirty="0"/>
                  <a:t>mHealth app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2DA189EE-8E83-A14A-BAE1-A245AAD42B6A}"/>
                </a:ext>
              </a:extLst>
            </p:cNvPr>
            <p:cNvGrpSpPr/>
            <p:nvPr/>
          </p:nvGrpSpPr>
          <p:grpSpPr>
            <a:xfrm flipV="1">
              <a:off x="9049197" y="2275034"/>
              <a:ext cx="1509939" cy="3655160"/>
              <a:chOff x="8037970" y="2323716"/>
              <a:chExt cx="1509939" cy="3655160"/>
            </a:xfrm>
          </p:grpSpPr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xmlns="" id="{779D853F-01E6-854A-A224-42454F842B89}"/>
                  </a:ext>
                </a:extLst>
              </p:cNvPr>
              <p:cNvCxnSpPr/>
              <p:nvPr/>
            </p:nvCxnSpPr>
            <p:spPr>
              <a:xfrm>
                <a:off x="8037970" y="2323716"/>
                <a:ext cx="454073" cy="1135114"/>
              </a:xfrm>
              <a:prstGeom prst="line">
                <a:avLst/>
              </a:prstGeom>
              <a:noFill/>
              <a:ln>
                <a:solidFill>
                  <a:srgbClr val="00877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xmlns="" id="{2171A84C-B0E1-FC42-AD50-A7D52AEE18FB}"/>
                  </a:ext>
                </a:extLst>
              </p:cNvPr>
              <p:cNvCxnSpPr/>
              <p:nvPr/>
            </p:nvCxnSpPr>
            <p:spPr>
              <a:xfrm>
                <a:off x="9296883" y="5377539"/>
                <a:ext cx="251026" cy="601337"/>
              </a:xfrm>
              <a:prstGeom prst="line">
                <a:avLst/>
              </a:prstGeom>
              <a:noFill/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8CE25F47-FF02-8C45-85C9-DB13D272BCC8}"/>
                </a:ext>
              </a:extLst>
            </p:cNvPr>
            <p:cNvSpPr/>
            <p:nvPr/>
          </p:nvSpPr>
          <p:spPr>
            <a:xfrm>
              <a:off x="5842836" y="4540273"/>
              <a:ext cx="1743839" cy="11695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spcAft>
                  <a:spcPts val="300"/>
                </a:spcAft>
              </a:pPr>
              <a:r>
                <a:rPr lang="en-US" sz="1000" dirty="0"/>
                <a:t>Health monitoring </a:t>
              </a:r>
            </a:p>
            <a:p>
              <a:pPr algn="r">
                <a:spcAft>
                  <a:spcPts val="300"/>
                </a:spcAft>
              </a:pPr>
              <a:r>
                <a:rPr lang="en-US" sz="1000" dirty="0"/>
                <a:t>Health data collection</a:t>
              </a:r>
            </a:p>
            <a:p>
              <a:pPr algn="r">
                <a:spcAft>
                  <a:spcPts val="300"/>
                </a:spcAft>
              </a:pPr>
              <a:r>
                <a:rPr lang="en-US" sz="1000" dirty="0"/>
                <a:t>Teleconsults and follow-ups</a:t>
              </a:r>
            </a:p>
            <a:p>
              <a:pPr algn="r">
                <a:spcAft>
                  <a:spcPts val="300"/>
                </a:spcAft>
              </a:pPr>
              <a:r>
                <a:rPr lang="en-US" sz="1000" dirty="0"/>
                <a:t>Scheduling, care plans,</a:t>
              </a:r>
              <a:br>
                <a:rPr lang="en-US" sz="1000" dirty="0"/>
              </a:br>
              <a:r>
                <a:rPr lang="en-US" sz="1000" dirty="0"/>
                <a:t>e-prescriptions, lab orders </a:t>
              </a:r>
            </a:p>
            <a:p>
              <a:pPr algn="r">
                <a:spcAft>
                  <a:spcPts val="300"/>
                </a:spcAft>
              </a:pPr>
              <a:r>
                <a:rPr lang="en-US" sz="1000" dirty="0"/>
                <a:t>Health and wellness apps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78AC05DE-CDDA-BB4E-B4D3-E0A327F1081C}"/>
                </a:ext>
              </a:extLst>
            </p:cNvPr>
            <p:cNvGrpSpPr/>
            <p:nvPr/>
          </p:nvGrpSpPr>
          <p:grpSpPr>
            <a:xfrm>
              <a:off x="5898064" y="4763701"/>
              <a:ext cx="1566933" cy="718789"/>
              <a:chOff x="3500436" y="2208768"/>
              <a:chExt cx="2430515" cy="404497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93923ACD-AD18-324D-8449-75B3BBC92F2A}"/>
                  </a:ext>
                </a:extLst>
              </p:cNvPr>
              <p:cNvCxnSpPr/>
              <p:nvPr/>
            </p:nvCxnSpPr>
            <p:spPr>
              <a:xfrm>
                <a:off x="3500436" y="2426494"/>
                <a:ext cx="2430515" cy="0"/>
              </a:xfrm>
              <a:prstGeom prst="line">
                <a:avLst/>
              </a:prstGeom>
              <a:ln w="3175" cap="rnd">
                <a:solidFill>
                  <a:srgbClr val="0087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61807674-5A46-684E-B889-C1B9BBD7150C}"/>
                  </a:ext>
                </a:extLst>
              </p:cNvPr>
              <p:cNvCxnSpPr/>
              <p:nvPr/>
            </p:nvCxnSpPr>
            <p:spPr>
              <a:xfrm>
                <a:off x="3500436" y="2208768"/>
                <a:ext cx="2430515" cy="0"/>
              </a:xfrm>
              <a:prstGeom prst="line">
                <a:avLst/>
              </a:prstGeom>
              <a:ln w="3175" cap="rnd">
                <a:solidFill>
                  <a:srgbClr val="0087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04163868-D71F-0548-AD98-7F82399CAEC1}"/>
                  </a:ext>
                </a:extLst>
              </p:cNvPr>
              <p:cNvCxnSpPr/>
              <p:nvPr/>
            </p:nvCxnSpPr>
            <p:spPr>
              <a:xfrm>
                <a:off x="3500436" y="2321726"/>
                <a:ext cx="2430515" cy="0"/>
              </a:xfrm>
              <a:prstGeom prst="line">
                <a:avLst/>
              </a:prstGeom>
              <a:ln w="3175" cap="rnd">
                <a:solidFill>
                  <a:srgbClr val="0087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xmlns="" id="{5D2C56D8-53BE-6F45-8F6C-885B3BF0B481}"/>
                  </a:ext>
                </a:extLst>
              </p:cNvPr>
              <p:cNvCxnSpPr/>
              <p:nvPr/>
            </p:nvCxnSpPr>
            <p:spPr>
              <a:xfrm>
                <a:off x="3500436" y="2613265"/>
                <a:ext cx="2430515" cy="0"/>
              </a:xfrm>
              <a:prstGeom prst="line">
                <a:avLst/>
              </a:prstGeom>
              <a:ln w="3175" cap="rnd">
                <a:solidFill>
                  <a:srgbClr val="0087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6BF64AF3-4555-2345-95C2-7D96C8ED9A4C}"/>
                </a:ext>
              </a:extLst>
            </p:cNvPr>
            <p:cNvSpPr/>
            <p:nvPr/>
          </p:nvSpPr>
          <p:spPr>
            <a:xfrm>
              <a:off x="9159121" y="4003327"/>
              <a:ext cx="2928711" cy="109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630ECF13-EB73-D74B-A45B-A68DFD2AB9F3}"/>
                </a:ext>
              </a:extLst>
            </p:cNvPr>
            <p:cNvGrpSpPr/>
            <p:nvPr/>
          </p:nvGrpSpPr>
          <p:grpSpPr>
            <a:xfrm>
              <a:off x="9166405" y="4003328"/>
              <a:ext cx="2763826" cy="1092607"/>
              <a:chOff x="8404822" y="3852716"/>
              <a:chExt cx="2763826" cy="1092607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51BEE3B4-D7F5-FD43-A42C-2D24F9E49D10}"/>
                  </a:ext>
                </a:extLst>
              </p:cNvPr>
              <p:cNvSpPr/>
              <p:nvPr/>
            </p:nvSpPr>
            <p:spPr>
              <a:xfrm>
                <a:off x="8461019" y="3852716"/>
                <a:ext cx="2648683" cy="1092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sz="1000" dirty="0"/>
                  <a:t>Frontline health workers empowered by</a:t>
                </a:r>
                <a:br>
                  <a:rPr lang="en-US" sz="1000" dirty="0"/>
                </a:br>
                <a:r>
                  <a:rPr lang="en-US" sz="1000" dirty="0"/>
                  <a:t>tablet based mHealth apps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 dirty="0"/>
                  <a:t>Conduct health surveys</a:t>
                </a:r>
                <a:br>
                  <a:rPr lang="en-US" sz="1000" dirty="0"/>
                </a:br>
                <a:r>
                  <a:rPr lang="en-US" sz="1000" dirty="0"/>
                  <a:t>and health awareness programs at the grass root level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000" dirty="0"/>
                  <a:t>Care at home with telehealth kits</a:t>
                </a: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xmlns="" id="{52F41D52-77A0-9348-8EDD-B7444A769A38}"/>
                  </a:ext>
                </a:extLst>
              </p:cNvPr>
              <p:cNvSpPr/>
              <p:nvPr/>
            </p:nvSpPr>
            <p:spPr>
              <a:xfrm>
                <a:off x="8404822" y="3945878"/>
                <a:ext cx="66955" cy="66955"/>
              </a:xfrm>
              <a:prstGeom prst="ellipse">
                <a:avLst/>
              </a:prstGeom>
              <a:solidFill>
                <a:srgbClr val="A22B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xmlns="" id="{107D9770-FA22-9749-9A39-FA927ED264D4}"/>
                  </a:ext>
                </a:extLst>
              </p:cNvPr>
              <p:cNvSpPr/>
              <p:nvPr/>
            </p:nvSpPr>
            <p:spPr>
              <a:xfrm>
                <a:off x="8404822" y="4286506"/>
                <a:ext cx="66955" cy="66955"/>
              </a:xfrm>
              <a:prstGeom prst="ellipse">
                <a:avLst/>
              </a:prstGeom>
              <a:solidFill>
                <a:srgbClr val="A22B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xmlns="" id="{D7151BF4-88EC-1145-B840-9730A840F110}"/>
                  </a:ext>
                </a:extLst>
              </p:cNvPr>
              <p:cNvCxnSpPr/>
              <p:nvPr/>
            </p:nvCxnSpPr>
            <p:spPr>
              <a:xfrm>
                <a:off x="8415102" y="4221860"/>
                <a:ext cx="2753546" cy="0"/>
              </a:xfrm>
              <a:prstGeom prst="line">
                <a:avLst/>
              </a:prstGeom>
              <a:ln w="31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xmlns="" id="{02EA15AF-04D7-F141-AE1D-5714C3E50BC8}"/>
                  </a:ext>
                </a:extLst>
              </p:cNvPr>
              <p:cNvCxnSpPr/>
              <p:nvPr/>
            </p:nvCxnSpPr>
            <p:spPr>
              <a:xfrm>
                <a:off x="8415102" y="4721644"/>
                <a:ext cx="2753546" cy="0"/>
              </a:xfrm>
              <a:prstGeom prst="line">
                <a:avLst/>
              </a:prstGeom>
              <a:ln w="3175" cap="rnd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xmlns="" id="{245D9143-450E-D342-94A5-A45524353667}"/>
                  </a:ext>
                </a:extLst>
              </p:cNvPr>
              <p:cNvSpPr/>
              <p:nvPr/>
            </p:nvSpPr>
            <p:spPr>
              <a:xfrm>
                <a:off x="8404822" y="4784371"/>
                <a:ext cx="66955" cy="66955"/>
              </a:xfrm>
              <a:prstGeom prst="ellipse">
                <a:avLst/>
              </a:prstGeom>
              <a:solidFill>
                <a:srgbClr val="A22B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6" name="Triangle 105">
              <a:extLst>
                <a:ext uri="{FF2B5EF4-FFF2-40B4-BE49-F238E27FC236}">
                  <a16:creationId xmlns:a16="http://schemas.microsoft.com/office/drawing/2014/main" xmlns="" id="{FD9DE765-10B4-4042-AC2C-DEA99DC325C6}"/>
                </a:ext>
              </a:extLst>
            </p:cNvPr>
            <p:cNvSpPr/>
            <p:nvPr/>
          </p:nvSpPr>
          <p:spPr>
            <a:xfrm rot="12391031">
              <a:off x="10236155" y="2762853"/>
              <a:ext cx="177776" cy="15325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7" name="Triangle 106">
              <a:extLst>
                <a:ext uri="{FF2B5EF4-FFF2-40B4-BE49-F238E27FC236}">
                  <a16:creationId xmlns:a16="http://schemas.microsoft.com/office/drawing/2014/main" xmlns="" id="{7C0A5B99-965B-BA4F-8B21-79DE47C026B9}"/>
                </a:ext>
              </a:extLst>
            </p:cNvPr>
            <p:cNvSpPr/>
            <p:nvPr/>
          </p:nvSpPr>
          <p:spPr>
            <a:xfrm rot="1659246">
              <a:off x="9280251" y="5082407"/>
              <a:ext cx="177776" cy="153255"/>
            </a:xfrm>
            <a:prstGeom prst="triangle">
              <a:avLst/>
            </a:prstGeom>
            <a:solidFill>
              <a:srgbClr val="008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022B1582-4C70-244A-B842-F042061069EA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872" y="1366219"/>
            <a:ext cx="1118112" cy="1113664"/>
          </a:xfrm>
          <a:prstGeom prst="ellipse">
            <a:avLst/>
          </a:prstGeom>
          <a:ln>
            <a:solidFill>
              <a:schemeClr val="bg2"/>
            </a:solidFill>
          </a:ln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47DB20C4-A372-0D4A-BD8B-7FE7E9BEBEE9}"/>
              </a:ext>
            </a:extLst>
          </p:cNvPr>
          <p:cNvSpPr/>
          <p:nvPr/>
        </p:nvSpPr>
        <p:spPr>
          <a:xfrm>
            <a:off x="312654" y="1126349"/>
            <a:ext cx="1039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E87722"/>
                </a:solidFill>
              </a:rPr>
              <a:t>Patient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EE39E2F6-21A4-1745-851D-D9F936427D66}"/>
              </a:ext>
            </a:extLst>
          </p:cNvPr>
          <p:cNvPicPr>
            <a:picLocks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9"/>
          <a:stretch/>
        </p:blipFill>
        <p:spPr>
          <a:xfrm flipH="1">
            <a:off x="2874843" y="5010359"/>
            <a:ext cx="1101505" cy="1099086"/>
          </a:xfrm>
          <a:prstGeom prst="ellipse">
            <a:avLst/>
          </a:prstGeom>
          <a:ln>
            <a:solidFill>
              <a:schemeClr val="bg2"/>
            </a:solidFill>
          </a:ln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8C071ECC-D426-1945-8107-9B4886F6EFFC}"/>
              </a:ext>
            </a:extLst>
          </p:cNvPr>
          <p:cNvSpPr/>
          <p:nvPr/>
        </p:nvSpPr>
        <p:spPr>
          <a:xfrm>
            <a:off x="2899206" y="6256128"/>
            <a:ext cx="1225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3B0083"/>
                </a:solidFill>
              </a:rPr>
              <a:t>Provider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D4251AC7-9EA8-7C4B-B72B-F551F7333F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4678" y="1363070"/>
            <a:ext cx="1113835" cy="1100378"/>
          </a:xfrm>
          <a:prstGeom prst="ellipse">
            <a:avLst/>
          </a:prstGeom>
          <a:ln>
            <a:solidFill>
              <a:schemeClr val="bg2"/>
            </a:solidFill>
          </a:ln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CF1ED962-4B8F-5642-BE28-263861DA23B1}"/>
              </a:ext>
            </a:extLst>
          </p:cNvPr>
          <p:cNvSpPr/>
          <p:nvPr/>
        </p:nvSpPr>
        <p:spPr>
          <a:xfrm>
            <a:off x="10418667" y="1148337"/>
            <a:ext cx="16946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Government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499DD4A8-B7EF-B047-9061-82C4A3FB5E3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898" y="4988536"/>
            <a:ext cx="1113338" cy="1144478"/>
          </a:xfrm>
          <a:prstGeom prst="ellipse">
            <a:avLst/>
          </a:prstGeom>
          <a:ln>
            <a:solidFill>
              <a:schemeClr val="bg2"/>
            </a:solidFill>
          </a:ln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9EA43603-AC0A-ED46-9922-464AC607DF3D}"/>
              </a:ext>
            </a:extLst>
          </p:cNvPr>
          <p:cNvSpPr/>
          <p:nvPr/>
        </p:nvSpPr>
        <p:spPr>
          <a:xfrm>
            <a:off x="7104806" y="6206806"/>
            <a:ext cx="2462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8770"/>
                </a:solidFill>
              </a:rPr>
              <a:t>Outreach </a:t>
            </a:r>
            <a:r>
              <a:rPr lang="en-US" sz="2000" dirty="0">
                <a:solidFill>
                  <a:srgbClr val="008770"/>
                </a:solidFill>
              </a:rPr>
              <a:t>programs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xmlns="" id="{3980315A-3140-4948-95C4-9CFDC866E18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344" y="3195769"/>
            <a:ext cx="736958" cy="778477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xmlns="" id="{CE20A2C8-6B00-C743-B721-94FE2F718A0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A2DEF9"/>
              </a:clrFrom>
              <a:clrTo>
                <a:srgbClr val="A2D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583" y="3500873"/>
            <a:ext cx="831790" cy="79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BE8152DF-EC00-E346-9ED3-8A6EE7003D2B}"/>
              </a:ext>
            </a:extLst>
          </p:cNvPr>
          <p:cNvSpPr/>
          <p:nvPr/>
        </p:nvSpPr>
        <p:spPr>
          <a:xfrm>
            <a:off x="0" y="1161142"/>
            <a:ext cx="12192000" cy="4995824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care anywhere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782" y="3790088"/>
            <a:ext cx="31530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55565A"/>
                </a:solidFill>
              </a:rPr>
              <a:t>Home, offices, bus stands, train stations, airports, apartment complexes, citizen service centers (e-seva), places of worship, accident areas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75502" y="1327575"/>
            <a:ext cx="3063426" cy="3063424"/>
            <a:chOff x="2757986" y="2591067"/>
            <a:chExt cx="3616035" cy="3616035"/>
          </a:xfrm>
        </p:grpSpPr>
        <p:sp>
          <p:nvSpPr>
            <p:cNvPr id="16" name="Oval 15"/>
            <p:cNvSpPr/>
            <p:nvPr/>
          </p:nvSpPr>
          <p:spPr bwMode="auto">
            <a:xfrm>
              <a:off x="2757986" y="2591067"/>
              <a:ext cx="3616035" cy="3616035"/>
            </a:xfrm>
            <a:prstGeom prst="ellipse">
              <a:avLst/>
            </a:prstGeom>
            <a:solidFill>
              <a:schemeClr val="bg1">
                <a:lumMod val="85000"/>
                <a:alpha val="2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200" dirty="0">
                <a:solidFill>
                  <a:srgbClr val="646D72"/>
                </a:solidFill>
                <a:ea typeface="ＭＳ Ｐゴシック" pitchFamily="34" charset="-128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906635" y="2743468"/>
              <a:ext cx="3314986" cy="3314986"/>
            </a:xfrm>
            <a:prstGeom prst="ellipse">
              <a:avLst/>
            </a:prstGeom>
            <a:solidFill>
              <a:schemeClr val="bg1">
                <a:lumMod val="85000"/>
                <a:alpha val="2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200" dirty="0">
                <a:solidFill>
                  <a:srgbClr val="646D72"/>
                </a:solidFill>
                <a:ea typeface="ＭＳ Ｐゴシック" pitchFamily="34" charset="-128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131770" y="2974365"/>
              <a:ext cx="2882042" cy="2880138"/>
            </a:xfrm>
            <a:prstGeom prst="ellipse">
              <a:avLst/>
            </a:prstGeom>
            <a:solidFill>
              <a:schemeClr val="bg1">
                <a:lumMod val="85000"/>
                <a:alpha val="3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200" dirty="0">
                <a:solidFill>
                  <a:srgbClr val="646D72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78605" y="1301300"/>
            <a:ext cx="2007959" cy="2007957"/>
            <a:chOff x="981637" y="1301300"/>
            <a:chExt cx="2245658" cy="2245656"/>
          </a:xfrm>
        </p:grpSpPr>
        <p:sp>
          <p:nvSpPr>
            <p:cNvPr id="13" name="Oval 12"/>
            <p:cNvSpPr/>
            <p:nvPr/>
          </p:nvSpPr>
          <p:spPr>
            <a:xfrm>
              <a:off x="1073923" y="1389665"/>
              <a:ext cx="2068928" cy="20689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81637" y="1301300"/>
              <a:ext cx="2245658" cy="2245656"/>
            </a:xfrm>
            <a:prstGeom prst="ellipse">
              <a:avLst/>
            </a:prstGeom>
            <a:noFill/>
            <a:ln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6" name="Picture 25"/>
            <p:cNvPicPr>
              <a:picLocks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4841" y="1556527"/>
              <a:ext cx="1753102" cy="1725406"/>
            </a:xfrm>
            <a:prstGeom prst="ellipse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1256922" y="3331922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E87722"/>
                </a:solidFill>
              </a:rPr>
              <a:t>Patient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816428" y="3775574"/>
            <a:ext cx="2272682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556946" y="3703004"/>
            <a:ext cx="3342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55565A"/>
                </a:solidFill>
              </a:rPr>
              <a:t>Trained health workers, pharmacists/RMPs, MBBS doctors, remote GPs and specialists, in-person visits (PHCs and clinics, small hospitals/CHCs/specialty centers, large hospitals)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9206136" y="1301300"/>
            <a:ext cx="2007959" cy="2007957"/>
            <a:chOff x="9080606" y="1301300"/>
            <a:chExt cx="2245658" cy="2245656"/>
          </a:xfrm>
        </p:grpSpPr>
        <p:sp>
          <p:nvSpPr>
            <p:cNvPr id="30" name="Oval 29"/>
            <p:cNvSpPr/>
            <p:nvPr/>
          </p:nvSpPr>
          <p:spPr>
            <a:xfrm>
              <a:off x="9172892" y="1389665"/>
              <a:ext cx="2068928" cy="20689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9080606" y="1301300"/>
              <a:ext cx="2245658" cy="224565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33" name="Picture 32"/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69"/>
            <a:stretch/>
          </p:blipFill>
          <p:spPr>
            <a:xfrm flipH="1">
              <a:off x="9346987" y="1563903"/>
              <a:ext cx="1712896" cy="1709134"/>
            </a:xfrm>
            <a:prstGeom prst="ellipse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8969318" y="3244838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55565A"/>
                </a:solidFill>
              </a:rPr>
              <a:t>Layers of care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060219" y="3688490"/>
            <a:ext cx="2272682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682459" y="4105756"/>
            <a:ext cx="2007959" cy="2007957"/>
            <a:chOff x="3682459" y="4105756"/>
            <a:chExt cx="2245658" cy="2245656"/>
          </a:xfrm>
        </p:grpSpPr>
        <p:sp>
          <p:nvSpPr>
            <p:cNvPr id="36" name="Oval 35"/>
            <p:cNvSpPr/>
            <p:nvPr/>
          </p:nvSpPr>
          <p:spPr>
            <a:xfrm>
              <a:off x="3774745" y="4194121"/>
              <a:ext cx="2068928" cy="2068926"/>
            </a:xfrm>
            <a:prstGeom prst="ellipse">
              <a:avLst/>
            </a:prstGeom>
            <a:solidFill>
              <a:srgbClr val="005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82459" y="4105756"/>
              <a:ext cx="2245658" cy="224565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38" name="Picture 37"/>
            <p:cNvPicPr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016236" y="4433614"/>
              <a:ext cx="1581572" cy="1617406"/>
            </a:xfrm>
            <a:prstGeom prst="ellipse">
              <a:avLst/>
            </a:prstGeom>
          </p:spPr>
        </p:pic>
      </p:grpSp>
      <p:sp>
        <p:nvSpPr>
          <p:cNvPr id="39" name="Rectangle 38"/>
          <p:cNvSpPr/>
          <p:nvPr/>
        </p:nvSpPr>
        <p:spPr>
          <a:xfrm>
            <a:off x="5647980" y="5011082"/>
            <a:ext cx="3126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55565A"/>
                </a:solidFill>
              </a:rPr>
              <a:t>Electronic health records, patient and family medical history, labs and imaging results, prescriptions and Rx history, personalized care plans, next best action models, physician briefs and notes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762664" y="4536519"/>
            <a:ext cx="2832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549F"/>
                </a:solidFill>
              </a:rPr>
              <a:t>Digital health data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001261" y="4996568"/>
            <a:ext cx="2272682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909221" y="2852115"/>
            <a:ext cx="4237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55565A"/>
                </a:solidFill>
              </a:rPr>
              <a:t>Feature phone (call/SMS), </a:t>
            </a:r>
          </a:p>
          <a:p>
            <a:pPr algn="ctr"/>
            <a:r>
              <a:rPr lang="en-US" sz="1200" b="1" dirty="0">
                <a:solidFill>
                  <a:srgbClr val="55565A"/>
                </a:solidFill>
              </a:rPr>
              <a:t>Smart phone (mHealth apps, </a:t>
            </a:r>
          </a:p>
          <a:p>
            <a:pPr algn="ctr"/>
            <a:r>
              <a:rPr lang="en-US" sz="1200" b="1" dirty="0">
                <a:solidFill>
                  <a:srgbClr val="55565A"/>
                </a:solidFill>
              </a:rPr>
              <a:t>portals, e-mail), kiosk, assisted by health worker</a:t>
            </a:r>
            <a:br>
              <a:rPr lang="en-US" sz="1200" b="1" dirty="0">
                <a:solidFill>
                  <a:srgbClr val="55565A"/>
                </a:solidFill>
              </a:rPr>
            </a:br>
            <a:r>
              <a:rPr lang="en-US" sz="1200" b="1" dirty="0">
                <a:solidFill>
                  <a:srgbClr val="55565A"/>
                </a:solidFill>
              </a:rPr>
              <a:t>(pre-primary), </a:t>
            </a:r>
          </a:p>
          <a:p>
            <a:pPr algn="ctr"/>
            <a:r>
              <a:rPr lang="en-US" sz="1200" b="1" dirty="0">
                <a:solidFill>
                  <a:srgbClr val="55565A"/>
                </a:solidFill>
              </a:rPr>
              <a:t>my health center, clinics, hospitals</a:t>
            </a:r>
          </a:p>
          <a:p>
            <a:pPr algn="ctr"/>
            <a:r>
              <a:rPr lang="en-US" sz="1200" b="1" dirty="0">
                <a:solidFill>
                  <a:srgbClr val="55565A"/>
                </a:solidFill>
              </a:rPr>
              <a:t>triage with AI and protocols</a:t>
            </a:r>
          </a:p>
        </p:txBody>
      </p:sp>
      <p:sp>
        <p:nvSpPr>
          <p:cNvPr id="52" name="Arc 51"/>
          <p:cNvSpPr/>
          <p:nvPr/>
        </p:nvSpPr>
        <p:spPr>
          <a:xfrm rot="6215406">
            <a:off x="8212996" y="3572068"/>
            <a:ext cx="2450237" cy="2257668"/>
          </a:xfrm>
          <a:prstGeom prst="arc">
            <a:avLst>
              <a:gd name="adj1" fmla="val 15730567"/>
              <a:gd name="adj2" fmla="val 1030430"/>
            </a:avLst>
          </a:prstGeom>
          <a:ln w="9525" cap="rnd">
            <a:solidFill>
              <a:schemeClr val="tx1"/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5565A"/>
              </a:solidFill>
            </a:endParaRPr>
          </a:p>
        </p:txBody>
      </p:sp>
      <p:sp>
        <p:nvSpPr>
          <p:cNvPr id="53" name="Arc 52"/>
          <p:cNvSpPr/>
          <p:nvPr/>
        </p:nvSpPr>
        <p:spPr>
          <a:xfrm rot="9780956">
            <a:off x="1956459" y="3689813"/>
            <a:ext cx="2450237" cy="2257668"/>
          </a:xfrm>
          <a:prstGeom prst="arc">
            <a:avLst>
              <a:gd name="adj1" fmla="val 15730567"/>
              <a:gd name="adj2" fmla="val 1030430"/>
            </a:avLst>
          </a:prstGeom>
          <a:ln w="9525" cap="rnd">
            <a:solidFill>
              <a:srgbClr val="00549F"/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5565A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 bwMode="gray">
          <a:xfrm>
            <a:off x="5102376" y="2415109"/>
            <a:ext cx="359449" cy="359469"/>
            <a:chOff x="3716338" y="1485900"/>
            <a:chExt cx="554038" cy="554038"/>
          </a:xfrm>
        </p:grpSpPr>
        <p:sp>
          <p:nvSpPr>
            <p:cNvPr id="59" name="Freeform 20"/>
            <p:cNvSpPr>
              <a:spLocks noEditPoints="1"/>
            </p:cNvSpPr>
            <p:nvPr/>
          </p:nvSpPr>
          <p:spPr bwMode="gray">
            <a:xfrm>
              <a:off x="3716338" y="1485900"/>
              <a:ext cx="554038" cy="554038"/>
            </a:xfrm>
            <a:custGeom>
              <a:avLst/>
              <a:gdLst>
                <a:gd name="T0" fmla="*/ 256 w 256"/>
                <a:gd name="T1" fmla="*/ 104 h 256"/>
                <a:gd name="T2" fmla="*/ 152 w 256"/>
                <a:gd name="T3" fmla="*/ 0 h 256"/>
                <a:gd name="T4" fmla="*/ 59 w 256"/>
                <a:gd name="T5" fmla="*/ 58 h 256"/>
                <a:gd name="T6" fmla="*/ 0 w 256"/>
                <a:gd name="T7" fmla="*/ 152 h 256"/>
                <a:gd name="T8" fmla="*/ 12 w 256"/>
                <a:gd name="T9" fmla="*/ 201 h 256"/>
                <a:gd name="T10" fmla="*/ 0 w 256"/>
                <a:gd name="T11" fmla="*/ 256 h 256"/>
                <a:gd name="T12" fmla="*/ 55 w 256"/>
                <a:gd name="T13" fmla="*/ 244 h 256"/>
                <a:gd name="T14" fmla="*/ 104 w 256"/>
                <a:gd name="T15" fmla="*/ 256 h 256"/>
                <a:gd name="T16" fmla="*/ 198 w 256"/>
                <a:gd name="T17" fmla="*/ 197 h 256"/>
                <a:gd name="T18" fmla="*/ 201 w 256"/>
                <a:gd name="T19" fmla="*/ 196 h 256"/>
                <a:gd name="T20" fmla="*/ 256 w 256"/>
                <a:gd name="T21" fmla="*/ 208 h 256"/>
                <a:gd name="T22" fmla="*/ 244 w 256"/>
                <a:gd name="T23" fmla="*/ 153 h 256"/>
                <a:gd name="T24" fmla="*/ 256 w 256"/>
                <a:gd name="T25" fmla="*/ 104 h 256"/>
                <a:gd name="T26" fmla="*/ 104 w 256"/>
                <a:gd name="T27" fmla="*/ 248 h 256"/>
                <a:gd name="T28" fmla="*/ 59 w 256"/>
                <a:gd name="T29" fmla="*/ 237 h 256"/>
                <a:gd name="T30" fmla="*/ 56 w 256"/>
                <a:gd name="T31" fmla="*/ 235 h 256"/>
                <a:gd name="T32" fmla="*/ 53 w 256"/>
                <a:gd name="T33" fmla="*/ 236 h 256"/>
                <a:gd name="T34" fmla="*/ 11 w 256"/>
                <a:gd name="T35" fmla="*/ 245 h 256"/>
                <a:gd name="T36" fmla="*/ 20 w 256"/>
                <a:gd name="T37" fmla="*/ 203 h 256"/>
                <a:gd name="T38" fmla="*/ 21 w 256"/>
                <a:gd name="T39" fmla="*/ 200 h 256"/>
                <a:gd name="T40" fmla="*/ 19 w 256"/>
                <a:gd name="T41" fmla="*/ 197 h 256"/>
                <a:gd name="T42" fmla="*/ 8 w 256"/>
                <a:gd name="T43" fmla="*/ 152 h 256"/>
                <a:gd name="T44" fmla="*/ 104 w 256"/>
                <a:gd name="T45" fmla="*/ 56 h 256"/>
                <a:gd name="T46" fmla="*/ 200 w 256"/>
                <a:gd name="T47" fmla="*/ 152 h 256"/>
                <a:gd name="T48" fmla="*/ 104 w 256"/>
                <a:gd name="T49" fmla="*/ 248 h 256"/>
                <a:gd name="T50" fmla="*/ 245 w 256"/>
                <a:gd name="T51" fmla="*/ 197 h 256"/>
                <a:gd name="T52" fmla="*/ 203 w 256"/>
                <a:gd name="T53" fmla="*/ 188 h 256"/>
                <a:gd name="T54" fmla="*/ 202 w 256"/>
                <a:gd name="T55" fmla="*/ 188 h 256"/>
                <a:gd name="T56" fmla="*/ 208 w 256"/>
                <a:gd name="T57" fmla="*/ 152 h 256"/>
                <a:gd name="T58" fmla="*/ 104 w 256"/>
                <a:gd name="T59" fmla="*/ 48 h 256"/>
                <a:gd name="T60" fmla="*/ 70 w 256"/>
                <a:gd name="T61" fmla="*/ 54 h 256"/>
                <a:gd name="T62" fmla="*/ 152 w 256"/>
                <a:gd name="T63" fmla="*/ 8 h 256"/>
                <a:gd name="T64" fmla="*/ 248 w 256"/>
                <a:gd name="T65" fmla="*/ 104 h 256"/>
                <a:gd name="T66" fmla="*/ 237 w 256"/>
                <a:gd name="T67" fmla="*/ 149 h 256"/>
                <a:gd name="T68" fmla="*/ 235 w 256"/>
                <a:gd name="T69" fmla="*/ 152 h 256"/>
                <a:gd name="T70" fmla="*/ 236 w 256"/>
                <a:gd name="T71" fmla="*/ 155 h 256"/>
                <a:gd name="T72" fmla="*/ 245 w 256"/>
                <a:gd name="T73" fmla="*/ 19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6" h="256">
                  <a:moveTo>
                    <a:pt x="256" y="104"/>
                  </a:moveTo>
                  <a:cubicBezTo>
                    <a:pt x="256" y="47"/>
                    <a:pt x="209" y="0"/>
                    <a:pt x="152" y="0"/>
                  </a:cubicBezTo>
                  <a:cubicBezTo>
                    <a:pt x="111" y="0"/>
                    <a:pt x="75" y="24"/>
                    <a:pt x="59" y="58"/>
                  </a:cubicBezTo>
                  <a:cubicBezTo>
                    <a:pt x="24" y="75"/>
                    <a:pt x="0" y="111"/>
                    <a:pt x="0" y="152"/>
                  </a:cubicBezTo>
                  <a:cubicBezTo>
                    <a:pt x="0" y="170"/>
                    <a:pt x="4" y="186"/>
                    <a:pt x="12" y="201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70" y="252"/>
                    <a:pt x="86" y="256"/>
                    <a:pt x="104" y="256"/>
                  </a:cubicBezTo>
                  <a:cubicBezTo>
                    <a:pt x="145" y="256"/>
                    <a:pt x="181" y="232"/>
                    <a:pt x="198" y="197"/>
                  </a:cubicBezTo>
                  <a:cubicBezTo>
                    <a:pt x="199" y="197"/>
                    <a:pt x="200" y="196"/>
                    <a:pt x="201" y="196"/>
                  </a:cubicBezTo>
                  <a:cubicBezTo>
                    <a:pt x="256" y="208"/>
                    <a:pt x="256" y="208"/>
                    <a:pt x="256" y="208"/>
                  </a:cubicBezTo>
                  <a:cubicBezTo>
                    <a:pt x="244" y="153"/>
                    <a:pt x="244" y="153"/>
                    <a:pt x="244" y="153"/>
                  </a:cubicBezTo>
                  <a:cubicBezTo>
                    <a:pt x="252" y="138"/>
                    <a:pt x="256" y="122"/>
                    <a:pt x="256" y="104"/>
                  </a:cubicBezTo>
                  <a:close/>
                  <a:moveTo>
                    <a:pt x="104" y="248"/>
                  </a:moveTo>
                  <a:cubicBezTo>
                    <a:pt x="88" y="248"/>
                    <a:pt x="73" y="244"/>
                    <a:pt x="59" y="237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53" y="236"/>
                    <a:pt x="53" y="236"/>
                    <a:pt x="53" y="236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20" y="203"/>
                    <a:pt x="20" y="203"/>
                    <a:pt x="20" y="203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19" y="197"/>
                    <a:pt x="19" y="197"/>
                    <a:pt x="19" y="197"/>
                  </a:cubicBezTo>
                  <a:cubicBezTo>
                    <a:pt x="12" y="183"/>
                    <a:pt x="8" y="168"/>
                    <a:pt x="8" y="152"/>
                  </a:cubicBezTo>
                  <a:cubicBezTo>
                    <a:pt x="8" y="99"/>
                    <a:pt x="51" y="56"/>
                    <a:pt x="104" y="56"/>
                  </a:cubicBezTo>
                  <a:cubicBezTo>
                    <a:pt x="157" y="56"/>
                    <a:pt x="200" y="99"/>
                    <a:pt x="200" y="152"/>
                  </a:cubicBezTo>
                  <a:cubicBezTo>
                    <a:pt x="200" y="205"/>
                    <a:pt x="157" y="248"/>
                    <a:pt x="104" y="248"/>
                  </a:cubicBezTo>
                  <a:close/>
                  <a:moveTo>
                    <a:pt x="245" y="197"/>
                  </a:moveTo>
                  <a:cubicBezTo>
                    <a:pt x="203" y="188"/>
                    <a:pt x="203" y="188"/>
                    <a:pt x="203" y="188"/>
                  </a:cubicBezTo>
                  <a:cubicBezTo>
                    <a:pt x="202" y="188"/>
                    <a:pt x="202" y="188"/>
                    <a:pt x="202" y="188"/>
                  </a:cubicBezTo>
                  <a:cubicBezTo>
                    <a:pt x="206" y="177"/>
                    <a:pt x="208" y="165"/>
                    <a:pt x="208" y="152"/>
                  </a:cubicBezTo>
                  <a:cubicBezTo>
                    <a:pt x="208" y="95"/>
                    <a:pt x="161" y="48"/>
                    <a:pt x="104" y="48"/>
                  </a:cubicBezTo>
                  <a:cubicBezTo>
                    <a:pt x="92" y="48"/>
                    <a:pt x="81" y="50"/>
                    <a:pt x="70" y="54"/>
                  </a:cubicBezTo>
                  <a:cubicBezTo>
                    <a:pt x="87" y="26"/>
                    <a:pt x="118" y="8"/>
                    <a:pt x="152" y="8"/>
                  </a:cubicBezTo>
                  <a:cubicBezTo>
                    <a:pt x="205" y="8"/>
                    <a:pt x="248" y="51"/>
                    <a:pt x="248" y="104"/>
                  </a:cubicBezTo>
                  <a:cubicBezTo>
                    <a:pt x="248" y="120"/>
                    <a:pt x="244" y="135"/>
                    <a:pt x="237" y="149"/>
                  </a:cubicBezTo>
                  <a:cubicBezTo>
                    <a:pt x="235" y="152"/>
                    <a:pt x="235" y="152"/>
                    <a:pt x="235" y="152"/>
                  </a:cubicBezTo>
                  <a:cubicBezTo>
                    <a:pt x="236" y="155"/>
                    <a:pt x="236" y="155"/>
                    <a:pt x="236" y="155"/>
                  </a:cubicBezTo>
                  <a:lnTo>
                    <a:pt x="245" y="197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60" name="Freeform 21"/>
            <p:cNvSpPr>
              <a:spLocks noEditPoints="1"/>
            </p:cNvSpPr>
            <p:nvPr/>
          </p:nvSpPr>
          <p:spPr bwMode="gray">
            <a:xfrm>
              <a:off x="3803651" y="1781175"/>
              <a:ext cx="276225" cy="68263"/>
            </a:xfrm>
            <a:custGeom>
              <a:avLst/>
              <a:gdLst>
                <a:gd name="T0" fmla="*/ 16 w 128"/>
                <a:gd name="T1" fmla="*/ 32 h 32"/>
                <a:gd name="T2" fmla="*/ 0 w 128"/>
                <a:gd name="T3" fmla="*/ 16 h 32"/>
                <a:gd name="T4" fmla="*/ 16 w 128"/>
                <a:gd name="T5" fmla="*/ 0 h 32"/>
                <a:gd name="T6" fmla="*/ 32 w 128"/>
                <a:gd name="T7" fmla="*/ 16 h 32"/>
                <a:gd name="T8" fmla="*/ 16 w 128"/>
                <a:gd name="T9" fmla="*/ 32 h 32"/>
                <a:gd name="T10" fmla="*/ 16 w 128"/>
                <a:gd name="T11" fmla="*/ 8 h 32"/>
                <a:gd name="T12" fmla="*/ 8 w 128"/>
                <a:gd name="T13" fmla="*/ 16 h 32"/>
                <a:gd name="T14" fmla="*/ 16 w 128"/>
                <a:gd name="T15" fmla="*/ 24 h 32"/>
                <a:gd name="T16" fmla="*/ 24 w 128"/>
                <a:gd name="T17" fmla="*/ 16 h 32"/>
                <a:gd name="T18" fmla="*/ 16 w 128"/>
                <a:gd name="T19" fmla="*/ 8 h 32"/>
                <a:gd name="T20" fmla="*/ 64 w 128"/>
                <a:gd name="T21" fmla="*/ 32 h 32"/>
                <a:gd name="T22" fmla="*/ 48 w 128"/>
                <a:gd name="T23" fmla="*/ 16 h 32"/>
                <a:gd name="T24" fmla="*/ 64 w 128"/>
                <a:gd name="T25" fmla="*/ 0 h 32"/>
                <a:gd name="T26" fmla="*/ 80 w 128"/>
                <a:gd name="T27" fmla="*/ 16 h 32"/>
                <a:gd name="T28" fmla="*/ 64 w 128"/>
                <a:gd name="T29" fmla="*/ 32 h 32"/>
                <a:gd name="T30" fmla="*/ 64 w 128"/>
                <a:gd name="T31" fmla="*/ 8 h 32"/>
                <a:gd name="T32" fmla="*/ 56 w 128"/>
                <a:gd name="T33" fmla="*/ 16 h 32"/>
                <a:gd name="T34" fmla="*/ 64 w 128"/>
                <a:gd name="T35" fmla="*/ 24 h 32"/>
                <a:gd name="T36" fmla="*/ 72 w 128"/>
                <a:gd name="T37" fmla="*/ 16 h 32"/>
                <a:gd name="T38" fmla="*/ 64 w 128"/>
                <a:gd name="T39" fmla="*/ 8 h 32"/>
                <a:gd name="T40" fmla="*/ 112 w 128"/>
                <a:gd name="T41" fmla="*/ 32 h 32"/>
                <a:gd name="T42" fmla="*/ 96 w 128"/>
                <a:gd name="T43" fmla="*/ 16 h 32"/>
                <a:gd name="T44" fmla="*/ 112 w 128"/>
                <a:gd name="T45" fmla="*/ 0 h 32"/>
                <a:gd name="T46" fmla="*/ 128 w 128"/>
                <a:gd name="T47" fmla="*/ 16 h 32"/>
                <a:gd name="T48" fmla="*/ 112 w 128"/>
                <a:gd name="T49" fmla="*/ 32 h 32"/>
                <a:gd name="T50" fmla="*/ 112 w 128"/>
                <a:gd name="T51" fmla="*/ 8 h 32"/>
                <a:gd name="T52" fmla="*/ 104 w 128"/>
                <a:gd name="T53" fmla="*/ 16 h 32"/>
                <a:gd name="T54" fmla="*/ 112 w 128"/>
                <a:gd name="T55" fmla="*/ 24 h 32"/>
                <a:gd name="T56" fmla="*/ 120 w 128"/>
                <a:gd name="T57" fmla="*/ 16 h 32"/>
                <a:gd name="T58" fmla="*/ 112 w 128"/>
                <a:gd name="T5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2"/>
                    <a:pt x="20" y="8"/>
                    <a:pt x="16" y="8"/>
                  </a:cubicBezTo>
                  <a:close/>
                  <a:moveTo>
                    <a:pt x="64" y="32"/>
                  </a:moveTo>
                  <a:cubicBezTo>
                    <a:pt x="55" y="32"/>
                    <a:pt x="48" y="25"/>
                    <a:pt x="48" y="16"/>
                  </a:cubicBezTo>
                  <a:cubicBezTo>
                    <a:pt x="48" y="7"/>
                    <a:pt x="55" y="0"/>
                    <a:pt x="64" y="0"/>
                  </a:cubicBezTo>
                  <a:cubicBezTo>
                    <a:pt x="73" y="0"/>
                    <a:pt x="80" y="7"/>
                    <a:pt x="80" y="16"/>
                  </a:cubicBezTo>
                  <a:cubicBezTo>
                    <a:pt x="80" y="25"/>
                    <a:pt x="73" y="32"/>
                    <a:pt x="64" y="32"/>
                  </a:cubicBezTo>
                  <a:close/>
                  <a:moveTo>
                    <a:pt x="64" y="8"/>
                  </a:moveTo>
                  <a:cubicBezTo>
                    <a:pt x="60" y="8"/>
                    <a:pt x="56" y="12"/>
                    <a:pt x="56" y="16"/>
                  </a:cubicBezTo>
                  <a:cubicBezTo>
                    <a:pt x="56" y="20"/>
                    <a:pt x="60" y="24"/>
                    <a:pt x="64" y="24"/>
                  </a:cubicBezTo>
                  <a:cubicBezTo>
                    <a:pt x="68" y="24"/>
                    <a:pt x="72" y="20"/>
                    <a:pt x="72" y="16"/>
                  </a:cubicBezTo>
                  <a:cubicBezTo>
                    <a:pt x="72" y="12"/>
                    <a:pt x="68" y="8"/>
                    <a:pt x="64" y="8"/>
                  </a:cubicBezTo>
                  <a:close/>
                  <a:moveTo>
                    <a:pt x="112" y="32"/>
                  </a:moveTo>
                  <a:cubicBezTo>
                    <a:pt x="103" y="32"/>
                    <a:pt x="96" y="25"/>
                    <a:pt x="96" y="16"/>
                  </a:cubicBezTo>
                  <a:cubicBezTo>
                    <a:pt x="96" y="7"/>
                    <a:pt x="103" y="0"/>
                    <a:pt x="112" y="0"/>
                  </a:cubicBezTo>
                  <a:cubicBezTo>
                    <a:pt x="121" y="0"/>
                    <a:pt x="128" y="7"/>
                    <a:pt x="128" y="16"/>
                  </a:cubicBezTo>
                  <a:cubicBezTo>
                    <a:pt x="128" y="25"/>
                    <a:pt x="121" y="32"/>
                    <a:pt x="112" y="32"/>
                  </a:cubicBezTo>
                  <a:close/>
                  <a:moveTo>
                    <a:pt x="112" y="8"/>
                  </a:moveTo>
                  <a:cubicBezTo>
                    <a:pt x="108" y="8"/>
                    <a:pt x="104" y="12"/>
                    <a:pt x="104" y="16"/>
                  </a:cubicBezTo>
                  <a:cubicBezTo>
                    <a:pt x="104" y="20"/>
                    <a:pt x="108" y="24"/>
                    <a:pt x="112" y="24"/>
                  </a:cubicBezTo>
                  <a:cubicBezTo>
                    <a:pt x="116" y="24"/>
                    <a:pt x="120" y="20"/>
                    <a:pt x="120" y="16"/>
                  </a:cubicBezTo>
                  <a:cubicBezTo>
                    <a:pt x="120" y="12"/>
                    <a:pt x="116" y="8"/>
                    <a:pt x="112" y="8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 bwMode="gray">
          <a:xfrm>
            <a:off x="5544996" y="1999735"/>
            <a:ext cx="318458" cy="391040"/>
            <a:chOff x="727076" y="5000625"/>
            <a:chExt cx="376238" cy="461963"/>
          </a:xfrm>
        </p:grpSpPr>
        <p:sp>
          <p:nvSpPr>
            <p:cNvPr id="62" name="Freeform 15"/>
            <p:cNvSpPr>
              <a:spLocks noEditPoints="1"/>
            </p:cNvSpPr>
            <p:nvPr/>
          </p:nvSpPr>
          <p:spPr bwMode="gray">
            <a:xfrm>
              <a:off x="727076" y="5000625"/>
              <a:ext cx="376238" cy="231775"/>
            </a:xfrm>
            <a:custGeom>
              <a:avLst/>
              <a:gdLst>
                <a:gd name="T0" fmla="*/ 94 w 208"/>
                <a:gd name="T1" fmla="*/ 92 h 128"/>
                <a:gd name="T2" fmla="*/ 30 w 208"/>
                <a:gd name="T3" fmla="*/ 92 h 128"/>
                <a:gd name="T4" fmla="*/ 30 w 208"/>
                <a:gd name="T5" fmla="*/ 84 h 128"/>
                <a:gd name="T6" fmla="*/ 94 w 208"/>
                <a:gd name="T7" fmla="*/ 84 h 128"/>
                <a:gd name="T8" fmla="*/ 94 w 208"/>
                <a:gd name="T9" fmla="*/ 92 h 128"/>
                <a:gd name="T10" fmla="*/ 200 w 208"/>
                <a:gd name="T11" fmla="*/ 0 h 128"/>
                <a:gd name="T12" fmla="*/ 8 w 208"/>
                <a:gd name="T13" fmla="*/ 0 h 128"/>
                <a:gd name="T14" fmla="*/ 0 w 208"/>
                <a:gd name="T15" fmla="*/ 8 h 128"/>
                <a:gd name="T16" fmla="*/ 0 w 208"/>
                <a:gd name="T17" fmla="*/ 120 h 128"/>
                <a:gd name="T18" fmla="*/ 8 w 208"/>
                <a:gd name="T19" fmla="*/ 128 h 128"/>
                <a:gd name="T20" fmla="*/ 75 w 208"/>
                <a:gd name="T21" fmla="*/ 128 h 128"/>
                <a:gd name="T22" fmla="*/ 78 w 208"/>
                <a:gd name="T23" fmla="*/ 120 h 128"/>
                <a:gd name="T24" fmla="*/ 8 w 208"/>
                <a:gd name="T25" fmla="*/ 120 h 128"/>
                <a:gd name="T26" fmla="*/ 8 w 208"/>
                <a:gd name="T27" fmla="*/ 8 h 128"/>
                <a:gd name="T28" fmla="*/ 200 w 208"/>
                <a:gd name="T29" fmla="*/ 8 h 128"/>
                <a:gd name="T30" fmla="*/ 200 w 208"/>
                <a:gd name="T31" fmla="*/ 120 h 128"/>
                <a:gd name="T32" fmla="*/ 108 w 208"/>
                <a:gd name="T33" fmla="*/ 120 h 128"/>
                <a:gd name="T34" fmla="*/ 104 w 208"/>
                <a:gd name="T35" fmla="*/ 128 h 128"/>
                <a:gd name="T36" fmla="*/ 200 w 208"/>
                <a:gd name="T37" fmla="*/ 128 h 128"/>
                <a:gd name="T38" fmla="*/ 208 w 208"/>
                <a:gd name="T39" fmla="*/ 120 h 128"/>
                <a:gd name="T40" fmla="*/ 208 w 208"/>
                <a:gd name="T41" fmla="*/ 8 h 128"/>
                <a:gd name="T42" fmla="*/ 200 w 208"/>
                <a:gd name="T43" fmla="*/ 0 h 128"/>
                <a:gd name="T44" fmla="*/ 94 w 208"/>
                <a:gd name="T45" fmla="*/ 60 h 128"/>
                <a:gd name="T46" fmla="*/ 30 w 208"/>
                <a:gd name="T47" fmla="*/ 60 h 128"/>
                <a:gd name="T48" fmla="*/ 30 w 208"/>
                <a:gd name="T49" fmla="*/ 68 h 128"/>
                <a:gd name="T50" fmla="*/ 94 w 208"/>
                <a:gd name="T51" fmla="*/ 68 h 128"/>
                <a:gd name="T52" fmla="*/ 94 w 208"/>
                <a:gd name="T53" fmla="*/ 60 h 128"/>
                <a:gd name="T54" fmla="*/ 188 w 208"/>
                <a:gd name="T55" fmla="*/ 44 h 128"/>
                <a:gd name="T56" fmla="*/ 168 w 208"/>
                <a:gd name="T57" fmla="*/ 44 h 128"/>
                <a:gd name="T58" fmla="*/ 168 w 208"/>
                <a:gd name="T59" fmla="*/ 24 h 128"/>
                <a:gd name="T60" fmla="*/ 160 w 208"/>
                <a:gd name="T61" fmla="*/ 24 h 128"/>
                <a:gd name="T62" fmla="*/ 160 w 208"/>
                <a:gd name="T63" fmla="*/ 44 h 128"/>
                <a:gd name="T64" fmla="*/ 140 w 208"/>
                <a:gd name="T65" fmla="*/ 44 h 128"/>
                <a:gd name="T66" fmla="*/ 140 w 208"/>
                <a:gd name="T67" fmla="*/ 52 h 128"/>
                <a:gd name="T68" fmla="*/ 160 w 208"/>
                <a:gd name="T69" fmla="*/ 52 h 128"/>
                <a:gd name="T70" fmla="*/ 160 w 208"/>
                <a:gd name="T71" fmla="*/ 72 h 128"/>
                <a:gd name="T72" fmla="*/ 168 w 208"/>
                <a:gd name="T73" fmla="*/ 72 h 128"/>
                <a:gd name="T74" fmla="*/ 168 w 208"/>
                <a:gd name="T75" fmla="*/ 52 h 128"/>
                <a:gd name="T76" fmla="*/ 188 w 208"/>
                <a:gd name="T77" fmla="*/ 52 h 128"/>
                <a:gd name="T78" fmla="*/ 188 w 208"/>
                <a:gd name="T79" fmla="*/ 4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8" h="128">
                  <a:moveTo>
                    <a:pt x="94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94" y="84"/>
                    <a:pt x="94" y="84"/>
                    <a:pt x="94" y="84"/>
                  </a:cubicBezTo>
                  <a:lnTo>
                    <a:pt x="94" y="92"/>
                  </a:lnTo>
                  <a:close/>
                  <a:moveTo>
                    <a:pt x="20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3" y="128"/>
                    <a:pt x="8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00" y="8"/>
                    <a:pt x="200" y="8"/>
                    <a:pt x="200" y="8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4" y="128"/>
                    <a:pt x="208" y="124"/>
                    <a:pt x="208" y="120"/>
                  </a:cubicBezTo>
                  <a:cubicBezTo>
                    <a:pt x="208" y="8"/>
                    <a:pt x="208" y="8"/>
                    <a:pt x="208" y="8"/>
                  </a:cubicBezTo>
                  <a:cubicBezTo>
                    <a:pt x="208" y="4"/>
                    <a:pt x="204" y="0"/>
                    <a:pt x="200" y="0"/>
                  </a:cubicBezTo>
                  <a:moveTo>
                    <a:pt x="94" y="60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94" y="68"/>
                    <a:pt x="94" y="68"/>
                    <a:pt x="94" y="68"/>
                  </a:cubicBezTo>
                  <a:lnTo>
                    <a:pt x="94" y="60"/>
                  </a:lnTo>
                  <a:close/>
                  <a:moveTo>
                    <a:pt x="188" y="44"/>
                  </a:moveTo>
                  <a:cubicBezTo>
                    <a:pt x="168" y="44"/>
                    <a:pt x="168" y="44"/>
                    <a:pt x="168" y="44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40" y="44"/>
                    <a:pt x="140" y="44"/>
                    <a:pt x="140" y="44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88" y="52"/>
                    <a:pt x="188" y="52"/>
                    <a:pt x="188" y="52"/>
                  </a:cubicBezTo>
                  <a:lnTo>
                    <a:pt x="188" y="44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63" name="Freeform 16"/>
            <p:cNvSpPr>
              <a:spLocks/>
            </p:cNvSpPr>
            <p:nvPr/>
          </p:nvSpPr>
          <p:spPr bwMode="gray">
            <a:xfrm>
              <a:off x="798513" y="5133975"/>
              <a:ext cx="225425" cy="328613"/>
            </a:xfrm>
            <a:custGeom>
              <a:avLst/>
              <a:gdLst>
                <a:gd name="T0" fmla="*/ 110 w 124"/>
                <a:gd name="T1" fmla="*/ 54 h 182"/>
                <a:gd name="T2" fmla="*/ 101 w 124"/>
                <a:gd name="T3" fmla="*/ 54 h 182"/>
                <a:gd name="T4" fmla="*/ 102 w 124"/>
                <a:gd name="T5" fmla="*/ 56 h 182"/>
                <a:gd name="T6" fmla="*/ 99 w 124"/>
                <a:gd name="T7" fmla="*/ 111 h 182"/>
                <a:gd name="T8" fmla="*/ 83 w 124"/>
                <a:gd name="T9" fmla="*/ 150 h 182"/>
                <a:gd name="T10" fmla="*/ 16 w 124"/>
                <a:gd name="T11" fmla="*/ 150 h 182"/>
                <a:gd name="T12" fmla="*/ 16 w 124"/>
                <a:gd name="T13" fmla="*/ 107 h 182"/>
                <a:gd name="T14" fmla="*/ 33 w 124"/>
                <a:gd name="T15" fmla="*/ 65 h 182"/>
                <a:gd name="T16" fmla="*/ 50 w 124"/>
                <a:gd name="T17" fmla="*/ 30 h 182"/>
                <a:gd name="T18" fmla="*/ 52 w 124"/>
                <a:gd name="T19" fmla="*/ 25 h 182"/>
                <a:gd name="T20" fmla="*/ 63 w 124"/>
                <a:gd name="T21" fmla="*/ 10 h 182"/>
                <a:gd name="T22" fmla="*/ 70 w 124"/>
                <a:gd name="T23" fmla="*/ 10 h 182"/>
                <a:gd name="T24" fmla="*/ 74 w 124"/>
                <a:gd name="T25" fmla="*/ 13 h 182"/>
                <a:gd name="T26" fmla="*/ 70 w 124"/>
                <a:gd name="T27" fmla="*/ 32 h 182"/>
                <a:gd name="T28" fmla="*/ 68 w 124"/>
                <a:gd name="T29" fmla="*/ 34 h 182"/>
                <a:gd name="T30" fmla="*/ 65 w 124"/>
                <a:gd name="T31" fmla="*/ 42 h 182"/>
                <a:gd name="T32" fmla="*/ 56 w 124"/>
                <a:gd name="T33" fmla="*/ 75 h 182"/>
                <a:gd name="T34" fmla="*/ 56 w 124"/>
                <a:gd name="T35" fmla="*/ 94 h 182"/>
                <a:gd name="T36" fmla="*/ 64 w 124"/>
                <a:gd name="T37" fmla="*/ 94 h 182"/>
                <a:gd name="T38" fmla="*/ 64 w 124"/>
                <a:gd name="T39" fmla="*/ 75 h 182"/>
                <a:gd name="T40" fmla="*/ 72 w 124"/>
                <a:gd name="T41" fmla="*/ 45 h 182"/>
                <a:gd name="T42" fmla="*/ 76 w 124"/>
                <a:gd name="T43" fmla="*/ 37 h 182"/>
                <a:gd name="T44" fmla="*/ 77 w 124"/>
                <a:gd name="T45" fmla="*/ 35 h 182"/>
                <a:gd name="T46" fmla="*/ 81 w 124"/>
                <a:gd name="T47" fmla="*/ 10 h 182"/>
                <a:gd name="T48" fmla="*/ 73 w 124"/>
                <a:gd name="T49" fmla="*/ 2 h 182"/>
                <a:gd name="T50" fmla="*/ 60 w 124"/>
                <a:gd name="T51" fmla="*/ 2 h 182"/>
                <a:gd name="T52" fmla="*/ 44 w 124"/>
                <a:gd name="T53" fmla="*/ 22 h 182"/>
                <a:gd name="T54" fmla="*/ 42 w 124"/>
                <a:gd name="T55" fmla="*/ 28 h 182"/>
                <a:gd name="T56" fmla="*/ 26 w 124"/>
                <a:gd name="T57" fmla="*/ 61 h 182"/>
                <a:gd name="T58" fmla="*/ 25 w 124"/>
                <a:gd name="T59" fmla="*/ 62 h 182"/>
                <a:gd name="T60" fmla="*/ 22 w 124"/>
                <a:gd name="T61" fmla="*/ 56 h 182"/>
                <a:gd name="T62" fmla="*/ 21 w 124"/>
                <a:gd name="T63" fmla="*/ 54 h 182"/>
                <a:gd name="T64" fmla="*/ 13 w 124"/>
                <a:gd name="T65" fmla="*/ 54 h 182"/>
                <a:gd name="T66" fmla="*/ 14 w 124"/>
                <a:gd name="T67" fmla="*/ 57 h 182"/>
                <a:gd name="T68" fmla="*/ 21 w 124"/>
                <a:gd name="T69" fmla="*/ 69 h 182"/>
                <a:gd name="T70" fmla="*/ 8 w 124"/>
                <a:gd name="T71" fmla="*/ 107 h 182"/>
                <a:gd name="T72" fmla="*/ 8 w 124"/>
                <a:gd name="T73" fmla="*/ 150 h 182"/>
                <a:gd name="T74" fmla="*/ 4 w 124"/>
                <a:gd name="T75" fmla="*/ 150 h 182"/>
                <a:gd name="T76" fmla="*/ 0 w 124"/>
                <a:gd name="T77" fmla="*/ 154 h 182"/>
                <a:gd name="T78" fmla="*/ 0 w 124"/>
                <a:gd name="T79" fmla="*/ 182 h 182"/>
                <a:gd name="T80" fmla="*/ 8 w 124"/>
                <a:gd name="T81" fmla="*/ 182 h 182"/>
                <a:gd name="T82" fmla="*/ 8 w 124"/>
                <a:gd name="T83" fmla="*/ 158 h 182"/>
                <a:gd name="T84" fmla="*/ 96 w 124"/>
                <a:gd name="T85" fmla="*/ 158 h 182"/>
                <a:gd name="T86" fmla="*/ 96 w 124"/>
                <a:gd name="T87" fmla="*/ 182 h 182"/>
                <a:gd name="T88" fmla="*/ 104 w 124"/>
                <a:gd name="T89" fmla="*/ 182 h 182"/>
                <a:gd name="T90" fmla="*/ 104 w 124"/>
                <a:gd name="T91" fmla="*/ 154 h 182"/>
                <a:gd name="T92" fmla="*/ 100 w 124"/>
                <a:gd name="T93" fmla="*/ 150 h 182"/>
                <a:gd name="T94" fmla="*/ 91 w 124"/>
                <a:gd name="T95" fmla="*/ 150 h 182"/>
                <a:gd name="T96" fmla="*/ 105 w 124"/>
                <a:gd name="T97" fmla="*/ 116 h 182"/>
                <a:gd name="T98" fmla="*/ 110 w 124"/>
                <a:gd name="T99" fmla="*/ 5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4" h="182">
                  <a:moveTo>
                    <a:pt x="110" y="54"/>
                  </a:moveTo>
                  <a:cubicBezTo>
                    <a:pt x="101" y="54"/>
                    <a:pt x="101" y="54"/>
                    <a:pt x="101" y="54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11" y="75"/>
                    <a:pt x="116" y="89"/>
                    <a:pt x="99" y="111"/>
                  </a:cubicBezTo>
                  <a:cubicBezTo>
                    <a:pt x="86" y="128"/>
                    <a:pt x="83" y="142"/>
                    <a:pt x="83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7"/>
                    <a:pt x="16" y="94"/>
                    <a:pt x="33" y="65"/>
                  </a:cubicBezTo>
                  <a:cubicBezTo>
                    <a:pt x="45" y="45"/>
                    <a:pt x="47" y="38"/>
                    <a:pt x="50" y="30"/>
                  </a:cubicBezTo>
                  <a:cubicBezTo>
                    <a:pt x="50" y="29"/>
                    <a:pt x="51" y="27"/>
                    <a:pt x="52" y="25"/>
                  </a:cubicBezTo>
                  <a:cubicBezTo>
                    <a:pt x="55" y="17"/>
                    <a:pt x="59" y="11"/>
                    <a:pt x="63" y="10"/>
                  </a:cubicBezTo>
                  <a:cubicBezTo>
                    <a:pt x="65" y="9"/>
                    <a:pt x="68" y="9"/>
                    <a:pt x="70" y="10"/>
                  </a:cubicBezTo>
                  <a:cubicBezTo>
                    <a:pt x="73" y="11"/>
                    <a:pt x="74" y="12"/>
                    <a:pt x="74" y="13"/>
                  </a:cubicBezTo>
                  <a:cubicBezTo>
                    <a:pt x="76" y="17"/>
                    <a:pt x="73" y="24"/>
                    <a:pt x="70" y="32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7"/>
                    <a:pt x="66" y="39"/>
                    <a:pt x="65" y="42"/>
                  </a:cubicBezTo>
                  <a:cubicBezTo>
                    <a:pt x="61" y="52"/>
                    <a:pt x="56" y="63"/>
                    <a:pt x="56" y="75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4" y="75"/>
                    <a:pt x="64" y="75"/>
                    <a:pt x="64" y="75"/>
                  </a:cubicBezTo>
                  <a:cubicBezTo>
                    <a:pt x="64" y="64"/>
                    <a:pt x="68" y="55"/>
                    <a:pt x="72" y="45"/>
                  </a:cubicBezTo>
                  <a:cubicBezTo>
                    <a:pt x="74" y="43"/>
                    <a:pt x="75" y="40"/>
                    <a:pt x="76" y="37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81" y="25"/>
                    <a:pt x="84" y="17"/>
                    <a:pt x="81" y="10"/>
                  </a:cubicBezTo>
                  <a:cubicBezTo>
                    <a:pt x="80" y="6"/>
                    <a:pt x="77" y="4"/>
                    <a:pt x="73" y="2"/>
                  </a:cubicBezTo>
                  <a:cubicBezTo>
                    <a:pt x="69" y="0"/>
                    <a:pt x="64" y="0"/>
                    <a:pt x="60" y="2"/>
                  </a:cubicBezTo>
                  <a:cubicBezTo>
                    <a:pt x="52" y="6"/>
                    <a:pt x="47" y="15"/>
                    <a:pt x="44" y="22"/>
                  </a:cubicBezTo>
                  <a:cubicBezTo>
                    <a:pt x="43" y="24"/>
                    <a:pt x="43" y="26"/>
                    <a:pt x="42" y="28"/>
                  </a:cubicBezTo>
                  <a:cubicBezTo>
                    <a:pt x="40" y="35"/>
                    <a:pt x="37" y="42"/>
                    <a:pt x="26" y="61"/>
                  </a:cubicBezTo>
                  <a:cubicBezTo>
                    <a:pt x="26" y="61"/>
                    <a:pt x="26" y="62"/>
                    <a:pt x="25" y="62"/>
                  </a:cubicBezTo>
                  <a:cubicBezTo>
                    <a:pt x="23" y="60"/>
                    <a:pt x="22" y="58"/>
                    <a:pt x="22" y="56"/>
                  </a:cubicBezTo>
                  <a:cubicBezTo>
                    <a:pt x="21" y="55"/>
                    <a:pt x="21" y="55"/>
                    <a:pt x="21" y="54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5"/>
                    <a:pt x="13" y="56"/>
                    <a:pt x="14" y="57"/>
                  </a:cubicBezTo>
                  <a:cubicBezTo>
                    <a:pt x="14" y="62"/>
                    <a:pt x="17" y="66"/>
                    <a:pt x="21" y="69"/>
                  </a:cubicBezTo>
                  <a:cubicBezTo>
                    <a:pt x="8" y="95"/>
                    <a:pt x="8" y="107"/>
                    <a:pt x="8" y="107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2" y="150"/>
                    <a:pt x="0" y="152"/>
                    <a:pt x="0" y="15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8" y="182"/>
                    <a:pt x="8" y="182"/>
                    <a:pt x="8" y="182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104" y="182"/>
                    <a:pt x="104" y="182"/>
                    <a:pt x="104" y="182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04" y="152"/>
                    <a:pt x="102" y="150"/>
                    <a:pt x="100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2" y="142"/>
                    <a:pt x="94" y="130"/>
                    <a:pt x="105" y="116"/>
                  </a:cubicBezTo>
                  <a:cubicBezTo>
                    <a:pt x="124" y="91"/>
                    <a:pt x="119" y="73"/>
                    <a:pt x="110" y="54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</p:grpSp>
      <p:sp>
        <p:nvSpPr>
          <p:cNvPr id="65" name="Freeform 17"/>
          <p:cNvSpPr>
            <a:spLocks noEditPoints="1"/>
          </p:cNvSpPr>
          <p:nvPr/>
        </p:nvSpPr>
        <p:spPr bwMode="gray">
          <a:xfrm>
            <a:off x="6173558" y="1965983"/>
            <a:ext cx="324526" cy="341233"/>
          </a:xfrm>
          <a:custGeom>
            <a:avLst/>
            <a:gdLst>
              <a:gd name="T0" fmla="*/ 758 w 1102"/>
              <a:gd name="T1" fmla="*/ 1159 h 1159"/>
              <a:gd name="T2" fmla="*/ 758 w 1102"/>
              <a:gd name="T3" fmla="*/ 1159 h 1159"/>
              <a:gd name="T4" fmla="*/ 535 w 1102"/>
              <a:gd name="T5" fmla="*/ 1096 h 1159"/>
              <a:gd name="T6" fmla="*/ 47 w 1102"/>
              <a:gd name="T7" fmla="*/ 533 h 1159"/>
              <a:gd name="T8" fmla="*/ 49 w 1102"/>
              <a:gd name="T9" fmla="*/ 201 h 1159"/>
              <a:gd name="T10" fmla="*/ 213 w 1102"/>
              <a:gd name="T11" fmla="*/ 23 h 1159"/>
              <a:gd name="T12" fmla="*/ 319 w 1102"/>
              <a:gd name="T13" fmla="*/ 32 h 1159"/>
              <a:gd name="T14" fmla="*/ 458 w 1102"/>
              <a:gd name="T15" fmla="*/ 252 h 1159"/>
              <a:gd name="T16" fmla="*/ 420 w 1102"/>
              <a:gd name="T17" fmla="*/ 376 h 1159"/>
              <a:gd name="T18" fmla="*/ 350 w 1102"/>
              <a:gd name="T19" fmla="*/ 434 h 1159"/>
              <a:gd name="T20" fmla="*/ 323 w 1102"/>
              <a:gd name="T21" fmla="*/ 511 h 1159"/>
              <a:gd name="T22" fmla="*/ 362 w 1102"/>
              <a:gd name="T23" fmla="*/ 597 h 1159"/>
              <a:gd name="T24" fmla="*/ 551 w 1102"/>
              <a:gd name="T25" fmla="*/ 803 h 1159"/>
              <a:gd name="T26" fmla="*/ 605 w 1102"/>
              <a:gd name="T27" fmla="*/ 830 h 1159"/>
              <a:gd name="T28" fmla="*/ 679 w 1102"/>
              <a:gd name="T29" fmla="*/ 813 h 1159"/>
              <a:gd name="T30" fmla="*/ 746 w 1102"/>
              <a:gd name="T31" fmla="*/ 752 h 1159"/>
              <a:gd name="T32" fmla="*/ 888 w 1102"/>
              <a:gd name="T33" fmla="*/ 736 h 1159"/>
              <a:gd name="T34" fmla="*/ 1068 w 1102"/>
              <a:gd name="T35" fmla="*/ 887 h 1159"/>
              <a:gd name="T36" fmla="*/ 1057 w 1102"/>
              <a:gd name="T37" fmla="*/ 1019 h 1159"/>
              <a:gd name="T38" fmla="*/ 846 w 1102"/>
              <a:gd name="T39" fmla="*/ 1148 h 1159"/>
              <a:gd name="T40" fmla="*/ 789 w 1102"/>
              <a:gd name="T41" fmla="*/ 1157 h 1159"/>
              <a:gd name="T42" fmla="*/ 758 w 1102"/>
              <a:gd name="T43" fmla="*/ 1159 h 1159"/>
              <a:gd name="T44" fmla="*/ 261 w 1102"/>
              <a:gd name="T45" fmla="*/ 43 h 1159"/>
              <a:gd name="T46" fmla="*/ 234 w 1102"/>
              <a:gd name="T47" fmla="*/ 52 h 1159"/>
              <a:gd name="T48" fmla="*/ 81 w 1102"/>
              <a:gd name="T49" fmla="*/ 216 h 1159"/>
              <a:gd name="T50" fmla="*/ 81 w 1102"/>
              <a:gd name="T51" fmla="*/ 520 h 1159"/>
              <a:gd name="T52" fmla="*/ 553 w 1102"/>
              <a:gd name="T53" fmla="*/ 1065 h 1159"/>
              <a:gd name="T54" fmla="*/ 756 w 1102"/>
              <a:gd name="T55" fmla="*/ 1123 h 1159"/>
              <a:gd name="T56" fmla="*/ 780 w 1102"/>
              <a:gd name="T57" fmla="*/ 1119 h 1159"/>
              <a:gd name="T58" fmla="*/ 836 w 1102"/>
              <a:gd name="T59" fmla="*/ 1112 h 1159"/>
              <a:gd name="T60" fmla="*/ 1028 w 1102"/>
              <a:gd name="T61" fmla="*/ 992 h 1159"/>
              <a:gd name="T62" fmla="*/ 1035 w 1102"/>
              <a:gd name="T63" fmla="*/ 909 h 1159"/>
              <a:gd name="T64" fmla="*/ 868 w 1102"/>
              <a:gd name="T65" fmla="*/ 767 h 1159"/>
              <a:gd name="T66" fmla="*/ 767 w 1102"/>
              <a:gd name="T67" fmla="*/ 777 h 1159"/>
              <a:gd name="T68" fmla="*/ 702 w 1102"/>
              <a:gd name="T69" fmla="*/ 839 h 1159"/>
              <a:gd name="T70" fmla="*/ 591 w 1102"/>
              <a:gd name="T71" fmla="*/ 864 h 1159"/>
              <a:gd name="T72" fmla="*/ 530 w 1102"/>
              <a:gd name="T73" fmla="*/ 831 h 1159"/>
              <a:gd name="T74" fmla="*/ 332 w 1102"/>
              <a:gd name="T75" fmla="*/ 617 h 1159"/>
              <a:gd name="T76" fmla="*/ 288 w 1102"/>
              <a:gd name="T77" fmla="*/ 522 h 1159"/>
              <a:gd name="T78" fmla="*/ 328 w 1102"/>
              <a:gd name="T79" fmla="*/ 405 h 1159"/>
              <a:gd name="T80" fmla="*/ 396 w 1102"/>
              <a:gd name="T81" fmla="*/ 349 h 1159"/>
              <a:gd name="T82" fmla="*/ 423 w 1102"/>
              <a:gd name="T83" fmla="*/ 263 h 1159"/>
              <a:gd name="T84" fmla="*/ 296 w 1102"/>
              <a:gd name="T85" fmla="*/ 57 h 1159"/>
              <a:gd name="T86" fmla="*/ 261 w 1102"/>
              <a:gd name="T87" fmla="*/ 4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02" h="1159">
                <a:moveTo>
                  <a:pt x="758" y="1159"/>
                </a:moveTo>
                <a:cubicBezTo>
                  <a:pt x="758" y="1159"/>
                  <a:pt x="758" y="1159"/>
                  <a:pt x="758" y="1159"/>
                </a:cubicBezTo>
                <a:cubicBezTo>
                  <a:pt x="675" y="1157"/>
                  <a:pt x="602" y="1136"/>
                  <a:pt x="535" y="1096"/>
                </a:cubicBezTo>
                <a:cubicBezTo>
                  <a:pt x="310" y="961"/>
                  <a:pt x="146" y="772"/>
                  <a:pt x="47" y="533"/>
                </a:cubicBezTo>
                <a:cubicBezTo>
                  <a:pt x="0" y="419"/>
                  <a:pt x="2" y="308"/>
                  <a:pt x="49" y="201"/>
                </a:cubicBezTo>
                <a:cubicBezTo>
                  <a:pt x="85" y="120"/>
                  <a:pt x="153" y="66"/>
                  <a:pt x="213" y="23"/>
                </a:cubicBezTo>
                <a:cubicBezTo>
                  <a:pt x="245" y="0"/>
                  <a:pt x="288" y="3"/>
                  <a:pt x="319" y="32"/>
                </a:cubicBezTo>
                <a:cubicBezTo>
                  <a:pt x="386" y="95"/>
                  <a:pt x="432" y="169"/>
                  <a:pt x="458" y="252"/>
                </a:cubicBezTo>
                <a:cubicBezTo>
                  <a:pt x="472" y="297"/>
                  <a:pt x="458" y="342"/>
                  <a:pt x="420" y="376"/>
                </a:cubicBezTo>
                <a:cubicBezTo>
                  <a:pt x="393" y="401"/>
                  <a:pt x="369" y="419"/>
                  <a:pt x="350" y="434"/>
                </a:cubicBezTo>
                <a:cubicBezTo>
                  <a:pt x="323" y="455"/>
                  <a:pt x="314" y="480"/>
                  <a:pt x="323" y="511"/>
                </a:cubicBezTo>
                <a:cubicBezTo>
                  <a:pt x="333" y="543"/>
                  <a:pt x="346" y="572"/>
                  <a:pt x="362" y="597"/>
                </a:cubicBezTo>
                <a:cubicBezTo>
                  <a:pt x="420" y="684"/>
                  <a:pt x="481" y="752"/>
                  <a:pt x="551" y="803"/>
                </a:cubicBezTo>
                <a:cubicBezTo>
                  <a:pt x="566" y="813"/>
                  <a:pt x="585" y="822"/>
                  <a:pt x="605" y="830"/>
                </a:cubicBezTo>
                <a:cubicBezTo>
                  <a:pt x="632" y="840"/>
                  <a:pt x="657" y="835"/>
                  <a:pt x="679" y="813"/>
                </a:cubicBezTo>
                <a:cubicBezTo>
                  <a:pt x="704" y="788"/>
                  <a:pt x="726" y="768"/>
                  <a:pt x="746" y="752"/>
                </a:cubicBezTo>
                <a:cubicBezTo>
                  <a:pt x="787" y="716"/>
                  <a:pt x="837" y="711"/>
                  <a:pt x="888" y="736"/>
                </a:cubicBezTo>
                <a:cubicBezTo>
                  <a:pt x="956" y="772"/>
                  <a:pt x="1016" y="822"/>
                  <a:pt x="1068" y="887"/>
                </a:cubicBezTo>
                <a:cubicBezTo>
                  <a:pt x="1102" y="932"/>
                  <a:pt x="1098" y="979"/>
                  <a:pt x="1057" y="1019"/>
                </a:cubicBezTo>
                <a:cubicBezTo>
                  <a:pt x="996" y="1078"/>
                  <a:pt x="933" y="1132"/>
                  <a:pt x="846" y="1148"/>
                </a:cubicBezTo>
                <a:cubicBezTo>
                  <a:pt x="827" y="1152"/>
                  <a:pt x="809" y="1154"/>
                  <a:pt x="789" y="1157"/>
                </a:cubicBezTo>
                <a:cubicBezTo>
                  <a:pt x="776" y="1157"/>
                  <a:pt x="769" y="1157"/>
                  <a:pt x="758" y="1159"/>
                </a:cubicBezTo>
                <a:close/>
                <a:moveTo>
                  <a:pt x="261" y="43"/>
                </a:moveTo>
                <a:cubicBezTo>
                  <a:pt x="252" y="43"/>
                  <a:pt x="243" y="47"/>
                  <a:pt x="234" y="52"/>
                </a:cubicBezTo>
                <a:cubicBezTo>
                  <a:pt x="175" y="95"/>
                  <a:pt x="116" y="142"/>
                  <a:pt x="81" y="216"/>
                </a:cubicBezTo>
                <a:cubicBezTo>
                  <a:pt x="38" y="313"/>
                  <a:pt x="38" y="416"/>
                  <a:pt x="81" y="520"/>
                </a:cubicBezTo>
                <a:cubicBezTo>
                  <a:pt x="175" y="750"/>
                  <a:pt x="335" y="934"/>
                  <a:pt x="553" y="1065"/>
                </a:cubicBezTo>
                <a:cubicBezTo>
                  <a:pt x="614" y="1101"/>
                  <a:pt x="683" y="1121"/>
                  <a:pt x="756" y="1123"/>
                </a:cubicBezTo>
                <a:cubicBezTo>
                  <a:pt x="764" y="1121"/>
                  <a:pt x="773" y="1121"/>
                  <a:pt x="780" y="1119"/>
                </a:cubicBezTo>
                <a:cubicBezTo>
                  <a:pt x="798" y="1118"/>
                  <a:pt x="818" y="1116"/>
                  <a:pt x="836" y="1112"/>
                </a:cubicBezTo>
                <a:cubicBezTo>
                  <a:pt x="913" y="1098"/>
                  <a:pt x="972" y="1047"/>
                  <a:pt x="1028" y="992"/>
                </a:cubicBezTo>
                <a:cubicBezTo>
                  <a:pt x="1057" y="965"/>
                  <a:pt x="1059" y="938"/>
                  <a:pt x="1035" y="909"/>
                </a:cubicBezTo>
                <a:cubicBezTo>
                  <a:pt x="987" y="848"/>
                  <a:pt x="931" y="801"/>
                  <a:pt x="868" y="767"/>
                </a:cubicBezTo>
                <a:cubicBezTo>
                  <a:pt x="832" y="749"/>
                  <a:pt x="798" y="752"/>
                  <a:pt x="767" y="777"/>
                </a:cubicBezTo>
                <a:cubicBezTo>
                  <a:pt x="747" y="794"/>
                  <a:pt x="728" y="813"/>
                  <a:pt x="702" y="839"/>
                </a:cubicBezTo>
                <a:cubicBezTo>
                  <a:pt x="670" y="869"/>
                  <a:pt x="632" y="878"/>
                  <a:pt x="591" y="864"/>
                </a:cubicBezTo>
                <a:cubicBezTo>
                  <a:pt x="567" y="855"/>
                  <a:pt x="548" y="844"/>
                  <a:pt x="530" y="831"/>
                </a:cubicBezTo>
                <a:cubicBezTo>
                  <a:pt x="456" y="777"/>
                  <a:pt x="391" y="707"/>
                  <a:pt x="332" y="617"/>
                </a:cubicBezTo>
                <a:cubicBezTo>
                  <a:pt x="314" y="590"/>
                  <a:pt x="299" y="558"/>
                  <a:pt x="288" y="522"/>
                </a:cubicBezTo>
                <a:cubicBezTo>
                  <a:pt x="274" y="477"/>
                  <a:pt x="288" y="435"/>
                  <a:pt x="328" y="405"/>
                </a:cubicBezTo>
                <a:cubicBezTo>
                  <a:pt x="348" y="389"/>
                  <a:pt x="369" y="372"/>
                  <a:pt x="396" y="349"/>
                </a:cubicBezTo>
                <a:cubicBezTo>
                  <a:pt x="423" y="326"/>
                  <a:pt x="432" y="295"/>
                  <a:pt x="423" y="263"/>
                </a:cubicBezTo>
                <a:cubicBezTo>
                  <a:pt x="400" y="185"/>
                  <a:pt x="357" y="115"/>
                  <a:pt x="296" y="57"/>
                </a:cubicBezTo>
                <a:cubicBezTo>
                  <a:pt x="285" y="48"/>
                  <a:pt x="272" y="43"/>
                  <a:pt x="261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55565A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 bwMode="gray">
          <a:xfrm>
            <a:off x="5811607" y="2467629"/>
            <a:ext cx="386865" cy="315339"/>
            <a:chOff x="2751138" y="1573213"/>
            <a:chExt cx="463550" cy="377825"/>
          </a:xfrm>
        </p:grpSpPr>
        <p:sp>
          <p:nvSpPr>
            <p:cNvPr id="67" name="Freeform 14"/>
            <p:cNvSpPr>
              <a:spLocks noEditPoints="1"/>
            </p:cNvSpPr>
            <p:nvPr/>
          </p:nvSpPr>
          <p:spPr bwMode="gray">
            <a:xfrm>
              <a:off x="2751138" y="1573213"/>
              <a:ext cx="463550" cy="377825"/>
            </a:xfrm>
            <a:custGeom>
              <a:avLst/>
              <a:gdLst>
                <a:gd name="T0" fmla="*/ 292 w 292"/>
                <a:gd name="T1" fmla="*/ 192 h 238"/>
                <a:gd name="T2" fmla="*/ 292 w 292"/>
                <a:gd name="T3" fmla="*/ 0 h 238"/>
                <a:gd name="T4" fmla="*/ 0 w 292"/>
                <a:gd name="T5" fmla="*/ 0 h 238"/>
                <a:gd name="T6" fmla="*/ 0 w 292"/>
                <a:gd name="T7" fmla="*/ 192 h 238"/>
                <a:gd name="T8" fmla="*/ 87 w 292"/>
                <a:gd name="T9" fmla="*/ 192 h 238"/>
                <a:gd name="T10" fmla="*/ 87 w 292"/>
                <a:gd name="T11" fmla="*/ 211 h 238"/>
                <a:gd name="T12" fmla="*/ 47 w 292"/>
                <a:gd name="T13" fmla="*/ 211 h 238"/>
                <a:gd name="T14" fmla="*/ 47 w 292"/>
                <a:gd name="T15" fmla="*/ 238 h 238"/>
                <a:gd name="T16" fmla="*/ 249 w 292"/>
                <a:gd name="T17" fmla="*/ 238 h 238"/>
                <a:gd name="T18" fmla="*/ 249 w 292"/>
                <a:gd name="T19" fmla="*/ 211 h 238"/>
                <a:gd name="T20" fmla="*/ 208 w 292"/>
                <a:gd name="T21" fmla="*/ 211 h 238"/>
                <a:gd name="T22" fmla="*/ 208 w 292"/>
                <a:gd name="T23" fmla="*/ 192 h 238"/>
                <a:gd name="T24" fmla="*/ 292 w 292"/>
                <a:gd name="T25" fmla="*/ 192 h 238"/>
                <a:gd name="T26" fmla="*/ 240 w 292"/>
                <a:gd name="T27" fmla="*/ 228 h 238"/>
                <a:gd name="T28" fmla="*/ 55 w 292"/>
                <a:gd name="T29" fmla="*/ 228 h 238"/>
                <a:gd name="T30" fmla="*/ 55 w 292"/>
                <a:gd name="T31" fmla="*/ 220 h 238"/>
                <a:gd name="T32" fmla="*/ 240 w 292"/>
                <a:gd name="T33" fmla="*/ 220 h 238"/>
                <a:gd name="T34" fmla="*/ 240 w 292"/>
                <a:gd name="T35" fmla="*/ 228 h 238"/>
                <a:gd name="T36" fmla="*/ 200 w 292"/>
                <a:gd name="T37" fmla="*/ 197 h 238"/>
                <a:gd name="T38" fmla="*/ 200 w 292"/>
                <a:gd name="T39" fmla="*/ 211 h 238"/>
                <a:gd name="T40" fmla="*/ 95 w 292"/>
                <a:gd name="T41" fmla="*/ 211 h 238"/>
                <a:gd name="T42" fmla="*/ 95 w 292"/>
                <a:gd name="T43" fmla="*/ 197 h 238"/>
                <a:gd name="T44" fmla="*/ 200 w 292"/>
                <a:gd name="T45" fmla="*/ 197 h 238"/>
                <a:gd name="T46" fmla="*/ 8 w 292"/>
                <a:gd name="T47" fmla="*/ 9 h 238"/>
                <a:gd name="T48" fmla="*/ 284 w 292"/>
                <a:gd name="T49" fmla="*/ 9 h 238"/>
                <a:gd name="T50" fmla="*/ 284 w 292"/>
                <a:gd name="T51" fmla="*/ 183 h 238"/>
                <a:gd name="T52" fmla="*/ 8 w 292"/>
                <a:gd name="T53" fmla="*/ 183 h 238"/>
                <a:gd name="T54" fmla="*/ 8 w 292"/>
                <a:gd name="T55" fmla="*/ 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2" h="238">
                  <a:moveTo>
                    <a:pt x="292" y="192"/>
                  </a:moveTo>
                  <a:lnTo>
                    <a:pt x="292" y="0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87" y="192"/>
                  </a:lnTo>
                  <a:lnTo>
                    <a:pt x="87" y="211"/>
                  </a:lnTo>
                  <a:lnTo>
                    <a:pt x="47" y="211"/>
                  </a:lnTo>
                  <a:lnTo>
                    <a:pt x="47" y="238"/>
                  </a:lnTo>
                  <a:lnTo>
                    <a:pt x="249" y="238"/>
                  </a:lnTo>
                  <a:lnTo>
                    <a:pt x="249" y="211"/>
                  </a:lnTo>
                  <a:lnTo>
                    <a:pt x="208" y="211"/>
                  </a:lnTo>
                  <a:lnTo>
                    <a:pt x="208" y="192"/>
                  </a:lnTo>
                  <a:lnTo>
                    <a:pt x="292" y="192"/>
                  </a:lnTo>
                  <a:close/>
                  <a:moveTo>
                    <a:pt x="240" y="228"/>
                  </a:moveTo>
                  <a:lnTo>
                    <a:pt x="55" y="228"/>
                  </a:lnTo>
                  <a:lnTo>
                    <a:pt x="55" y="220"/>
                  </a:lnTo>
                  <a:lnTo>
                    <a:pt x="240" y="220"/>
                  </a:lnTo>
                  <a:lnTo>
                    <a:pt x="240" y="228"/>
                  </a:lnTo>
                  <a:close/>
                  <a:moveTo>
                    <a:pt x="200" y="197"/>
                  </a:moveTo>
                  <a:lnTo>
                    <a:pt x="200" y="211"/>
                  </a:lnTo>
                  <a:lnTo>
                    <a:pt x="95" y="211"/>
                  </a:lnTo>
                  <a:lnTo>
                    <a:pt x="95" y="197"/>
                  </a:lnTo>
                  <a:lnTo>
                    <a:pt x="200" y="197"/>
                  </a:lnTo>
                  <a:close/>
                  <a:moveTo>
                    <a:pt x="8" y="9"/>
                  </a:moveTo>
                  <a:lnTo>
                    <a:pt x="284" y="9"/>
                  </a:lnTo>
                  <a:lnTo>
                    <a:pt x="284" y="183"/>
                  </a:lnTo>
                  <a:lnTo>
                    <a:pt x="8" y="183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68" name="Freeform 15"/>
            <p:cNvSpPr>
              <a:spLocks noEditPoints="1"/>
            </p:cNvSpPr>
            <p:nvPr/>
          </p:nvSpPr>
          <p:spPr bwMode="gray">
            <a:xfrm>
              <a:off x="2797176" y="1616076"/>
              <a:ext cx="347663" cy="209550"/>
            </a:xfrm>
            <a:custGeom>
              <a:avLst/>
              <a:gdLst>
                <a:gd name="T0" fmla="*/ 31 w 219"/>
                <a:gd name="T1" fmla="*/ 132 h 132"/>
                <a:gd name="T2" fmla="*/ 24 w 219"/>
                <a:gd name="T3" fmla="*/ 126 h 132"/>
                <a:gd name="T4" fmla="*/ 75 w 219"/>
                <a:gd name="T5" fmla="*/ 57 h 132"/>
                <a:gd name="T6" fmla="*/ 142 w 219"/>
                <a:gd name="T7" fmla="*/ 103 h 132"/>
                <a:gd name="T8" fmla="*/ 213 w 219"/>
                <a:gd name="T9" fmla="*/ 31 h 132"/>
                <a:gd name="T10" fmla="*/ 219 w 219"/>
                <a:gd name="T11" fmla="*/ 38 h 132"/>
                <a:gd name="T12" fmla="*/ 143 w 219"/>
                <a:gd name="T13" fmla="*/ 115 h 132"/>
                <a:gd name="T14" fmla="*/ 77 w 219"/>
                <a:gd name="T15" fmla="*/ 69 h 132"/>
                <a:gd name="T16" fmla="*/ 31 w 219"/>
                <a:gd name="T17" fmla="*/ 132 h 132"/>
                <a:gd name="T18" fmla="*/ 54 w 219"/>
                <a:gd name="T19" fmla="*/ 21 h 132"/>
                <a:gd name="T20" fmla="*/ 32 w 219"/>
                <a:gd name="T21" fmla="*/ 21 h 132"/>
                <a:gd name="T22" fmla="*/ 32 w 219"/>
                <a:gd name="T23" fmla="*/ 0 h 132"/>
                <a:gd name="T24" fmla="*/ 23 w 219"/>
                <a:gd name="T25" fmla="*/ 0 h 132"/>
                <a:gd name="T26" fmla="*/ 23 w 219"/>
                <a:gd name="T27" fmla="*/ 21 h 132"/>
                <a:gd name="T28" fmla="*/ 0 w 219"/>
                <a:gd name="T29" fmla="*/ 21 h 132"/>
                <a:gd name="T30" fmla="*/ 0 w 219"/>
                <a:gd name="T31" fmla="*/ 30 h 132"/>
                <a:gd name="T32" fmla="*/ 23 w 219"/>
                <a:gd name="T33" fmla="*/ 30 h 132"/>
                <a:gd name="T34" fmla="*/ 23 w 219"/>
                <a:gd name="T35" fmla="*/ 52 h 132"/>
                <a:gd name="T36" fmla="*/ 32 w 219"/>
                <a:gd name="T37" fmla="*/ 52 h 132"/>
                <a:gd name="T38" fmla="*/ 32 w 219"/>
                <a:gd name="T39" fmla="*/ 30 h 132"/>
                <a:gd name="T40" fmla="*/ 54 w 219"/>
                <a:gd name="T41" fmla="*/ 30 h 132"/>
                <a:gd name="T42" fmla="*/ 54 w 219"/>
                <a:gd name="T43" fmla="*/ 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132">
                  <a:moveTo>
                    <a:pt x="31" y="132"/>
                  </a:moveTo>
                  <a:lnTo>
                    <a:pt x="24" y="126"/>
                  </a:lnTo>
                  <a:lnTo>
                    <a:pt x="75" y="57"/>
                  </a:lnTo>
                  <a:lnTo>
                    <a:pt x="142" y="103"/>
                  </a:lnTo>
                  <a:lnTo>
                    <a:pt x="213" y="31"/>
                  </a:lnTo>
                  <a:lnTo>
                    <a:pt x="219" y="38"/>
                  </a:lnTo>
                  <a:lnTo>
                    <a:pt x="143" y="115"/>
                  </a:lnTo>
                  <a:lnTo>
                    <a:pt x="77" y="69"/>
                  </a:lnTo>
                  <a:lnTo>
                    <a:pt x="31" y="132"/>
                  </a:lnTo>
                  <a:close/>
                  <a:moveTo>
                    <a:pt x="54" y="21"/>
                  </a:moveTo>
                  <a:lnTo>
                    <a:pt x="32" y="21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23" y="30"/>
                  </a:lnTo>
                  <a:lnTo>
                    <a:pt x="23" y="52"/>
                  </a:lnTo>
                  <a:lnTo>
                    <a:pt x="32" y="52"/>
                  </a:lnTo>
                  <a:lnTo>
                    <a:pt x="32" y="30"/>
                  </a:lnTo>
                  <a:lnTo>
                    <a:pt x="54" y="30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 bwMode="gray">
          <a:xfrm>
            <a:off x="6616247" y="2383550"/>
            <a:ext cx="260596" cy="344926"/>
            <a:chOff x="1760538" y="4981575"/>
            <a:chExt cx="377825" cy="500063"/>
          </a:xfrm>
        </p:grpSpPr>
        <p:sp>
          <p:nvSpPr>
            <p:cNvPr id="70" name="Freeform 20"/>
            <p:cNvSpPr>
              <a:spLocks noEditPoints="1"/>
            </p:cNvSpPr>
            <p:nvPr/>
          </p:nvSpPr>
          <p:spPr bwMode="gray">
            <a:xfrm>
              <a:off x="1760538" y="4981575"/>
              <a:ext cx="377825" cy="500063"/>
            </a:xfrm>
            <a:custGeom>
              <a:avLst/>
              <a:gdLst>
                <a:gd name="T0" fmla="*/ 179 w 238"/>
                <a:gd name="T1" fmla="*/ 79 h 315"/>
                <a:gd name="T2" fmla="*/ 179 w 238"/>
                <a:gd name="T3" fmla="*/ 0 h 315"/>
                <a:gd name="T4" fmla="*/ 60 w 238"/>
                <a:gd name="T5" fmla="*/ 0 h 315"/>
                <a:gd name="T6" fmla="*/ 60 w 238"/>
                <a:gd name="T7" fmla="*/ 79 h 315"/>
                <a:gd name="T8" fmla="*/ 0 w 238"/>
                <a:gd name="T9" fmla="*/ 79 h 315"/>
                <a:gd name="T10" fmla="*/ 0 w 238"/>
                <a:gd name="T11" fmla="*/ 315 h 315"/>
                <a:gd name="T12" fmla="*/ 238 w 238"/>
                <a:gd name="T13" fmla="*/ 315 h 315"/>
                <a:gd name="T14" fmla="*/ 238 w 238"/>
                <a:gd name="T15" fmla="*/ 79 h 315"/>
                <a:gd name="T16" fmla="*/ 179 w 238"/>
                <a:gd name="T17" fmla="*/ 79 h 315"/>
                <a:gd name="T18" fmla="*/ 70 w 238"/>
                <a:gd name="T19" fmla="*/ 10 h 315"/>
                <a:gd name="T20" fmla="*/ 169 w 238"/>
                <a:gd name="T21" fmla="*/ 10 h 315"/>
                <a:gd name="T22" fmla="*/ 169 w 238"/>
                <a:gd name="T23" fmla="*/ 79 h 315"/>
                <a:gd name="T24" fmla="*/ 70 w 238"/>
                <a:gd name="T25" fmla="*/ 79 h 315"/>
                <a:gd name="T26" fmla="*/ 70 w 238"/>
                <a:gd name="T27" fmla="*/ 10 h 315"/>
                <a:gd name="T28" fmla="*/ 228 w 238"/>
                <a:gd name="T29" fmla="*/ 89 h 315"/>
                <a:gd name="T30" fmla="*/ 228 w 238"/>
                <a:gd name="T31" fmla="*/ 113 h 315"/>
                <a:gd name="T32" fmla="*/ 10 w 238"/>
                <a:gd name="T33" fmla="*/ 113 h 315"/>
                <a:gd name="T34" fmla="*/ 10 w 238"/>
                <a:gd name="T35" fmla="*/ 89 h 315"/>
                <a:gd name="T36" fmla="*/ 228 w 238"/>
                <a:gd name="T37" fmla="*/ 89 h 315"/>
                <a:gd name="T38" fmla="*/ 104 w 238"/>
                <a:gd name="T39" fmla="*/ 305 h 315"/>
                <a:gd name="T40" fmla="*/ 104 w 238"/>
                <a:gd name="T41" fmla="*/ 167 h 315"/>
                <a:gd name="T42" fmla="*/ 134 w 238"/>
                <a:gd name="T43" fmla="*/ 167 h 315"/>
                <a:gd name="T44" fmla="*/ 134 w 238"/>
                <a:gd name="T45" fmla="*/ 305 h 315"/>
                <a:gd name="T46" fmla="*/ 104 w 238"/>
                <a:gd name="T47" fmla="*/ 305 h 315"/>
                <a:gd name="T48" fmla="*/ 144 w 238"/>
                <a:gd name="T49" fmla="*/ 305 h 315"/>
                <a:gd name="T50" fmla="*/ 144 w 238"/>
                <a:gd name="T51" fmla="*/ 158 h 315"/>
                <a:gd name="T52" fmla="*/ 94 w 238"/>
                <a:gd name="T53" fmla="*/ 158 h 315"/>
                <a:gd name="T54" fmla="*/ 94 w 238"/>
                <a:gd name="T55" fmla="*/ 305 h 315"/>
                <a:gd name="T56" fmla="*/ 10 w 238"/>
                <a:gd name="T57" fmla="*/ 305 h 315"/>
                <a:gd name="T58" fmla="*/ 10 w 238"/>
                <a:gd name="T59" fmla="*/ 123 h 315"/>
                <a:gd name="T60" fmla="*/ 228 w 238"/>
                <a:gd name="T61" fmla="*/ 123 h 315"/>
                <a:gd name="T62" fmla="*/ 228 w 238"/>
                <a:gd name="T63" fmla="*/ 305 h 315"/>
                <a:gd name="T64" fmla="*/ 144 w 238"/>
                <a:gd name="T65" fmla="*/ 30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8" h="315">
                  <a:moveTo>
                    <a:pt x="179" y="79"/>
                  </a:moveTo>
                  <a:lnTo>
                    <a:pt x="179" y="0"/>
                  </a:lnTo>
                  <a:lnTo>
                    <a:pt x="60" y="0"/>
                  </a:lnTo>
                  <a:lnTo>
                    <a:pt x="60" y="79"/>
                  </a:lnTo>
                  <a:lnTo>
                    <a:pt x="0" y="79"/>
                  </a:lnTo>
                  <a:lnTo>
                    <a:pt x="0" y="315"/>
                  </a:lnTo>
                  <a:lnTo>
                    <a:pt x="238" y="315"/>
                  </a:lnTo>
                  <a:lnTo>
                    <a:pt x="238" y="79"/>
                  </a:lnTo>
                  <a:lnTo>
                    <a:pt x="179" y="79"/>
                  </a:lnTo>
                  <a:close/>
                  <a:moveTo>
                    <a:pt x="70" y="10"/>
                  </a:moveTo>
                  <a:lnTo>
                    <a:pt x="169" y="10"/>
                  </a:lnTo>
                  <a:lnTo>
                    <a:pt x="169" y="79"/>
                  </a:lnTo>
                  <a:lnTo>
                    <a:pt x="70" y="79"/>
                  </a:lnTo>
                  <a:lnTo>
                    <a:pt x="70" y="10"/>
                  </a:lnTo>
                  <a:close/>
                  <a:moveTo>
                    <a:pt x="228" y="89"/>
                  </a:moveTo>
                  <a:lnTo>
                    <a:pt x="228" y="113"/>
                  </a:lnTo>
                  <a:lnTo>
                    <a:pt x="10" y="113"/>
                  </a:lnTo>
                  <a:lnTo>
                    <a:pt x="10" y="89"/>
                  </a:lnTo>
                  <a:lnTo>
                    <a:pt x="228" y="89"/>
                  </a:lnTo>
                  <a:close/>
                  <a:moveTo>
                    <a:pt x="104" y="305"/>
                  </a:moveTo>
                  <a:lnTo>
                    <a:pt x="104" y="167"/>
                  </a:lnTo>
                  <a:lnTo>
                    <a:pt x="134" y="167"/>
                  </a:lnTo>
                  <a:lnTo>
                    <a:pt x="134" y="305"/>
                  </a:lnTo>
                  <a:lnTo>
                    <a:pt x="104" y="305"/>
                  </a:lnTo>
                  <a:close/>
                  <a:moveTo>
                    <a:pt x="144" y="305"/>
                  </a:moveTo>
                  <a:lnTo>
                    <a:pt x="144" y="158"/>
                  </a:lnTo>
                  <a:lnTo>
                    <a:pt x="94" y="158"/>
                  </a:lnTo>
                  <a:lnTo>
                    <a:pt x="94" y="305"/>
                  </a:lnTo>
                  <a:lnTo>
                    <a:pt x="10" y="305"/>
                  </a:lnTo>
                  <a:lnTo>
                    <a:pt x="10" y="123"/>
                  </a:lnTo>
                  <a:lnTo>
                    <a:pt x="228" y="123"/>
                  </a:lnTo>
                  <a:lnTo>
                    <a:pt x="228" y="305"/>
                  </a:lnTo>
                  <a:lnTo>
                    <a:pt x="144" y="305"/>
                  </a:ln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71" name="Freeform 21"/>
            <p:cNvSpPr>
              <a:spLocks noEditPoints="1"/>
            </p:cNvSpPr>
            <p:nvPr/>
          </p:nvSpPr>
          <p:spPr bwMode="gray">
            <a:xfrm>
              <a:off x="1804988" y="5021263"/>
              <a:ext cx="287338" cy="320675"/>
            </a:xfrm>
            <a:custGeom>
              <a:avLst/>
              <a:gdLst>
                <a:gd name="T0" fmla="*/ 29 w 181"/>
                <a:gd name="T1" fmla="*/ 192 h 202"/>
                <a:gd name="T2" fmla="*/ 9 w 181"/>
                <a:gd name="T3" fmla="*/ 192 h 202"/>
                <a:gd name="T4" fmla="*/ 9 w 181"/>
                <a:gd name="T5" fmla="*/ 142 h 202"/>
                <a:gd name="T6" fmla="*/ 29 w 181"/>
                <a:gd name="T7" fmla="*/ 142 h 202"/>
                <a:gd name="T8" fmla="*/ 29 w 181"/>
                <a:gd name="T9" fmla="*/ 192 h 202"/>
                <a:gd name="T10" fmla="*/ 39 w 181"/>
                <a:gd name="T11" fmla="*/ 133 h 202"/>
                <a:gd name="T12" fmla="*/ 0 w 181"/>
                <a:gd name="T13" fmla="*/ 133 h 202"/>
                <a:gd name="T14" fmla="*/ 0 w 181"/>
                <a:gd name="T15" fmla="*/ 202 h 202"/>
                <a:gd name="T16" fmla="*/ 39 w 181"/>
                <a:gd name="T17" fmla="*/ 202 h 202"/>
                <a:gd name="T18" fmla="*/ 39 w 181"/>
                <a:gd name="T19" fmla="*/ 133 h 202"/>
                <a:gd name="T20" fmla="*/ 171 w 181"/>
                <a:gd name="T21" fmla="*/ 192 h 202"/>
                <a:gd name="T22" fmla="*/ 151 w 181"/>
                <a:gd name="T23" fmla="*/ 192 h 202"/>
                <a:gd name="T24" fmla="*/ 151 w 181"/>
                <a:gd name="T25" fmla="*/ 142 h 202"/>
                <a:gd name="T26" fmla="*/ 171 w 181"/>
                <a:gd name="T27" fmla="*/ 142 h 202"/>
                <a:gd name="T28" fmla="*/ 171 w 181"/>
                <a:gd name="T29" fmla="*/ 192 h 202"/>
                <a:gd name="T30" fmla="*/ 181 w 181"/>
                <a:gd name="T31" fmla="*/ 133 h 202"/>
                <a:gd name="T32" fmla="*/ 141 w 181"/>
                <a:gd name="T33" fmla="*/ 133 h 202"/>
                <a:gd name="T34" fmla="*/ 141 w 181"/>
                <a:gd name="T35" fmla="*/ 202 h 202"/>
                <a:gd name="T36" fmla="*/ 181 w 181"/>
                <a:gd name="T37" fmla="*/ 202 h 202"/>
                <a:gd name="T38" fmla="*/ 181 w 181"/>
                <a:gd name="T39" fmla="*/ 133 h 202"/>
                <a:gd name="T40" fmla="*/ 111 w 181"/>
                <a:gd name="T41" fmla="*/ 14 h 202"/>
                <a:gd name="T42" fmla="*/ 96 w 181"/>
                <a:gd name="T43" fmla="*/ 14 h 202"/>
                <a:gd name="T44" fmla="*/ 96 w 181"/>
                <a:gd name="T45" fmla="*/ 0 h 202"/>
                <a:gd name="T46" fmla="*/ 86 w 181"/>
                <a:gd name="T47" fmla="*/ 0 h 202"/>
                <a:gd name="T48" fmla="*/ 86 w 181"/>
                <a:gd name="T49" fmla="*/ 14 h 202"/>
                <a:gd name="T50" fmla="*/ 71 w 181"/>
                <a:gd name="T51" fmla="*/ 14 h 202"/>
                <a:gd name="T52" fmla="*/ 71 w 181"/>
                <a:gd name="T53" fmla="*/ 24 h 202"/>
                <a:gd name="T54" fmla="*/ 86 w 181"/>
                <a:gd name="T55" fmla="*/ 24 h 202"/>
                <a:gd name="T56" fmla="*/ 86 w 181"/>
                <a:gd name="T57" fmla="*/ 39 h 202"/>
                <a:gd name="T58" fmla="*/ 96 w 181"/>
                <a:gd name="T59" fmla="*/ 39 h 202"/>
                <a:gd name="T60" fmla="*/ 96 w 181"/>
                <a:gd name="T61" fmla="*/ 24 h 202"/>
                <a:gd name="T62" fmla="*/ 111 w 181"/>
                <a:gd name="T63" fmla="*/ 24 h 202"/>
                <a:gd name="T64" fmla="*/ 111 w 181"/>
                <a:gd name="T65" fmla="*/ 1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1" h="202">
                  <a:moveTo>
                    <a:pt x="29" y="192"/>
                  </a:moveTo>
                  <a:lnTo>
                    <a:pt x="9" y="192"/>
                  </a:lnTo>
                  <a:lnTo>
                    <a:pt x="9" y="142"/>
                  </a:lnTo>
                  <a:lnTo>
                    <a:pt x="29" y="142"/>
                  </a:lnTo>
                  <a:lnTo>
                    <a:pt x="29" y="192"/>
                  </a:lnTo>
                  <a:close/>
                  <a:moveTo>
                    <a:pt x="39" y="133"/>
                  </a:moveTo>
                  <a:lnTo>
                    <a:pt x="0" y="133"/>
                  </a:lnTo>
                  <a:lnTo>
                    <a:pt x="0" y="202"/>
                  </a:lnTo>
                  <a:lnTo>
                    <a:pt x="39" y="202"/>
                  </a:lnTo>
                  <a:lnTo>
                    <a:pt x="39" y="133"/>
                  </a:lnTo>
                  <a:close/>
                  <a:moveTo>
                    <a:pt x="171" y="192"/>
                  </a:moveTo>
                  <a:lnTo>
                    <a:pt x="151" y="192"/>
                  </a:lnTo>
                  <a:lnTo>
                    <a:pt x="151" y="142"/>
                  </a:lnTo>
                  <a:lnTo>
                    <a:pt x="171" y="142"/>
                  </a:lnTo>
                  <a:lnTo>
                    <a:pt x="171" y="192"/>
                  </a:lnTo>
                  <a:close/>
                  <a:moveTo>
                    <a:pt x="181" y="133"/>
                  </a:moveTo>
                  <a:lnTo>
                    <a:pt x="141" y="133"/>
                  </a:lnTo>
                  <a:lnTo>
                    <a:pt x="141" y="202"/>
                  </a:lnTo>
                  <a:lnTo>
                    <a:pt x="181" y="202"/>
                  </a:lnTo>
                  <a:lnTo>
                    <a:pt x="181" y="133"/>
                  </a:lnTo>
                  <a:close/>
                  <a:moveTo>
                    <a:pt x="111" y="14"/>
                  </a:moveTo>
                  <a:lnTo>
                    <a:pt x="96" y="14"/>
                  </a:lnTo>
                  <a:lnTo>
                    <a:pt x="96" y="0"/>
                  </a:lnTo>
                  <a:lnTo>
                    <a:pt x="86" y="0"/>
                  </a:lnTo>
                  <a:lnTo>
                    <a:pt x="86" y="14"/>
                  </a:lnTo>
                  <a:lnTo>
                    <a:pt x="71" y="14"/>
                  </a:lnTo>
                  <a:lnTo>
                    <a:pt x="71" y="24"/>
                  </a:lnTo>
                  <a:lnTo>
                    <a:pt x="86" y="24"/>
                  </a:lnTo>
                  <a:lnTo>
                    <a:pt x="86" y="39"/>
                  </a:lnTo>
                  <a:lnTo>
                    <a:pt x="96" y="39"/>
                  </a:lnTo>
                  <a:lnTo>
                    <a:pt x="96" y="24"/>
                  </a:lnTo>
                  <a:lnTo>
                    <a:pt x="111" y="24"/>
                  </a:lnTo>
                  <a:lnTo>
                    <a:pt x="111" y="14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86564" y="1609019"/>
            <a:ext cx="6402090" cy="134396"/>
            <a:chOff x="2886564" y="1609019"/>
            <a:chExt cx="6402090" cy="134396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2886564" y="1668205"/>
              <a:ext cx="6402090" cy="0"/>
            </a:xfrm>
            <a:prstGeom prst="straightConnector1">
              <a:avLst/>
            </a:prstGeom>
            <a:ln w="9525" cap="rnd">
              <a:solidFill>
                <a:schemeClr val="accent1"/>
              </a:solidFill>
              <a:prstDash val="dash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3531659" y="1613129"/>
              <a:ext cx="130286" cy="13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3382225" y="1613129"/>
              <a:ext cx="130286" cy="13028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3210680" y="1609019"/>
              <a:ext cx="130286" cy="1302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8443876" y="1613129"/>
              <a:ext cx="130286" cy="13028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8286822" y="1613129"/>
              <a:ext cx="130286" cy="13028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8122897" y="1609019"/>
              <a:ext cx="130286" cy="13028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81" name="Oval 80"/>
          <p:cNvSpPr/>
          <p:nvPr/>
        </p:nvSpPr>
        <p:spPr>
          <a:xfrm>
            <a:off x="9712344" y="5779535"/>
            <a:ext cx="130286" cy="13028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9894157" y="5693278"/>
            <a:ext cx="130286" cy="1302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10040200" y="5584898"/>
            <a:ext cx="130286" cy="13028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551850" y="5767404"/>
            <a:ext cx="130286" cy="130286"/>
          </a:xfrm>
          <a:prstGeom prst="ellipse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368938" y="5681147"/>
            <a:ext cx="130286" cy="13028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201672" y="5550861"/>
            <a:ext cx="130286" cy="13028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2" name="Slide Number Placeholder 2">
            <a:extLst>
              <a:ext uri="{FF2B5EF4-FFF2-40B4-BE49-F238E27FC236}">
                <a16:creationId xmlns:a16="http://schemas.microsoft.com/office/drawing/2014/main" xmlns="" id="{1822FF48-C6BC-3549-833F-CBF2D659E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0450" y="6486982"/>
            <a:ext cx="612322" cy="365125"/>
          </a:xfrm>
        </p:spPr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13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73A23-D4D4-B941-BE90-F8D36006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 smart health 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57BB98A-6D13-6B44-932F-D5F52A77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C7C394-BE45-9D43-979C-EC1F9B35A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BB4C9A-A7D1-1947-A257-D0E6137DF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586"/>
          <a:stretch/>
        </p:blipFill>
        <p:spPr>
          <a:xfrm>
            <a:off x="0" y="1147866"/>
            <a:ext cx="12191999" cy="4715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7CF5FA7-04CD-904E-BEF1-DA81AE775027}"/>
              </a:ext>
            </a:extLst>
          </p:cNvPr>
          <p:cNvSpPr/>
          <p:nvPr/>
        </p:nvSpPr>
        <p:spPr>
          <a:xfrm>
            <a:off x="-1" y="1147865"/>
            <a:ext cx="12192001" cy="471590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3000"/>
                </a:schemeClr>
              </a:gs>
              <a:gs pos="99000">
                <a:schemeClr val="bg1">
                  <a:alpha val="8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80DBAF-1E52-9448-A796-8FB062028539}"/>
              </a:ext>
            </a:extLst>
          </p:cNvPr>
          <p:cNvSpPr/>
          <p:nvPr/>
        </p:nvSpPr>
        <p:spPr>
          <a:xfrm>
            <a:off x="80501" y="2757165"/>
            <a:ext cx="22853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Unique health records </a:t>
            </a:r>
            <a:r>
              <a:rPr lang="en-US" dirty="0"/>
              <a:t>for all citizens with </a:t>
            </a:r>
            <a:r>
              <a:rPr lang="en-US" dirty="0" smtClean="0"/>
              <a:t>longitudinal medical history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8AB310-5B8D-1743-83A9-ACCAAA062924}"/>
              </a:ext>
            </a:extLst>
          </p:cNvPr>
          <p:cNvSpPr/>
          <p:nvPr/>
        </p:nvSpPr>
        <p:spPr>
          <a:xfrm>
            <a:off x="2442040" y="2757165"/>
            <a:ext cx="2432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An integrated network </a:t>
            </a:r>
            <a:r>
              <a:rPr lang="en-US" dirty="0"/>
              <a:t>of HMIS, EHR, Telemedicine, Care AI, analytics </a:t>
            </a:r>
            <a:r>
              <a:rPr lang="en-US" dirty="0" smtClean="0"/>
              <a:t>to su</a:t>
            </a:r>
            <a:r>
              <a:rPr lang="en-US" dirty="0"/>
              <a:t>p</a:t>
            </a:r>
            <a:r>
              <a:rPr lang="en-US" dirty="0" smtClean="0"/>
              <a:t>port the </a:t>
            </a:r>
            <a:r>
              <a:rPr lang="en-US" dirty="0"/>
              <a:t>continuum of care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8A3C0B-691E-ED47-8210-763B0D460A90}"/>
              </a:ext>
            </a:extLst>
          </p:cNvPr>
          <p:cNvSpPr/>
          <p:nvPr/>
        </p:nvSpPr>
        <p:spPr>
          <a:xfrm>
            <a:off x="4950731" y="2757165"/>
            <a:ext cx="24379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Real time </a:t>
            </a:r>
            <a:r>
              <a:rPr lang="en-US" b="1" dirty="0">
                <a:solidFill>
                  <a:schemeClr val="accent1"/>
                </a:solidFill>
              </a:rPr>
              <a:t>health and wellness monitoring </a:t>
            </a:r>
            <a:r>
              <a:rPr lang="en-US" dirty="0"/>
              <a:t>through health dashboards </a:t>
            </a:r>
            <a:r>
              <a:rPr lang="en-US" dirty="0" smtClean="0"/>
              <a:t>based on intelligent </a:t>
            </a:r>
            <a:r>
              <a:rPr lang="en-US" dirty="0"/>
              <a:t>connected </a:t>
            </a:r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D14187D-4155-B24D-9566-EDF85FCEFA99}"/>
              </a:ext>
            </a:extLst>
          </p:cNvPr>
          <p:cNvSpPr/>
          <p:nvPr/>
        </p:nvSpPr>
        <p:spPr>
          <a:xfrm>
            <a:off x="7464894" y="2757165"/>
            <a:ext cx="2325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Interoperability policies </a:t>
            </a:r>
            <a:r>
              <a:rPr lang="en-US" dirty="0"/>
              <a:t>and standards for public health data </a:t>
            </a:r>
            <a:r>
              <a:rPr lang="en-US" dirty="0" smtClean="0"/>
              <a:t>exchange and data security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4E2D1D6-199C-A24C-99D2-C7C4AC785A4C}"/>
              </a:ext>
            </a:extLst>
          </p:cNvPr>
          <p:cNvSpPr/>
          <p:nvPr/>
        </p:nvSpPr>
        <p:spPr>
          <a:xfrm>
            <a:off x="9866934" y="2757165"/>
            <a:ext cx="22089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50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1"/>
                </a:solidFill>
                <a:ea typeface="Times New Roman"/>
              </a:rPr>
              <a:t>Population health analytics </a:t>
            </a:r>
            <a:r>
              <a:rPr lang="en-US" dirty="0">
                <a:ea typeface="Times New Roman"/>
              </a:rPr>
              <a:t>used by authorities for planning health care programs, resources</a:t>
            </a:r>
            <a:endParaRPr lang="en-US" sz="28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4E4B094-974C-A24E-A129-43943BC0780E}"/>
              </a:ext>
            </a:extLst>
          </p:cNvPr>
          <p:cNvCxnSpPr/>
          <p:nvPr/>
        </p:nvCxnSpPr>
        <p:spPr>
          <a:xfrm>
            <a:off x="2456557" y="2452916"/>
            <a:ext cx="0" cy="2017486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B6F806A-AF05-F24C-A356-9BB0DE2FD34D}"/>
              </a:ext>
            </a:extLst>
          </p:cNvPr>
          <p:cNvCxnSpPr/>
          <p:nvPr/>
        </p:nvCxnSpPr>
        <p:spPr>
          <a:xfrm>
            <a:off x="4836900" y="2452916"/>
            <a:ext cx="0" cy="2017486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11EE420-521F-9A43-8547-4F83CDB899B8}"/>
              </a:ext>
            </a:extLst>
          </p:cNvPr>
          <p:cNvCxnSpPr/>
          <p:nvPr/>
        </p:nvCxnSpPr>
        <p:spPr>
          <a:xfrm>
            <a:off x="7493014" y="2452916"/>
            <a:ext cx="0" cy="2017486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68A4E45-EE6C-D04C-875F-204A6F80E854}"/>
              </a:ext>
            </a:extLst>
          </p:cNvPr>
          <p:cNvCxnSpPr/>
          <p:nvPr/>
        </p:nvCxnSpPr>
        <p:spPr>
          <a:xfrm>
            <a:off x="9829814" y="2452916"/>
            <a:ext cx="0" cy="2017486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52244D8-76D2-D24A-86F8-E7BDBC991AB6}"/>
              </a:ext>
            </a:extLst>
          </p:cNvPr>
          <p:cNvGrpSpPr/>
          <p:nvPr/>
        </p:nvGrpSpPr>
        <p:grpSpPr>
          <a:xfrm>
            <a:off x="905926" y="1690458"/>
            <a:ext cx="762460" cy="762458"/>
            <a:chOff x="8454220" y="3132374"/>
            <a:chExt cx="267237" cy="267236"/>
          </a:xfrm>
        </p:grpSpPr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xmlns="" id="{D498244A-AA47-204E-9EF7-4B11C1428322}"/>
                </a:ext>
              </a:extLst>
            </p:cNvPr>
            <p:cNvSpPr>
              <a:spLocks/>
            </p:cNvSpPr>
            <p:nvPr/>
          </p:nvSpPr>
          <p:spPr bwMode="gray">
            <a:xfrm>
              <a:off x="8454220" y="3132374"/>
              <a:ext cx="197331" cy="267236"/>
            </a:xfrm>
            <a:custGeom>
              <a:avLst/>
              <a:gdLst>
                <a:gd name="T0" fmla="*/ 446 w 446"/>
                <a:gd name="T1" fmla="*/ 604 h 604"/>
                <a:gd name="T2" fmla="*/ 0 w 446"/>
                <a:gd name="T3" fmla="*/ 604 h 604"/>
                <a:gd name="T4" fmla="*/ 0 w 446"/>
                <a:gd name="T5" fmla="*/ 0 h 604"/>
                <a:gd name="T6" fmla="*/ 446 w 446"/>
                <a:gd name="T7" fmla="*/ 0 h 604"/>
                <a:gd name="T8" fmla="*/ 446 w 446"/>
                <a:gd name="T9" fmla="*/ 283 h 604"/>
                <a:gd name="T10" fmla="*/ 427 w 446"/>
                <a:gd name="T11" fmla="*/ 283 h 604"/>
                <a:gd name="T12" fmla="*/ 427 w 446"/>
                <a:gd name="T13" fmla="*/ 19 h 604"/>
                <a:gd name="T14" fmla="*/ 19 w 446"/>
                <a:gd name="T15" fmla="*/ 19 h 604"/>
                <a:gd name="T16" fmla="*/ 19 w 446"/>
                <a:gd name="T17" fmla="*/ 586 h 604"/>
                <a:gd name="T18" fmla="*/ 427 w 446"/>
                <a:gd name="T19" fmla="*/ 586 h 604"/>
                <a:gd name="T20" fmla="*/ 427 w 446"/>
                <a:gd name="T21" fmla="*/ 486 h 604"/>
                <a:gd name="T22" fmla="*/ 446 w 446"/>
                <a:gd name="T23" fmla="*/ 486 h 604"/>
                <a:gd name="T24" fmla="*/ 446 w 446"/>
                <a:gd name="T25" fmla="*/ 604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6" h="604">
                  <a:moveTo>
                    <a:pt x="446" y="604"/>
                  </a:moveTo>
                  <a:lnTo>
                    <a:pt x="0" y="604"/>
                  </a:lnTo>
                  <a:lnTo>
                    <a:pt x="0" y="0"/>
                  </a:lnTo>
                  <a:lnTo>
                    <a:pt x="446" y="0"/>
                  </a:lnTo>
                  <a:lnTo>
                    <a:pt x="446" y="283"/>
                  </a:lnTo>
                  <a:lnTo>
                    <a:pt x="427" y="283"/>
                  </a:lnTo>
                  <a:lnTo>
                    <a:pt x="427" y="19"/>
                  </a:lnTo>
                  <a:lnTo>
                    <a:pt x="19" y="19"/>
                  </a:lnTo>
                  <a:lnTo>
                    <a:pt x="19" y="586"/>
                  </a:lnTo>
                  <a:lnTo>
                    <a:pt x="427" y="586"/>
                  </a:lnTo>
                  <a:lnTo>
                    <a:pt x="427" y="486"/>
                  </a:lnTo>
                  <a:lnTo>
                    <a:pt x="446" y="486"/>
                  </a:lnTo>
                  <a:lnTo>
                    <a:pt x="446" y="604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Rectangle 74">
              <a:extLst>
                <a:ext uri="{FF2B5EF4-FFF2-40B4-BE49-F238E27FC236}">
                  <a16:creationId xmlns:a16="http://schemas.microsoft.com/office/drawing/2014/main" xmlns="" id="{74BA2967-8706-E04C-8BD5-26CA8870E71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87846" y="3192105"/>
              <a:ext cx="65482" cy="7964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Rectangle 75">
              <a:extLst>
                <a:ext uri="{FF2B5EF4-FFF2-40B4-BE49-F238E27FC236}">
                  <a16:creationId xmlns:a16="http://schemas.microsoft.com/office/drawing/2014/main" xmlns="" id="{253C7D17-9280-774A-99EB-E83BB16E83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85633" y="3298291"/>
              <a:ext cx="69907" cy="8407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Rectangle 76">
              <a:extLst>
                <a:ext uri="{FF2B5EF4-FFF2-40B4-BE49-F238E27FC236}">
                  <a16:creationId xmlns:a16="http://schemas.microsoft.com/office/drawing/2014/main" xmlns="" id="{F3885DDE-0187-E440-B9DF-B3DF1AC897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85633" y="3329705"/>
              <a:ext cx="69907" cy="8407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Rectangle 77">
              <a:extLst>
                <a:ext uri="{FF2B5EF4-FFF2-40B4-BE49-F238E27FC236}">
                  <a16:creationId xmlns:a16="http://schemas.microsoft.com/office/drawing/2014/main" xmlns="" id="{C0AC9852-29C2-D546-8418-3898F54569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485633" y="3271302"/>
              <a:ext cx="69907" cy="8407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xmlns="" id="{7A23E205-7A02-834F-AD11-D0EBA8103279}"/>
                </a:ext>
              </a:extLst>
            </p:cNvPr>
            <p:cNvSpPr>
              <a:spLocks/>
            </p:cNvSpPr>
            <p:nvPr/>
          </p:nvSpPr>
          <p:spPr bwMode="gray">
            <a:xfrm>
              <a:off x="8574565" y="3230596"/>
              <a:ext cx="146892" cy="103532"/>
            </a:xfrm>
            <a:custGeom>
              <a:avLst/>
              <a:gdLst>
                <a:gd name="T0" fmla="*/ 110 w 332"/>
                <a:gd name="T1" fmla="*/ 234 h 234"/>
                <a:gd name="T2" fmla="*/ 0 w 332"/>
                <a:gd name="T3" fmla="*/ 123 h 234"/>
                <a:gd name="T4" fmla="*/ 14 w 332"/>
                <a:gd name="T5" fmla="*/ 109 h 234"/>
                <a:gd name="T6" fmla="*/ 110 w 332"/>
                <a:gd name="T7" fmla="*/ 208 h 234"/>
                <a:gd name="T8" fmla="*/ 318 w 332"/>
                <a:gd name="T9" fmla="*/ 0 h 234"/>
                <a:gd name="T10" fmla="*/ 332 w 332"/>
                <a:gd name="T11" fmla="*/ 12 h 234"/>
                <a:gd name="T12" fmla="*/ 110 w 332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34">
                  <a:moveTo>
                    <a:pt x="110" y="234"/>
                  </a:moveTo>
                  <a:lnTo>
                    <a:pt x="0" y="123"/>
                  </a:lnTo>
                  <a:lnTo>
                    <a:pt x="14" y="109"/>
                  </a:lnTo>
                  <a:lnTo>
                    <a:pt x="110" y="208"/>
                  </a:lnTo>
                  <a:lnTo>
                    <a:pt x="318" y="0"/>
                  </a:lnTo>
                  <a:lnTo>
                    <a:pt x="332" y="12"/>
                  </a:lnTo>
                  <a:lnTo>
                    <a:pt x="110" y="234"/>
                  </a:lnTo>
                  <a:close/>
                </a:path>
              </a:pathLst>
            </a:custGeom>
            <a:solidFill>
              <a:srgbClr val="E77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24" name="Group 128">
            <a:extLst>
              <a:ext uri="{FF2B5EF4-FFF2-40B4-BE49-F238E27FC236}">
                <a16:creationId xmlns:a16="http://schemas.microsoft.com/office/drawing/2014/main" xmlns="" id="{3981A45C-6C89-364C-8ED5-4B25EA7832C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208850" y="1659100"/>
            <a:ext cx="857599" cy="857599"/>
            <a:chOff x="563" y="1671"/>
            <a:chExt cx="604" cy="604"/>
          </a:xfrm>
        </p:grpSpPr>
        <p:sp>
          <p:nvSpPr>
            <p:cNvPr id="25" name="Freeform 129">
              <a:extLst>
                <a:ext uri="{FF2B5EF4-FFF2-40B4-BE49-F238E27FC236}">
                  <a16:creationId xmlns:a16="http://schemas.microsoft.com/office/drawing/2014/main" xmlns="" id="{AE06CF76-F7C3-A449-965D-8A5030EEB3B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33" y="1732"/>
              <a:ext cx="269" cy="175"/>
            </a:xfrm>
            <a:custGeom>
              <a:avLst/>
              <a:gdLst>
                <a:gd name="T0" fmla="*/ 81 w 114"/>
                <a:gd name="T1" fmla="*/ 74 h 74"/>
                <a:gd name="T2" fmla="*/ 78 w 114"/>
                <a:gd name="T3" fmla="*/ 74 h 74"/>
                <a:gd name="T4" fmla="*/ 71 w 114"/>
                <a:gd name="T5" fmla="*/ 72 h 74"/>
                <a:gd name="T6" fmla="*/ 58 w 114"/>
                <a:gd name="T7" fmla="*/ 69 h 74"/>
                <a:gd name="T8" fmla="*/ 58 w 114"/>
                <a:gd name="T9" fmla="*/ 69 h 74"/>
                <a:gd name="T10" fmla="*/ 44 w 114"/>
                <a:gd name="T11" fmla="*/ 72 h 74"/>
                <a:gd name="T12" fmla="*/ 36 w 114"/>
                <a:gd name="T13" fmla="*/ 73 h 74"/>
                <a:gd name="T14" fmla="*/ 33 w 114"/>
                <a:gd name="T15" fmla="*/ 74 h 74"/>
                <a:gd name="T16" fmla="*/ 32 w 114"/>
                <a:gd name="T17" fmla="*/ 71 h 74"/>
                <a:gd name="T18" fmla="*/ 17 w 114"/>
                <a:gd name="T19" fmla="*/ 46 h 74"/>
                <a:gd name="T20" fmla="*/ 0 w 114"/>
                <a:gd name="T21" fmla="*/ 17 h 74"/>
                <a:gd name="T22" fmla="*/ 3 w 114"/>
                <a:gd name="T23" fmla="*/ 15 h 74"/>
                <a:gd name="T24" fmla="*/ 55 w 114"/>
                <a:gd name="T25" fmla="*/ 0 h 74"/>
                <a:gd name="T26" fmla="*/ 111 w 114"/>
                <a:gd name="T27" fmla="*/ 14 h 74"/>
                <a:gd name="T28" fmla="*/ 114 w 114"/>
                <a:gd name="T29" fmla="*/ 16 h 74"/>
                <a:gd name="T30" fmla="*/ 81 w 114"/>
                <a:gd name="T31" fmla="*/ 74 h 74"/>
                <a:gd name="T32" fmla="*/ 57 w 114"/>
                <a:gd name="T33" fmla="*/ 61 h 74"/>
                <a:gd name="T34" fmla="*/ 73 w 114"/>
                <a:gd name="T35" fmla="*/ 64 h 74"/>
                <a:gd name="T36" fmla="*/ 77 w 114"/>
                <a:gd name="T37" fmla="*/ 65 h 74"/>
                <a:gd name="T38" fmla="*/ 103 w 114"/>
                <a:gd name="T39" fmla="*/ 19 h 74"/>
                <a:gd name="T40" fmla="*/ 55 w 114"/>
                <a:gd name="T41" fmla="*/ 8 h 74"/>
                <a:gd name="T42" fmla="*/ 11 w 114"/>
                <a:gd name="T43" fmla="*/ 19 h 74"/>
                <a:gd name="T44" fmla="*/ 24 w 114"/>
                <a:gd name="T45" fmla="*/ 42 h 74"/>
                <a:gd name="T46" fmla="*/ 37 w 114"/>
                <a:gd name="T47" fmla="*/ 65 h 74"/>
                <a:gd name="T48" fmla="*/ 42 w 114"/>
                <a:gd name="T49" fmla="*/ 64 h 74"/>
                <a:gd name="T50" fmla="*/ 57 w 114"/>
                <a:gd name="T5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4" h="74">
                  <a:moveTo>
                    <a:pt x="81" y="74"/>
                  </a:moveTo>
                  <a:cubicBezTo>
                    <a:pt x="78" y="74"/>
                    <a:pt x="78" y="74"/>
                    <a:pt x="78" y="74"/>
                  </a:cubicBezTo>
                  <a:cubicBezTo>
                    <a:pt x="76" y="73"/>
                    <a:pt x="74" y="73"/>
                    <a:pt x="71" y="72"/>
                  </a:cubicBezTo>
                  <a:cubicBezTo>
                    <a:pt x="66" y="71"/>
                    <a:pt x="62" y="70"/>
                    <a:pt x="58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3" y="69"/>
                    <a:pt x="49" y="70"/>
                    <a:pt x="44" y="72"/>
                  </a:cubicBezTo>
                  <a:cubicBezTo>
                    <a:pt x="41" y="72"/>
                    <a:pt x="39" y="73"/>
                    <a:pt x="36" y="73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7" y="64"/>
                    <a:pt x="22" y="55"/>
                    <a:pt x="17" y="4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6" y="5"/>
                    <a:pt x="35" y="0"/>
                    <a:pt x="55" y="0"/>
                  </a:cubicBezTo>
                  <a:cubicBezTo>
                    <a:pt x="76" y="0"/>
                    <a:pt x="95" y="5"/>
                    <a:pt x="111" y="14"/>
                  </a:cubicBezTo>
                  <a:cubicBezTo>
                    <a:pt x="114" y="16"/>
                    <a:pt x="114" y="16"/>
                    <a:pt x="114" y="16"/>
                  </a:cubicBezTo>
                  <a:lnTo>
                    <a:pt x="81" y="74"/>
                  </a:lnTo>
                  <a:close/>
                  <a:moveTo>
                    <a:pt x="57" y="61"/>
                  </a:moveTo>
                  <a:cubicBezTo>
                    <a:pt x="63" y="62"/>
                    <a:pt x="68" y="63"/>
                    <a:pt x="73" y="64"/>
                  </a:cubicBezTo>
                  <a:cubicBezTo>
                    <a:pt x="75" y="65"/>
                    <a:pt x="76" y="65"/>
                    <a:pt x="77" y="65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90" y="12"/>
                    <a:pt x="73" y="8"/>
                    <a:pt x="55" y="8"/>
                  </a:cubicBezTo>
                  <a:cubicBezTo>
                    <a:pt x="38" y="8"/>
                    <a:pt x="22" y="12"/>
                    <a:pt x="11" y="19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9" y="50"/>
                    <a:pt x="33" y="58"/>
                    <a:pt x="37" y="65"/>
                  </a:cubicBezTo>
                  <a:cubicBezTo>
                    <a:pt x="39" y="65"/>
                    <a:pt x="40" y="64"/>
                    <a:pt x="42" y="64"/>
                  </a:cubicBezTo>
                  <a:cubicBezTo>
                    <a:pt x="47" y="63"/>
                    <a:pt x="52" y="61"/>
                    <a:pt x="57" y="61"/>
                  </a:cubicBez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130">
              <a:extLst>
                <a:ext uri="{FF2B5EF4-FFF2-40B4-BE49-F238E27FC236}">
                  <a16:creationId xmlns:a16="http://schemas.microsoft.com/office/drawing/2014/main" xmlns="" id="{A62B3840-650C-CB4D-B012-8258578D80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1" y="1971"/>
              <a:ext cx="229" cy="217"/>
            </a:xfrm>
            <a:custGeom>
              <a:avLst/>
              <a:gdLst>
                <a:gd name="T0" fmla="*/ 35 w 97"/>
                <a:gd name="T1" fmla="*/ 92 h 92"/>
                <a:gd name="T2" fmla="*/ 0 w 97"/>
                <a:gd name="T3" fmla="*/ 34 h 92"/>
                <a:gd name="T4" fmla="*/ 3 w 97"/>
                <a:gd name="T5" fmla="*/ 32 h 92"/>
                <a:gd name="T6" fmla="*/ 21 w 97"/>
                <a:gd name="T7" fmla="*/ 4 h 92"/>
                <a:gd name="T8" fmla="*/ 22 w 97"/>
                <a:gd name="T9" fmla="*/ 0 h 92"/>
                <a:gd name="T10" fmla="*/ 91 w 97"/>
                <a:gd name="T11" fmla="*/ 0 h 92"/>
                <a:gd name="T12" fmla="*/ 92 w 97"/>
                <a:gd name="T13" fmla="*/ 3 h 92"/>
                <a:gd name="T14" fmla="*/ 39 w 97"/>
                <a:gd name="T15" fmla="*/ 91 h 92"/>
                <a:gd name="T16" fmla="*/ 35 w 97"/>
                <a:gd name="T17" fmla="*/ 92 h 92"/>
                <a:gd name="T18" fmla="*/ 10 w 97"/>
                <a:gd name="T19" fmla="*/ 36 h 92"/>
                <a:gd name="T20" fmla="*/ 39 w 97"/>
                <a:gd name="T21" fmla="*/ 82 h 92"/>
                <a:gd name="T22" fmla="*/ 84 w 97"/>
                <a:gd name="T23" fmla="*/ 8 h 92"/>
                <a:gd name="T24" fmla="*/ 29 w 97"/>
                <a:gd name="T25" fmla="*/ 8 h 92"/>
                <a:gd name="T26" fmla="*/ 10 w 97"/>
                <a:gd name="T27" fmla="*/ 3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92">
                  <a:moveTo>
                    <a:pt x="35" y="92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4" y="25"/>
                    <a:pt x="20" y="15"/>
                    <a:pt x="21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7" y="32"/>
                    <a:pt x="69" y="78"/>
                    <a:pt x="39" y="91"/>
                  </a:cubicBezTo>
                  <a:lnTo>
                    <a:pt x="35" y="92"/>
                  </a:lnTo>
                  <a:close/>
                  <a:moveTo>
                    <a:pt x="10" y="36"/>
                  </a:moveTo>
                  <a:cubicBezTo>
                    <a:pt x="39" y="82"/>
                    <a:pt x="39" y="82"/>
                    <a:pt x="39" y="82"/>
                  </a:cubicBezTo>
                  <a:cubicBezTo>
                    <a:pt x="64" y="69"/>
                    <a:pt x="86" y="32"/>
                    <a:pt x="84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20"/>
                    <a:pt x="21" y="29"/>
                    <a:pt x="10" y="36"/>
                  </a:cubicBez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131">
              <a:extLst>
                <a:ext uri="{FF2B5EF4-FFF2-40B4-BE49-F238E27FC236}">
                  <a16:creationId xmlns:a16="http://schemas.microsoft.com/office/drawing/2014/main" xmlns="" id="{2E66FE66-C7CC-3747-8ADD-BB99A53807A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3" y="1971"/>
              <a:ext cx="222" cy="215"/>
            </a:xfrm>
            <a:custGeom>
              <a:avLst/>
              <a:gdLst>
                <a:gd name="T0" fmla="*/ 58 w 94"/>
                <a:gd name="T1" fmla="*/ 91 h 91"/>
                <a:gd name="T2" fmla="*/ 55 w 94"/>
                <a:gd name="T3" fmla="*/ 90 h 91"/>
                <a:gd name="T4" fmla="*/ 2 w 94"/>
                <a:gd name="T5" fmla="*/ 4 h 91"/>
                <a:gd name="T6" fmla="*/ 2 w 94"/>
                <a:gd name="T7" fmla="*/ 0 h 91"/>
                <a:gd name="T8" fmla="*/ 72 w 94"/>
                <a:gd name="T9" fmla="*/ 0 h 91"/>
                <a:gd name="T10" fmla="*/ 73 w 94"/>
                <a:gd name="T11" fmla="*/ 3 h 91"/>
                <a:gd name="T12" fmla="*/ 91 w 94"/>
                <a:gd name="T13" fmla="*/ 31 h 91"/>
                <a:gd name="T14" fmla="*/ 94 w 94"/>
                <a:gd name="T15" fmla="*/ 33 h 91"/>
                <a:gd name="T16" fmla="*/ 58 w 94"/>
                <a:gd name="T17" fmla="*/ 91 h 91"/>
                <a:gd name="T18" fmla="*/ 10 w 94"/>
                <a:gd name="T19" fmla="*/ 8 h 91"/>
                <a:gd name="T20" fmla="*/ 55 w 94"/>
                <a:gd name="T21" fmla="*/ 81 h 91"/>
                <a:gd name="T22" fmla="*/ 83 w 94"/>
                <a:gd name="T23" fmla="*/ 36 h 91"/>
                <a:gd name="T24" fmla="*/ 65 w 94"/>
                <a:gd name="T25" fmla="*/ 8 h 91"/>
                <a:gd name="T26" fmla="*/ 10 w 94"/>
                <a:gd name="T27" fmla="*/ 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91">
                  <a:moveTo>
                    <a:pt x="58" y="91"/>
                  </a:moveTo>
                  <a:cubicBezTo>
                    <a:pt x="55" y="90"/>
                    <a:pt x="55" y="90"/>
                    <a:pt x="55" y="90"/>
                  </a:cubicBezTo>
                  <a:cubicBezTo>
                    <a:pt x="25" y="78"/>
                    <a:pt x="0" y="37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15"/>
                    <a:pt x="80" y="25"/>
                    <a:pt x="91" y="31"/>
                  </a:cubicBezTo>
                  <a:cubicBezTo>
                    <a:pt x="94" y="33"/>
                    <a:pt x="94" y="33"/>
                    <a:pt x="94" y="33"/>
                  </a:cubicBezTo>
                  <a:lnTo>
                    <a:pt x="58" y="91"/>
                  </a:lnTo>
                  <a:close/>
                  <a:moveTo>
                    <a:pt x="10" y="8"/>
                  </a:moveTo>
                  <a:cubicBezTo>
                    <a:pt x="10" y="36"/>
                    <a:pt x="31" y="69"/>
                    <a:pt x="55" y="81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73" y="29"/>
                    <a:pt x="67" y="19"/>
                    <a:pt x="65" y="8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132">
              <a:extLst>
                <a:ext uri="{FF2B5EF4-FFF2-40B4-BE49-F238E27FC236}">
                  <a16:creationId xmlns:a16="http://schemas.microsoft.com/office/drawing/2014/main" xmlns="" id="{BA77E66D-CADB-384C-8191-4D39F04F998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11" y="1921"/>
              <a:ext cx="113" cy="109"/>
            </a:xfrm>
            <a:custGeom>
              <a:avLst/>
              <a:gdLst>
                <a:gd name="T0" fmla="*/ 24 w 48"/>
                <a:gd name="T1" fmla="*/ 46 h 46"/>
                <a:gd name="T2" fmla="*/ 24 w 48"/>
                <a:gd name="T3" fmla="*/ 46 h 46"/>
                <a:gd name="T4" fmla="*/ 7 w 48"/>
                <a:gd name="T5" fmla="*/ 39 h 46"/>
                <a:gd name="T6" fmla="*/ 0 w 48"/>
                <a:gd name="T7" fmla="*/ 23 h 46"/>
                <a:gd name="T8" fmla="*/ 24 w 48"/>
                <a:gd name="T9" fmla="*/ 0 h 46"/>
                <a:gd name="T10" fmla="*/ 41 w 48"/>
                <a:gd name="T11" fmla="*/ 6 h 46"/>
                <a:gd name="T12" fmla="*/ 48 w 48"/>
                <a:gd name="T13" fmla="*/ 23 h 46"/>
                <a:gd name="T14" fmla="*/ 24 w 48"/>
                <a:gd name="T15" fmla="*/ 46 h 46"/>
                <a:gd name="T16" fmla="*/ 24 w 48"/>
                <a:gd name="T17" fmla="*/ 8 h 46"/>
                <a:gd name="T18" fmla="*/ 8 w 48"/>
                <a:gd name="T19" fmla="*/ 23 h 46"/>
                <a:gd name="T20" fmla="*/ 13 w 48"/>
                <a:gd name="T21" fmla="*/ 33 h 46"/>
                <a:gd name="T22" fmla="*/ 24 w 48"/>
                <a:gd name="T23" fmla="*/ 38 h 46"/>
                <a:gd name="T24" fmla="*/ 24 w 48"/>
                <a:gd name="T25" fmla="*/ 42 h 46"/>
                <a:gd name="T26" fmla="*/ 24 w 48"/>
                <a:gd name="T27" fmla="*/ 38 h 46"/>
                <a:gd name="T28" fmla="*/ 40 w 48"/>
                <a:gd name="T29" fmla="*/ 23 h 46"/>
                <a:gd name="T30" fmla="*/ 35 w 48"/>
                <a:gd name="T31" fmla="*/ 12 h 46"/>
                <a:gd name="T32" fmla="*/ 24 w 48"/>
                <a:gd name="T33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6">
                  <a:moveTo>
                    <a:pt x="24" y="46"/>
                  </a:moveTo>
                  <a:cubicBezTo>
                    <a:pt x="24" y="46"/>
                    <a:pt x="24" y="46"/>
                    <a:pt x="24" y="46"/>
                  </a:cubicBezTo>
                  <a:cubicBezTo>
                    <a:pt x="17" y="46"/>
                    <a:pt x="11" y="44"/>
                    <a:pt x="7" y="39"/>
                  </a:cubicBezTo>
                  <a:cubicBezTo>
                    <a:pt x="2" y="35"/>
                    <a:pt x="0" y="29"/>
                    <a:pt x="0" y="23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31" y="0"/>
                    <a:pt x="37" y="2"/>
                    <a:pt x="41" y="6"/>
                  </a:cubicBezTo>
                  <a:cubicBezTo>
                    <a:pt x="45" y="11"/>
                    <a:pt x="48" y="17"/>
                    <a:pt x="48" y="23"/>
                  </a:cubicBezTo>
                  <a:cubicBezTo>
                    <a:pt x="48" y="36"/>
                    <a:pt x="37" y="46"/>
                    <a:pt x="24" y="46"/>
                  </a:cubicBezTo>
                  <a:close/>
                  <a:moveTo>
                    <a:pt x="24" y="8"/>
                  </a:moveTo>
                  <a:cubicBezTo>
                    <a:pt x="15" y="8"/>
                    <a:pt x="8" y="14"/>
                    <a:pt x="8" y="23"/>
                  </a:cubicBezTo>
                  <a:cubicBezTo>
                    <a:pt x="8" y="27"/>
                    <a:pt x="10" y="31"/>
                    <a:pt x="13" y="33"/>
                  </a:cubicBezTo>
                  <a:cubicBezTo>
                    <a:pt x="16" y="36"/>
                    <a:pt x="20" y="38"/>
                    <a:pt x="24" y="38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33" y="38"/>
                    <a:pt x="40" y="31"/>
                    <a:pt x="40" y="23"/>
                  </a:cubicBezTo>
                  <a:cubicBezTo>
                    <a:pt x="40" y="19"/>
                    <a:pt x="38" y="15"/>
                    <a:pt x="35" y="12"/>
                  </a:cubicBezTo>
                  <a:cubicBezTo>
                    <a:pt x="32" y="9"/>
                    <a:pt x="28" y="8"/>
                    <a:pt x="24" y="8"/>
                  </a:cubicBezTo>
                  <a:close/>
                </a:path>
              </a:pathLst>
            </a:custGeom>
            <a:solidFill>
              <a:srgbClr val="E77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133">
              <a:extLst>
                <a:ext uri="{FF2B5EF4-FFF2-40B4-BE49-F238E27FC236}">
                  <a16:creationId xmlns:a16="http://schemas.microsoft.com/office/drawing/2014/main" xmlns="" id="{4A54C5CD-9D45-1440-8824-51AF20713C6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63" y="1671"/>
              <a:ext cx="604" cy="604"/>
            </a:xfrm>
            <a:custGeom>
              <a:avLst/>
              <a:gdLst>
                <a:gd name="T0" fmla="*/ 128 w 256"/>
                <a:gd name="T1" fmla="*/ 256 h 256"/>
                <a:gd name="T2" fmla="*/ 0 w 256"/>
                <a:gd name="T3" fmla="*/ 128 h 256"/>
                <a:gd name="T4" fmla="*/ 128 w 256"/>
                <a:gd name="T5" fmla="*/ 0 h 256"/>
                <a:gd name="T6" fmla="*/ 256 w 256"/>
                <a:gd name="T7" fmla="*/ 128 h 256"/>
                <a:gd name="T8" fmla="*/ 128 w 256"/>
                <a:gd name="T9" fmla="*/ 256 h 256"/>
                <a:gd name="T10" fmla="*/ 128 w 256"/>
                <a:gd name="T11" fmla="*/ 8 h 256"/>
                <a:gd name="T12" fmla="*/ 8 w 256"/>
                <a:gd name="T13" fmla="*/ 128 h 256"/>
                <a:gd name="T14" fmla="*/ 128 w 256"/>
                <a:gd name="T15" fmla="*/ 248 h 256"/>
                <a:gd name="T16" fmla="*/ 248 w 256"/>
                <a:gd name="T17" fmla="*/ 128 h 256"/>
                <a:gd name="T18" fmla="*/ 128 w 256"/>
                <a:gd name="T19" fmla="*/ 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256">
                  <a:moveTo>
                    <a:pt x="128" y="256"/>
                  </a:moveTo>
                  <a:cubicBezTo>
                    <a:pt x="57" y="256"/>
                    <a:pt x="0" y="199"/>
                    <a:pt x="0" y="128"/>
                  </a:cubicBezTo>
                  <a:cubicBezTo>
                    <a:pt x="0" y="57"/>
                    <a:pt x="57" y="0"/>
                    <a:pt x="128" y="0"/>
                  </a:cubicBezTo>
                  <a:cubicBezTo>
                    <a:pt x="199" y="0"/>
                    <a:pt x="256" y="57"/>
                    <a:pt x="256" y="128"/>
                  </a:cubicBezTo>
                  <a:cubicBezTo>
                    <a:pt x="256" y="199"/>
                    <a:pt x="199" y="256"/>
                    <a:pt x="128" y="256"/>
                  </a:cubicBezTo>
                  <a:close/>
                  <a:moveTo>
                    <a:pt x="128" y="8"/>
                  </a:moveTo>
                  <a:cubicBezTo>
                    <a:pt x="62" y="8"/>
                    <a:pt x="8" y="62"/>
                    <a:pt x="8" y="128"/>
                  </a:cubicBezTo>
                  <a:cubicBezTo>
                    <a:pt x="8" y="194"/>
                    <a:pt x="62" y="248"/>
                    <a:pt x="128" y="248"/>
                  </a:cubicBezTo>
                  <a:cubicBezTo>
                    <a:pt x="194" y="248"/>
                    <a:pt x="248" y="194"/>
                    <a:pt x="248" y="128"/>
                  </a:cubicBezTo>
                  <a:cubicBezTo>
                    <a:pt x="248" y="62"/>
                    <a:pt x="194" y="8"/>
                    <a:pt x="128" y="8"/>
                  </a:cubicBezTo>
                  <a:close/>
                </a:path>
              </a:pathLst>
            </a:custGeom>
            <a:solidFill>
              <a:srgbClr val="E77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11980C4-DCB6-1548-9B24-918438006F7A}"/>
              </a:ext>
            </a:extLst>
          </p:cNvPr>
          <p:cNvGrpSpPr/>
          <p:nvPr/>
        </p:nvGrpSpPr>
        <p:grpSpPr bwMode="gray">
          <a:xfrm>
            <a:off x="5787795" y="1836366"/>
            <a:ext cx="752573" cy="613430"/>
            <a:chOff x="2751138" y="1573213"/>
            <a:chExt cx="463550" cy="377825"/>
          </a:xfrm>
        </p:grpSpPr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xmlns="" id="{895361B3-61DB-8F47-8770-DC9C31327F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51138" y="1573213"/>
              <a:ext cx="463550" cy="377825"/>
            </a:xfrm>
            <a:custGeom>
              <a:avLst/>
              <a:gdLst>
                <a:gd name="T0" fmla="*/ 292 w 292"/>
                <a:gd name="T1" fmla="*/ 192 h 238"/>
                <a:gd name="T2" fmla="*/ 292 w 292"/>
                <a:gd name="T3" fmla="*/ 0 h 238"/>
                <a:gd name="T4" fmla="*/ 0 w 292"/>
                <a:gd name="T5" fmla="*/ 0 h 238"/>
                <a:gd name="T6" fmla="*/ 0 w 292"/>
                <a:gd name="T7" fmla="*/ 192 h 238"/>
                <a:gd name="T8" fmla="*/ 87 w 292"/>
                <a:gd name="T9" fmla="*/ 192 h 238"/>
                <a:gd name="T10" fmla="*/ 87 w 292"/>
                <a:gd name="T11" fmla="*/ 211 h 238"/>
                <a:gd name="T12" fmla="*/ 47 w 292"/>
                <a:gd name="T13" fmla="*/ 211 h 238"/>
                <a:gd name="T14" fmla="*/ 47 w 292"/>
                <a:gd name="T15" fmla="*/ 238 h 238"/>
                <a:gd name="T16" fmla="*/ 249 w 292"/>
                <a:gd name="T17" fmla="*/ 238 h 238"/>
                <a:gd name="T18" fmla="*/ 249 w 292"/>
                <a:gd name="T19" fmla="*/ 211 h 238"/>
                <a:gd name="T20" fmla="*/ 208 w 292"/>
                <a:gd name="T21" fmla="*/ 211 h 238"/>
                <a:gd name="T22" fmla="*/ 208 w 292"/>
                <a:gd name="T23" fmla="*/ 192 h 238"/>
                <a:gd name="T24" fmla="*/ 292 w 292"/>
                <a:gd name="T25" fmla="*/ 192 h 238"/>
                <a:gd name="T26" fmla="*/ 240 w 292"/>
                <a:gd name="T27" fmla="*/ 228 h 238"/>
                <a:gd name="T28" fmla="*/ 55 w 292"/>
                <a:gd name="T29" fmla="*/ 228 h 238"/>
                <a:gd name="T30" fmla="*/ 55 w 292"/>
                <a:gd name="T31" fmla="*/ 220 h 238"/>
                <a:gd name="T32" fmla="*/ 240 w 292"/>
                <a:gd name="T33" fmla="*/ 220 h 238"/>
                <a:gd name="T34" fmla="*/ 240 w 292"/>
                <a:gd name="T35" fmla="*/ 228 h 238"/>
                <a:gd name="T36" fmla="*/ 200 w 292"/>
                <a:gd name="T37" fmla="*/ 197 h 238"/>
                <a:gd name="T38" fmla="*/ 200 w 292"/>
                <a:gd name="T39" fmla="*/ 211 h 238"/>
                <a:gd name="T40" fmla="*/ 95 w 292"/>
                <a:gd name="T41" fmla="*/ 211 h 238"/>
                <a:gd name="T42" fmla="*/ 95 w 292"/>
                <a:gd name="T43" fmla="*/ 197 h 238"/>
                <a:gd name="T44" fmla="*/ 200 w 292"/>
                <a:gd name="T45" fmla="*/ 197 h 238"/>
                <a:gd name="T46" fmla="*/ 8 w 292"/>
                <a:gd name="T47" fmla="*/ 9 h 238"/>
                <a:gd name="T48" fmla="*/ 284 w 292"/>
                <a:gd name="T49" fmla="*/ 9 h 238"/>
                <a:gd name="T50" fmla="*/ 284 w 292"/>
                <a:gd name="T51" fmla="*/ 183 h 238"/>
                <a:gd name="T52" fmla="*/ 8 w 292"/>
                <a:gd name="T53" fmla="*/ 183 h 238"/>
                <a:gd name="T54" fmla="*/ 8 w 292"/>
                <a:gd name="T55" fmla="*/ 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2" h="238">
                  <a:moveTo>
                    <a:pt x="292" y="192"/>
                  </a:moveTo>
                  <a:lnTo>
                    <a:pt x="292" y="0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87" y="192"/>
                  </a:lnTo>
                  <a:lnTo>
                    <a:pt x="87" y="211"/>
                  </a:lnTo>
                  <a:lnTo>
                    <a:pt x="47" y="211"/>
                  </a:lnTo>
                  <a:lnTo>
                    <a:pt x="47" y="238"/>
                  </a:lnTo>
                  <a:lnTo>
                    <a:pt x="249" y="238"/>
                  </a:lnTo>
                  <a:lnTo>
                    <a:pt x="249" y="211"/>
                  </a:lnTo>
                  <a:lnTo>
                    <a:pt x="208" y="211"/>
                  </a:lnTo>
                  <a:lnTo>
                    <a:pt x="208" y="192"/>
                  </a:lnTo>
                  <a:lnTo>
                    <a:pt x="292" y="192"/>
                  </a:lnTo>
                  <a:close/>
                  <a:moveTo>
                    <a:pt x="240" y="228"/>
                  </a:moveTo>
                  <a:lnTo>
                    <a:pt x="55" y="228"/>
                  </a:lnTo>
                  <a:lnTo>
                    <a:pt x="55" y="220"/>
                  </a:lnTo>
                  <a:lnTo>
                    <a:pt x="240" y="220"/>
                  </a:lnTo>
                  <a:lnTo>
                    <a:pt x="240" y="228"/>
                  </a:lnTo>
                  <a:close/>
                  <a:moveTo>
                    <a:pt x="200" y="197"/>
                  </a:moveTo>
                  <a:lnTo>
                    <a:pt x="200" y="211"/>
                  </a:lnTo>
                  <a:lnTo>
                    <a:pt x="95" y="211"/>
                  </a:lnTo>
                  <a:lnTo>
                    <a:pt x="95" y="197"/>
                  </a:lnTo>
                  <a:lnTo>
                    <a:pt x="200" y="197"/>
                  </a:lnTo>
                  <a:close/>
                  <a:moveTo>
                    <a:pt x="8" y="9"/>
                  </a:moveTo>
                  <a:lnTo>
                    <a:pt x="284" y="9"/>
                  </a:lnTo>
                  <a:lnTo>
                    <a:pt x="284" y="183"/>
                  </a:lnTo>
                  <a:lnTo>
                    <a:pt x="8" y="183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xmlns="" id="{3631D3D7-9FB9-9649-A557-9EF577511E5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797176" y="1616076"/>
              <a:ext cx="347663" cy="209550"/>
            </a:xfrm>
            <a:custGeom>
              <a:avLst/>
              <a:gdLst>
                <a:gd name="T0" fmla="*/ 31 w 219"/>
                <a:gd name="T1" fmla="*/ 132 h 132"/>
                <a:gd name="T2" fmla="*/ 24 w 219"/>
                <a:gd name="T3" fmla="*/ 126 h 132"/>
                <a:gd name="T4" fmla="*/ 75 w 219"/>
                <a:gd name="T5" fmla="*/ 57 h 132"/>
                <a:gd name="T6" fmla="*/ 142 w 219"/>
                <a:gd name="T7" fmla="*/ 103 h 132"/>
                <a:gd name="T8" fmla="*/ 213 w 219"/>
                <a:gd name="T9" fmla="*/ 31 h 132"/>
                <a:gd name="T10" fmla="*/ 219 w 219"/>
                <a:gd name="T11" fmla="*/ 38 h 132"/>
                <a:gd name="T12" fmla="*/ 143 w 219"/>
                <a:gd name="T13" fmla="*/ 115 h 132"/>
                <a:gd name="T14" fmla="*/ 77 w 219"/>
                <a:gd name="T15" fmla="*/ 69 h 132"/>
                <a:gd name="T16" fmla="*/ 31 w 219"/>
                <a:gd name="T17" fmla="*/ 132 h 132"/>
                <a:gd name="T18" fmla="*/ 54 w 219"/>
                <a:gd name="T19" fmla="*/ 21 h 132"/>
                <a:gd name="T20" fmla="*/ 32 w 219"/>
                <a:gd name="T21" fmla="*/ 21 h 132"/>
                <a:gd name="T22" fmla="*/ 32 w 219"/>
                <a:gd name="T23" fmla="*/ 0 h 132"/>
                <a:gd name="T24" fmla="*/ 23 w 219"/>
                <a:gd name="T25" fmla="*/ 0 h 132"/>
                <a:gd name="T26" fmla="*/ 23 w 219"/>
                <a:gd name="T27" fmla="*/ 21 h 132"/>
                <a:gd name="T28" fmla="*/ 0 w 219"/>
                <a:gd name="T29" fmla="*/ 21 h 132"/>
                <a:gd name="T30" fmla="*/ 0 w 219"/>
                <a:gd name="T31" fmla="*/ 30 h 132"/>
                <a:gd name="T32" fmla="*/ 23 w 219"/>
                <a:gd name="T33" fmla="*/ 30 h 132"/>
                <a:gd name="T34" fmla="*/ 23 w 219"/>
                <a:gd name="T35" fmla="*/ 52 h 132"/>
                <a:gd name="T36" fmla="*/ 32 w 219"/>
                <a:gd name="T37" fmla="*/ 52 h 132"/>
                <a:gd name="T38" fmla="*/ 32 w 219"/>
                <a:gd name="T39" fmla="*/ 30 h 132"/>
                <a:gd name="T40" fmla="*/ 54 w 219"/>
                <a:gd name="T41" fmla="*/ 30 h 132"/>
                <a:gd name="T42" fmla="*/ 54 w 219"/>
                <a:gd name="T43" fmla="*/ 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132">
                  <a:moveTo>
                    <a:pt x="31" y="132"/>
                  </a:moveTo>
                  <a:lnTo>
                    <a:pt x="24" y="126"/>
                  </a:lnTo>
                  <a:lnTo>
                    <a:pt x="75" y="57"/>
                  </a:lnTo>
                  <a:lnTo>
                    <a:pt x="142" y="103"/>
                  </a:lnTo>
                  <a:lnTo>
                    <a:pt x="213" y="31"/>
                  </a:lnTo>
                  <a:lnTo>
                    <a:pt x="219" y="38"/>
                  </a:lnTo>
                  <a:lnTo>
                    <a:pt x="143" y="115"/>
                  </a:lnTo>
                  <a:lnTo>
                    <a:pt x="77" y="69"/>
                  </a:lnTo>
                  <a:lnTo>
                    <a:pt x="31" y="132"/>
                  </a:lnTo>
                  <a:close/>
                  <a:moveTo>
                    <a:pt x="54" y="21"/>
                  </a:moveTo>
                  <a:lnTo>
                    <a:pt x="32" y="21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23" y="30"/>
                  </a:lnTo>
                  <a:lnTo>
                    <a:pt x="23" y="52"/>
                  </a:lnTo>
                  <a:lnTo>
                    <a:pt x="32" y="52"/>
                  </a:lnTo>
                  <a:lnTo>
                    <a:pt x="32" y="30"/>
                  </a:lnTo>
                  <a:lnTo>
                    <a:pt x="54" y="30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33" name="Group 93">
            <a:extLst>
              <a:ext uri="{FF2B5EF4-FFF2-40B4-BE49-F238E27FC236}">
                <a16:creationId xmlns:a16="http://schemas.microsoft.com/office/drawing/2014/main" xmlns="" id="{7EC1F220-269B-0D40-BC23-F268D6FE308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12891" y="1751434"/>
            <a:ext cx="609050" cy="783363"/>
            <a:chOff x="3383" y="2416"/>
            <a:chExt cx="290" cy="373"/>
          </a:xfrm>
        </p:grpSpPr>
        <p:sp>
          <p:nvSpPr>
            <p:cNvPr id="34" name="Freeform 94">
              <a:extLst>
                <a:ext uri="{FF2B5EF4-FFF2-40B4-BE49-F238E27FC236}">
                  <a16:creationId xmlns:a16="http://schemas.microsoft.com/office/drawing/2014/main" xmlns="" id="{30102CAB-5193-3043-B71E-27BBC09811E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83" y="2416"/>
              <a:ext cx="290" cy="373"/>
            </a:xfrm>
            <a:custGeom>
              <a:avLst/>
              <a:gdLst>
                <a:gd name="T0" fmla="*/ 290 w 290"/>
                <a:gd name="T1" fmla="*/ 373 h 373"/>
                <a:gd name="T2" fmla="*/ 0 w 290"/>
                <a:gd name="T3" fmla="*/ 373 h 373"/>
                <a:gd name="T4" fmla="*/ 0 w 290"/>
                <a:gd name="T5" fmla="*/ 0 h 373"/>
                <a:gd name="T6" fmla="*/ 290 w 290"/>
                <a:gd name="T7" fmla="*/ 0 h 373"/>
                <a:gd name="T8" fmla="*/ 290 w 290"/>
                <a:gd name="T9" fmla="*/ 373 h 373"/>
                <a:gd name="T10" fmla="*/ 13 w 290"/>
                <a:gd name="T11" fmla="*/ 360 h 373"/>
                <a:gd name="T12" fmla="*/ 277 w 290"/>
                <a:gd name="T13" fmla="*/ 360 h 373"/>
                <a:gd name="T14" fmla="*/ 277 w 290"/>
                <a:gd name="T15" fmla="*/ 13 h 373"/>
                <a:gd name="T16" fmla="*/ 13 w 290"/>
                <a:gd name="T17" fmla="*/ 13 h 373"/>
                <a:gd name="T18" fmla="*/ 13 w 290"/>
                <a:gd name="T19" fmla="*/ 360 h 373"/>
                <a:gd name="T20" fmla="*/ 13 w 290"/>
                <a:gd name="T21" fmla="*/ 36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0" h="373">
                  <a:moveTo>
                    <a:pt x="290" y="373"/>
                  </a:moveTo>
                  <a:lnTo>
                    <a:pt x="0" y="373"/>
                  </a:lnTo>
                  <a:lnTo>
                    <a:pt x="0" y="0"/>
                  </a:lnTo>
                  <a:lnTo>
                    <a:pt x="290" y="0"/>
                  </a:lnTo>
                  <a:lnTo>
                    <a:pt x="290" y="373"/>
                  </a:lnTo>
                  <a:close/>
                  <a:moveTo>
                    <a:pt x="13" y="360"/>
                  </a:moveTo>
                  <a:lnTo>
                    <a:pt x="277" y="360"/>
                  </a:lnTo>
                  <a:lnTo>
                    <a:pt x="277" y="13"/>
                  </a:lnTo>
                  <a:lnTo>
                    <a:pt x="13" y="13"/>
                  </a:lnTo>
                  <a:lnTo>
                    <a:pt x="13" y="360"/>
                  </a:lnTo>
                  <a:lnTo>
                    <a:pt x="13" y="360"/>
                  </a:lnTo>
                  <a:close/>
                </a:path>
              </a:pathLst>
            </a:custGeom>
            <a:solidFill>
              <a:srgbClr val="E77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5" name="Rectangle 95">
              <a:extLst>
                <a:ext uri="{FF2B5EF4-FFF2-40B4-BE49-F238E27FC236}">
                  <a16:creationId xmlns:a16="http://schemas.microsoft.com/office/drawing/2014/main" xmlns="" id="{6CAC1838-3235-B743-B94B-F5DE255D79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29" y="2468"/>
              <a:ext cx="198" cy="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6" name="Rectangle 96">
              <a:extLst>
                <a:ext uri="{FF2B5EF4-FFF2-40B4-BE49-F238E27FC236}">
                  <a16:creationId xmlns:a16="http://schemas.microsoft.com/office/drawing/2014/main" xmlns="" id="{CA3A27AD-C7F6-4B4A-AD14-C169FD00CC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29" y="2508"/>
              <a:ext cx="137" cy="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7" name="Rectangle 97">
              <a:extLst>
                <a:ext uri="{FF2B5EF4-FFF2-40B4-BE49-F238E27FC236}">
                  <a16:creationId xmlns:a16="http://schemas.microsoft.com/office/drawing/2014/main" xmlns="" id="{70498972-61A0-6044-A6B9-2023CDC6A0E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29" y="2548"/>
              <a:ext cx="198" cy="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8" name="Rectangle 98">
              <a:extLst>
                <a:ext uri="{FF2B5EF4-FFF2-40B4-BE49-F238E27FC236}">
                  <a16:creationId xmlns:a16="http://schemas.microsoft.com/office/drawing/2014/main" xmlns="" id="{2CBC9640-85BB-5447-9290-568B8F105A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29" y="2588"/>
              <a:ext cx="137" cy="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9" name="Rectangle 99">
              <a:extLst>
                <a:ext uri="{FF2B5EF4-FFF2-40B4-BE49-F238E27FC236}">
                  <a16:creationId xmlns:a16="http://schemas.microsoft.com/office/drawing/2014/main" xmlns="" id="{9D7D43D4-D4B7-904D-B7CB-2A0F9B283A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29" y="2628"/>
              <a:ext cx="198" cy="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0" name="Rectangle 100">
              <a:extLst>
                <a:ext uri="{FF2B5EF4-FFF2-40B4-BE49-F238E27FC236}">
                  <a16:creationId xmlns:a16="http://schemas.microsoft.com/office/drawing/2014/main" xmlns="" id="{3376E7FD-67B6-0A47-B679-AA0D5146DA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29" y="2668"/>
              <a:ext cx="137" cy="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xmlns="" id="{0B84C6DE-3713-6B4B-819C-D97DA92D762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608336" y="1753490"/>
            <a:ext cx="586648" cy="771970"/>
            <a:chOff x="809" y="1394"/>
            <a:chExt cx="459" cy="604"/>
          </a:xfrm>
        </p:grpSpPr>
        <p:sp>
          <p:nvSpPr>
            <p:cNvPr id="42" name="Rectangle 48">
              <a:extLst>
                <a:ext uri="{FF2B5EF4-FFF2-40B4-BE49-F238E27FC236}">
                  <a16:creationId xmlns:a16="http://schemas.microsoft.com/office/drawing/2014/main" xmlns="" id="{54FB70DA-97AE-434C-890E-F829081795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4" y="1736"/>
              <a:ext cx="312" cy="19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3" name="Rectangle 49">
              <a:extLst>
                <a:ext uri="{FF2B5EF4-FFF2-40B4-BE49-F238E27FC236}">
                  <a16:creationId xmlns:a16="http://schemas.microsoft.com/office/drawing/2014/main" xmlns="" id="{13FD1D9B-D53C-CF41-808F-6DD5A8C5C1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4" y="1791"/>
              <a:ext cx="312" cy="19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4" name="Rectangle 50">
              <a:extLst>
                <a:ext uri="{FF2B5EF4-FFF2-40B4-BE49-F238E27FC236}">
                  <a16:creationId xmlns:a16="http://schemas.microsoft.com/office/drawing/2014/main" xmlns="" id="{34184C77-0EEE-8946-8017-3F1CF35105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94" y="1845"/>
              <a:ext cx="312" cy="19"/>
            </a:xfrm>
            <a:prstGeom prst="rect">
              <a:avLst/>
            </a:pr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5" name="Rectangle 51">
              <a:extLst>
                <a:ext uri="{FF2B5EF4-FFF2-40B4-BE49-F238E27FC236}">
                  <a16:creationId xmlns:a16="http://schemas.microsoft.com/office/drawing/2014/main" xmlns="" id="{88083464-98F4-6345-8756-922553703AE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6" y="1590"/>
              <a:ext cx="19" cy="106"/>
            </a:xfrm>
            <a:prstGeom prst="rect">
              <a:avLst/>
            </a:prstGeom>
            <a:solidFill>
              <a:srgbClr val="E87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6" name="Rectangle 52">
              <a:extLst>
                <a:ext uri="{FF2B5EF4-FFF2-40B4-BE49-F238E27FC236}">
                  <a16:creationId xmlns:a16="http://schemas.microsoft.com/office/drawing/2014/main" xmlns="" id="{DF48CE0A-FA1B-314D-8CBC-D5C0D19CA1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1" y="1635"/>
              <a:ext cx="111" cy="19"/>
            </a:xfrm>
            <a:prstGeom prst="rect">
              <a:avLst/>
            </a:prstGeom>
            <a:solidFill>
              <a:srgbClr val="E87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xmlns="" id="{91CA6C2E-0508-564E-905C-957A19EB1F31}"/>
                </a:ext>
              </a:extLst>
            </p:cNvPr>
            <p:cNvSpPr>
              <a:spLocks/>
            </p:cNvSpPr>
            <p:nvPr/>
          </p:nvSpPr>
          <p:spPr bwMode="gray">
            <a:xfrm>
              <a:off x="809" y="1422"/>
              <a:ext cx="459" cy="576"/>
            </a:xfrm>
            <a:custGeom>
              <a:avLst/>
              <a:gdLst>
                <a:gd name="T0" fmla="*/ 459 w 459"/>
                <a:gd name="T1" fmla="*/ 576 h 576"/>
                <a:gd name="T2" fmla="*/ 0 w 459"/>
                <a:gd name="T3" fmla="*/ 576 h 576"/>
                <a:gd name="T4" fmla="*/ 0 w 459"/>
                <a:gd name="T5" fmla="*/ 0 h 576"/>
                <a:gd name="T6" fmla="*/ 76 w 459"/>
                <a:gd name="T7" fmla="*/ 0 h 576"/>
                <a:gd name="T8" fmla="*/ 76 w 459"/>
                <a:gd name="T9" fmla="*/ 19 h 576"/>
                <a:gd name="T10" fmla="*/ 19 w 459"/>
                <a:gd name="T11" fmla="*/ 19 h 576"/>
                <a:gd name="T12" fmla="*/ 19 w 459"/>
                <a:gd name="T13" fmla="*/ 558 h 576"/>
                <a:gd name="T14" fmla="*/ 440 w 459"/>
                <a:gd name="T15" fmla="*/ 558 h 576"/>
                <a:gd name="T16" fmla="*/ 440 w 459"/>
                <a:gd name="T17" fmla="*/ 19 h 576"/>
                <a:gd name="T18" fmla="*/ 386 w 459"/>
                <a:gd name="T19" fmla="*/ 19 h 576"/>
                <a:gd name="T20" fmla="*/ 386 w 459"/>
                <a:gd name="T21" fmla="*/ 0 h 576"/>
                <a:gd name="T22" fmla="*/ 459 w 459"/>
                <a:gd name="T23" fmla="*/ 0 h 576"/>
                <a:gd name="T24" fmla="*/ 459 w 459"/>
                <a:gd name="T25" fmla="*/ 57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9" h="576">
                  <a:moveTo>
                    <a:pt x="459" y="576"/>
                  </a:moveTo>
                  <a:lnTo>
                    <a:pt x="0" y="576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19"/>
                  </a:lnTo>
                  <a:lnTo>
                    <a:pt x="19" y="19"/>
                  </a:lnTo>
                  <a:lnTo>
                    <a:pt x="19" y="558"/>
                  </a:lnTo>
                  <a:lnTo>
                    <a:pt x="440" y="558"/>
                  </a:lnTo>
                  <a:lnTo>
                    <a:pt x="440" y="19"/>
                  </a:lnTo>
                  <a:lnTo>
                    <a:pt x="386" y="19"/>
                  </a:lnTo>
                  <a:lnTo>
                    <a:pt x="386" y="0"/>
                  </a:lnTo>
                  <a:lnTo>
                    <a:pt x="459" y="0"/>
                  </a:lnTo>
                  <a:lnTo>
                    <a:pt x="459" y="576"/>
                  </a:lnTo>
                  <a:close/>
                </a:path>
              </a:pathLst>
            </a:custGeom>
            <a:solidFill>
              <a:srgbClr val="E87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xmlns="" id="{44613A14-F88A-9E4E-9575-3F05A87187A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76" y="1394"/>
              <a:ext cx="328" cy="83"/>
            </a:xfrm>
            <a:custGeom>
              <a:avLst/>
              <a:gdLst>
                <a:gd name="T0" fmla="*/ 128 w 139"/>
                <a:gd name="T1" fmla="*/ 35 h 35"/>
                <a:gd name="T2" fmla="*/ 11 w 139"/>
                <a:gd name="T3" fmla="*/ 35 h 35"/>
                <a:gd name="T4" fmla="*/ 0 w 139"/>
                <a:gd name="T5" fmla="*/ 23 h 35"/>
                <a:gd name="T6" fmla="*/ 0 w 139"/>
                <a:gd name="T7" fmla="*/ 12 h 35"/>
                <a:gd name="T8" fmla="*/ 11 w 139"/>
                <a:gd name="T9" fmla="*/ 0 h 35"/>
                <a:gd name="T10" fmla="*/ 128 w 139"/>
                <a:gd name="T11" fmla="*/ 0 h 35"/>
                <a:gd name="T12" fmla="*/ 139 w 139"/>
                <a:gd name="T13" fmla="*/ 12 h 35"/>
                <a:gd name="T14" fmla="*/ 139 w 139"/>
                <a:gd name="T15" fmla="*/ 23 h 35"/>
                <a:gd name="T16" fmla="*/ 128 w 139"/>
                <a:gd name="T17" fmla="*/ 35 h 35"/>
                <a:gd name="T18" fmla="*/ 11 w 139"/>
                <a:gd name="T19" fmla="*/ 8 h 35"/>
                <a:gd name="T20" fmla="*/ 8 w 139"/>
                <a:gd name="T21" fmla="*/ 12 h 35"/>
                <a:gd name="T22" fmla="*/ 8 w 139"/>
                <a:gd name="T23" fmla="*/ 23 h 35"/>
                <a:gd name="T24" fmla="*/ 11 w 139"/>
                <a:gd name="T25" fmla="*/ 27 h 35"/>
                <a:gd name="T26" fmla="*/ 128 w 139"/>
                <a:gd name="T27" fmla="*/ 27 h 35"/>
                <a:gd name="T28" fmla="*/ 131 w 139"/>
                <a:gd name="T29" fmla="*/ 23 h 35"/>
                <a:gd name="T30" fmla="*/ 131 w 139"/>
                <a:gd name="T31" fmla="*/ 12 h 35"/>
                <a:gd name="T32" fmla="*/ 128 w 139"/>
                <a:gd name="T33" fmla="*/ 8 h 35"/>
                <a:gd name="T34" fmla="*/ 11 w 139"/>
                <a:gd name="T35" fmla="*/ 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" h="35">
                  <a:moveTo>
                    <a:pt x="128" y="35"/>
                  </a:moveTo>
                  <a:cubicBezTo>
                    <a:pt x="11" y="35"/>
                    <a:pt x="11" y="35"/>
                    <a:pt x="11" y="35"/>
                  </a:cubicBezTo>
                  <a:cubicBezTo>
                    <a:pt x="5" y="35"/>
                    <a:pt x="0" y="30"/>
                    <a:pt x="0" y="2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4" y="0"/>
                    <a:pt x="139" y="5"/>
                    <a:pt x="139" y="12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30"/>
                    <a:pt x="134" y="35"/>
                    <a:pt x="128" y="35"/>
                  </a:cubicBezTo>
                  <a:close/>
                  <a:moveTo>
                    <a:pt x="11" y="8"/>
                  </a:moveTo>
                  <a:cubicBezTo>
                    <a:pt x="9" y="8"/>
                    <a:pt x="8" y="10"/>
                    <a:pt x="8" y="12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9" y="27"/>
                    <a:pt x="11" y="27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30" y="27"/>
                    <a:pt x="131" y="25"/>
                    <a:pt x="131" y="23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31" y="10"/>
                    <a:pt x="130" y="8"/>
                    <a:pt x="128" y="8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55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pic>
        <p:nvPicPr>
          <p:cNvPr id="6" name="IHMS video v2 w soun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54753" cy="6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8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A6CB38-4F89-4CC8-A955-46903D258460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Roadmap to a smart health city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32275-9F2B-4FD9-94D8-CA158CD5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310D8EA-3107-4873-B9AB-DD7D3E79053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295900" y="6486982"/>
            <a:ext cx="59245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 property of Optum. Do not distribute or reproduce without express permission from Optum.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7865"/>
            <a:ext cx="12191999" cy="5103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147865"/>
            <a:ext cx="12192000" cy="51030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3000"/>
                </a:schemeClr>
              </a:gs>
              <a:gs pos="99000">
                <a:schemeClr val="bg1">
                  <a:alpha val="8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396525" y="3560010"/>
            <a:ext cx="2210596" cy="648321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 bwMode="auto">
          <a:xfrm>
            <a:off x="29980" y="3399952"/>
            <a:ext cx="1206708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Rectangle 67"/>
          <p:cNvSpPr/>
          <p:nvPr/>
        </p:nvSpPr>
        <p:spPr>
          <a:xfrm>
            <a:off x="396524" y="3295988"/>
            <a:ext cx="3084668" cy="251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" name="Right Triangle 68"/>
          <p:cNvSpPr/>
          <p:nvPr/>
        </p:nvSpPr>
        <p:spPr bwMode="auto">
          <a:xfrm rot="18900000">
            <a:off x="3025752" y="3204422"/>
            <a:ext cx="387950" cy="38795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646D72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659526" y="3295987"/>
            <a:ext cx="2635968" cy="248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6430928" y="3295988"/>
            <a:ext cx="2627515" cy="192412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9152985" y="3295988"/>
            <a:ext cx="2824279" cy="209878"/>
          </a:xfrm>
          <a:prstGeom prst="rect">
            <a:avLst/>
          </a:prstGeom>
          <a:solidFill>
            <a:srgbClr val="73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184249" y="291861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3-6 months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322097" y="349298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6-9 months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039829" y="293759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9-12 months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802778" y="3492981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12-15 months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781471" y="3515040"/>
            <a:ext cx="16097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mHealth apps patient</a:t>
            </a:r>
          </a:p>
        </p:txBody>
      </p:sp>
      <p:sp>
        <p:nvSpPr>
          <p:cNvPr id="78" name="Rectangle 77"/>
          <p:cNvSpPr/>
          <p:nvPr/>
        </p:nvSpPr>
        <p:spPr>
          <a:xfrm>
            <a:off x="781470" y="3687557"/>
            <a:ext cx="19288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Appointment scheduling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Health services information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Personal health records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96525" y="4243162"/>
            <a:ext cx="2210596" cy="760579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781471" y="4183202"/>
            <a:ext cx="17123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mHealth apps provider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81470" y="4343259"/>
            <a:ext cx="18863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Calendar management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Referral management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/>
              <a:t>Disaster </a:t>
            </a:r>
            <a:r>
              <a:rPr lang="en-US" sz="1000" dirty="0"/>
              <a:t>alerts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6525" y="5048618"/>
            <a:ext cx="2210596" cy="914907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781471" y="4991773"/>
            <a:ext cx="4844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EHR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81470" y="5143070"/>
            <a:ext cx="1908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Longitudinal view of shareable health records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/>
              <a:t>Practice </a:t>
            </a:r>
            <a:r>
              <a:rPr lang="en-US" sz="1000" dirty="0"/>
              <a:t>management access to individual clinics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645069" y="5750407"/>
            <a:ext cx="2860983" cy="492085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3030017" y="5705437"/>
            <a:ext cx="9525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Health card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030016" y="5844859"/>
            <a:ext cx="2028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 smtClean="0"/>
              <a:t>Biometric / </a:t>
            </a:r>
            <a:r>
              <a:rPr lang="en-US" sz="1000" dirty="0" err="1" smtClean="0"/>
              <a:t>Aadhaar</a:t>
            </a:r>
            <a:r>
              <a:rPr lang="en-US" sz="1000" dirty="0" smtClean="0"/>
              <a:t> </a:t>
            </a:r>
            <a:r>
              <a:rPr lang="en-US" sz="1000" dirty="0"/>
              <a:t>linked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Universal patient identifier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633560" y="4122843"/>
            <a:ext cx="2872493" cy="719204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3063476" y="4128860"/>
            <a:ext cx="21544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Payment gateway integration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063475" y="4293568"/>
            <a:ext cx="25846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Integrated credit/debit/net banking/UPI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Jan-Dhan account integration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Automated benefit transfer</a:t>
            </a:r>
          </a:p>
        </p:txBody>
      </p:sp>
      <p:sp>
        <p:nvSpPr>
          <p:cNvPr id="91" name="Rectangle 90"/>
          <p:cNvSpPr/>
          <p:nvPr/>
        </p:nvSpPr>
        <p:spPr>
          <a:xfrm>
            <a:off x="2633560" y="4868117"/>
            <a:ext cx="2872493" cy="806299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3063476" y="4834297"/>
            <a:ext cx="16502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Care AI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063474" y="4977559"/>
            <a:ext cx="2426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Artificial intelligence chatbot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Symptom checker and provisional diagnosis tool with clinical protocols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Triage and smart routing</a:t>
            </a:r>
          </a:p>
        </p:txBody>
      </p:sp>
      <p:sp>
        <p:nvSpPr>
          <p:cNvPr id="94" name="Rectangle 93"/>
          <p:cNvSpPr/>
          <p:nvPr/>
        </p:nvSpPr>
        <p:spPr>
          <a:xfrm>
            <a:off x="3659526" y="2435807"/>
            <a:ext cx="2383404" cy="833976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3969521" y="2402354"/>
            <a:ext cx="13115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Telemedicine 2.0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984510" y="2568641"/>
            <a:ext cx="2127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Online and offline consultations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Integrated medical devices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Integrated video conferencing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Remote monitoring</a:t>
            </a:r>
          </a:p>
        </p:txBody>
      </p:sp>
      <p:sp>
        <p:nvSpPr>
          <p:cNvPr id="97" name="Freeform 10"/>
          <p:cNvSpPr>
            <a:spLocks noEditPoints="1"/>
          </p:cNvSpPr>
          <p:nvPr/>
        </p:nvSpPr>
        <p:spPr bwMode="gray">
          <a:xfrm>
            <a:off x="498201" y="3664048"/>
            <a:ext cx="235829" cy="416037"/>
          </a:xfrm>
          <a:custGeom>
            <a:avLst/>
            <a:gdLst>
              <a:gd name="T0" fmla="*/ 648 w 648"/>
              <a:gd name="T1" fmla="*/ 108 h 1148"/>
              <a:gd name="T2" fmla="*/ 540 w 648"/>
              <a:gd name="T3" fmla="*/ 0 h 1148"/>
              <a:gd name="T4" fmla="*/ 108 w 648"/>
              <a:gd name="T5" fmla="*/ 0 h 1148"/>
              <a:gd name="T6" fmla="*/ 0 w 648"/>
              <a:gd name="T7" fmla="*/ 108 h 1148"/>
              <a:gd name="T8" fmla="*/ 0 w 648"/>
              <a:gd name="T9" fmla="*/ 1040 h 1148"/>
              <a:gd name="T10" fmla="*/ 108 w 648"/>
              <a:gd name="T11" fmla="*/ 1148 h 1148"/>
              <a:gd name="T12" fmla="*/ 540 w 648"/>
              <a:gd name="T13" fmla="*/ 1148 h 1148"/>
              <a:gd name="T14" fmla="*/ 648 w 648"/>
              <a:gd name="T15" fmla="*/ 1040 h 1148"/>
              <a:gd name="T16" fmla="*/ 648 w 648"/>
              <a:gd name="T17" fmla="*/ 108 h 1148"/>
              <a:gd name="T18" fmla="*/ 612 w 648"/>
              <a:gd name="T19" fmla="*/ 864 h 1148"/>
              <a:gd name="T20" fmla="*/ 36 w 648"/>
              <a:gd name="T21" fmla="*/ 864 h 1148"/>
              <a:gd name="T22" fmla="*/ 36 w 648"/>
              <a:gd name="T23" fmla="*/ 180 h 1148"/>
              <a:gd name="T24" fmla="*/ 612 w 648"/>
              <a:gd name="T25" fmla="*/ 180 h 1148"/>
              <a:gd name="T26" fmla="*/ 612 w 648"/>
              <a:gd name="T27" fmla="*/ 864 h 1148"/>
              <a:gd name="T28" fmla="*/ 110 w 648"/>
              <a:gd name="T29" fmla="*/ 36 h 1148"/>
              <a:gd name="T30" fmla="*/ 541 w 648"/>
              <a:gd name="T31" fmla="*/ 36 h 1148"/>
              <a:gd name="T32" fmla="*/ 612 w 648"/>
              <a:gd name="T33" fmla="*/ 109 h 1148"/>
              <a:gd name="T34" fmla="*/ 612 w 648"/>
              <a:gd name="T35" fmla="*/ 144 h 1148"/>
              <a:gd name="T36" fmla="*/ 36 w 648"/>
              <a:gd name="T37" fmla="*/ 144 h 1148"/>
              <a:gd name="T38" fmla="*/ 36 w 648"/>
              <a:gd name="T39" fmla="*/ 109 h 1148"/>
              <a:gd name="T40" fmla="*/ 110 w 648"/>
              <a:gd name="T41" fmla="*/ 36 h 1148"/>
              <a:gd name="T42" fmla="*/ 541 w 648"/>
              <a:gd name="T43" fmla="*/ 1116 h 1148"/>
              <a:gd name="T44" fmla="*/ 110 w 648"/>
              <a:gd name="T45" fmla="*/ 1116 h 1148"/>
              <a:gd name="T46" fmla="*/ 36 w 648"/>
              <a:gd name="T47" fmla="*/ 1043 h 1148"/>
              <a:gd name="T48" fmla="*/ 36 w 648"/>
              <a:gd name="T49" fmla="*/ 896 h 1148"/>
              <a:gd name="T50" fmla="*/ 612 w 648"/>
              <a:gd name="T51" fmla="*/ 896 h 1148"/>
              <a:gd name="T52" fmla="*/ 612 w 648"/>
              <a:gd name="T53" fmla="*/ 1043 h 1148"/>
              <a:gd name="T54" fmla="*/ 541 w 648"/>
              <a:gd name="T55" fmla="*/ 1116 h 1148"/>
              <a:gd name="T56" fmla="*/ 328 w 648"/>
              <a:gd name="T57" fmla="*/ 1098 h 1148"/>
              <a:gd name="T58" fmla="*/ 238 w 648"/>
              <a:gd name="T59" fmla="*/ 1008 h 1148"/>
              <a:gd name="T60" fmla="*/ 328 w 648"/>
              <a:gd name="T61" fmla="*/ 918 h 1148"/>
              <a:gd name="T62" fmla="*/ 418 w 648"/>
              <a:gd name="T63" fmla="*/ 1008 h 1148"/>
              <a:gd name="T64" fmla="*/ 328 w 648"/>
              <a:gd name="T65" fmla="*/ 1098 h 1148"/>
              <a:gd name="T66" fmla="*/ 328 w 648"/>
              <a:gd name="T67" fmla="*/ 954 h 1148"/>
              <a:gd name="T68" fmla="*/ 274 w 648"/>
              <a:gd name="T69" fmla="*/ 1008 h 1148"/>
              <a:gd name="T70" fmla="*/ 328 w 648"/>
              <a:gd name="T71" fmla="*/ 1062 h 1148"/>
              <a:gd name="T72" fmla="*/ 382 w 648"/>
              <a:gd name="T73" fmla="*/ 1008 h 1148"/>
              <a:gd name="T74" fmla="*/ 328 w 648"/>
              <a:gd name="T75" fmla="*/ 954 h 1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48" h="1148">
                <a:moveTo>
                  <a:pt x="648" y="108"/>
                </a:moveTo>
                <a:cubicBezTo>
                  <a:pt x="648" y="48"/>
                  <a:pt x="600" y="0"/>
                  <a:pt x="540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48" y="0"/>
                  <a:pt x="0" y="48"/>
                  <a:pt x="0" y="108"/>
                </a:cubicBezTo>
                <a:cubicBezTo>
                  <a:pt x="0" y="1040"/>
                  <a:pt x="0" y="1040"/>
                  <a:pt x="0" y="1040"/>
                </a:cubicBezTo>
                <a:cubicBezTo>
                  <a:pt x="0" y="1100"/>
                  <a:pt x="48" y="1148"/>
                  <a:pt x="108" y="1148"/>
                </a:cubicBezTo>
                <a:cubicBezTo>
                  <a:pt x="540" y="1148"/>
                  <a:pt x="540" y="1148"/>
                  <a:pt x="540" y="1148"/>
                </a:cubicBezTo>
                <a:cubicBezTo>
                  <a:pt x="600" y="1148"/>
                  <a:pt x="648" y="1100"/>
                  <a:pt x="648" y="1040"/>
                </a:cubicBezTo>
                <a:lnTo>
                  <a:pt x="648" y="108"/>
                </a:lnTo>
                <a:close/>
                <a:moveTo>
                  <a:pt x="612" y="864"/>
                </a:moveTo>
                <a:cubicBezTo>
                  <a:pt x="36" y="864"/>
                  <a:pt x="36" y="864"/>
                  <a:pt x="36" y="864"/>
                </a:cubicBezTo>
                <a:cubicBezTo>
                  <a:pt x="36" y="180"/>
                  <a:pt x="36" y="180"/>
                  <a:pt x="36" y="180"/>
                </a:cubicBezTo>
                <a:cubicBezTo>
                  <a:pt x="612" y="180"/>
                  <a:pt x="612" y="180"/>
                  <a:pt x="612" y="180"/>
                </a:cubicBezTo>
                <a:lnTo>
                  <a:pt x="612" y="864"/>
                </a:lnTo>
                <a:close/>
                <a:moveTo>
                  <a:pt x="110" y="36"/>
                </a:moveTo>
                <a:cubicBezTo>
                  <a:pt x="541" y="36"/>
                  <a:pt x="541" y="36"/>
                  <a:pt x="541" y="36"/>
                </a:cubicBezTo>
                <a:cubicBezTo>
                  <a:pt x="580" y="36"/>
                  <a:pt x="612" y="69"/>
                  <a:pt x="612" y="109"/>
                </a:cubicBezTo>
                <a:cubicBezTo>
                  <a:pt x="612" y="144"/>
                  <a:pt x="612" y="144"/>
                  <a:pt x="612" y="144"/>
                </a:cubicBezTo>
                <a:cubicBezTo>
                  <a:pt x="36" y="144"/>
                  <a:pt x="36" y="144"/>
                  <a:pt x="36" y="144"/>
                </a:cubicBezTo>
                <a:cubicBezTo>
                  <a:pt x="36" y="109"/>
                  <a:pt x="36" y="109"/>
                  <a:pt x="36" y="109"/>
                </a:cubicBezTo>
                <a:cubicBezTo>
                  <a:pt x="36" y="69"/>
                  <a:pt x="70" y="36"/>
                  <a:pt x="110" y="36"/>
                </a:cubicBezTo>
                <a:close/>
                <a:moveTo>
                  <a:pt x="541" y="1116"/>
                </a:moveTo>
                <a:cubicBezTo>
                  <a:pt x="110" y="1116"/>
                  <a:pt x="110" y="1116"/>
                  <a:pt x="110" y="1116"/>
                </a:cubicBezTo>
                <a:cubicBezTo>
                  <a:pt x="70" y="1116"/>
                  <a:pt x="36" y="1083"/>
                  <a:pt x="36" y="1043"/>
                </a:cubicBezTo>
                <a:cubicBezTo>
                  <a:pt x="36" y="896"/>
                  <a:pt x="36" y="896"/>
                  <a:pt x="36" y="896"/>
                </a:cubicBezTo>
                <a:cubicBezTo>
                  <a:pt x="612" y="896"/>
                  <a:pt x="612" y="896"/>
                  <a:pt x="612" y="896"/>
                </a:cubicBezTo>
                <a:cubicBezTo>
                  <a:pt x="612" y="1043"/>
                  <a:pt x="612" y="1043"/>
                  <a:pt x="612" y="1043"/>
                </a:cubicBezTo>
                <a:cubicBezTo>
                  <a:pt x="612" y="1083"/>
                  <a:pt x="580" y="1116"/>
                  <a:pt x="541" y="1116"/>
                </a:cubicBezTo>
                <a:close/>
                <a:moveTo>
                  <a:pt x="328" y="1098"/>
                </a:moveTo>
                <a:cubicBezTo>
                  <a:pt x="278" y="1098"/>
                  <a:pt x="238" y="1058"/>
                  <a:pt x="238" y="1008"/>
                </a:cubicBezTo>
                <a:cubicBezTo>
                  <a:pt x="238" y="959"/>
                  <a:pt x="278" y="918"/>
                  <a:pt x="328" y="918"/>
                </a:cubicBezTo>
                <a:cubicBezTo>
                  <a:pt x="378" y="918"/>
                  <a:pt x="418" y="959"/>
                  <a:pt x="418" y="1008"/>
                </a:cubicBezTo>
                <a:cubicBezTo>
                  <a:pt x="418" y="1058"/>
                  <a:pt x="378" y="1098"/>
                  <a:pt x="328" y="1098"/>
                </a:cubicBezTo>
                <a:close/>
                <a:moveTo>
                  <a:pt x="328" y="954"/>
                </a:moveTo>
                <a:cubicBezTo>
                  <a:pt x="298" y="954"/>
                  <a:pt x="274" y="979"/>
                  <a:pt x="274" y="1008"/>
                </a:cubicBezTo>
                <a:cubicBezTo>
                  <a:pt x="274" y="1038"/>
                  <a:pt x="298" y="1062"/>
                  <a:pt x="328" y="1062"/>
                </a:cubicBezTo>
                <a:cubicBezTo>
                  <a:pt x="358" y="1062"/>
                  <a:pt x="382" y="1038"/>
                  <a:pt x="382" y="1008"/>
                </a:cubicBezTo>
                <a:cubicBezTo>
                  <a:pt x="382" y="979"/>
                  <a:pt x="358" y="954"/>
                  <a:pt x="328" y="954"/>
                </a:cubicBezTo>
                <a:close/>
              </a:path>
            </a:pathLst>
          </a:custGeom>
          <a:solidFill>
            <a:srgbClr val="E87722"/>
          </a:solidFill>
          <a:ln>
            <a:noFill/>
          </a:ln>
        </p:spPr>
        <p:txBody>
          <a:bodyPr vert="horz" wrap="square" lIns="89648" tIns="44824" rIns="89648" bIns="4482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1" name="Group 100"/>
          <p:cNvGrpSpPr/>
          <p:nvPr/>
        </p:nvGrpSpPr>
        <p:grpSpPr bwMode="gray">
          <a:xfrm>
            <a:off x="430927" y="5336526"/>
            <a:ext cx="386865" cy="315339"/>
            <a:chOff x="2751138" y="1573213"/>
            <a:chExt cx="463550" cy="377825"/>
          </a:xfrm>
        </p:grpSpPr>
        <p:sp>
          <p:nvSpPr>
            <p:cNvPr id="102" name="Freeform 14"/>
            <p:cNvSpPr>
              <a:spLocks noEditPoints="1"/>
            </p:cNvSpPr>
            <p:nvPr/>
          </p:nvSpPr>
          <p:spPr bwMode="gray">
            <a:xfrm>
              <a:off x="2751138" y="1573213"/>
              <a:ext cx="463550" cy="377825"/>
            </a:xfrm>
            <a:custGeom>
              <a:avLst/>
              <a:gdLst>
                <a:gd name="T0" fmla="*/ 292 w 292"/>
                <a:gd name="T1" fmla="*/ 192 h 238"/>
                <a:gd name="T2" fmla="*/ 292 w 292"/>
                <a:gd name="T3" fmla="*/ 0 h 238"/>
                <a:gd name="T4" fmla="*/ 0 w 292"/>
                <a:gd name="T5" fmla="*/ 0 h 238"/>
                <a:gd name="T6" fmla="*/ 0 w 292"/>
                <a:gd name="T7" fmla="*/ 192 h 238"/>
                <a:gd name="T8" fmla="*/ 87 w 292"/>
                <a:gd name="T9" fmla="*/ 192 h 238"/>
                <a:gd name="T10" fmla="*/ 87 w 292"/>
                <a:gd name="T11" fmla="*/ 211 h 238"/>
                <a:gd name="T12" fmla="*/ 47 w 292"/>
                <a:gd name="T13" fmla="*/ 211 h 238"/>
                <a:gd name="T14" fmla="*/ 47 w 292"/>
                <a:gd name="T15" fmla="*/ 238 h 238"/>
                <a:gd name="T16" fmla="*/ 249 w 292"/>
                <a:gd name="T17" fmla="*/ 238 h 238"/>
                <a:gd name="T18" fmla="*/ 249 w 292"/>
                <a:gd name="T19" fmla="*/ 211 h 238"/>
                <a:gd name="T20" fmla="*/ 208 w 292"/>
                <a:gd name="T21" fmla="*/ 211 h 238"/>
                <a:gd name="T22" fmla="*/ 208 w 292"/>
                <a:gd name="T23" fmla="*/ 192 h 238"/>
                <a:gd name="T24" fmla="*/ 292 w 292"/>
                <a:gd name="T25" fmla="*/ 192 h 238"/>
                <a:gd name="T26" fmla="*/ 240 w 292"/>
                <a:gd name="T27" fmla="*/ 228 h 238"/>
                <a:gd name="T28" fmla="*/ 55 w 292"/>
                <a:gd name="T29" fmla="*/ 228 h 238"/>
                <a:gd name="T30" fmla="*/ 55 w 292"/>
                <a:gd name="T31" fmla="*/ 220 h 238"/>
                <a:gd name="T32" fmla="*/ 240 w 292"/>
                <a:gd name="T33" fmla="*/ 220 h 238"/>
                <a:gd name="T34" fmla="*/ 240 w 292"/>
                <a:gd name="T35" fmla="*/ 228 h 238"/>
                <a:gd name="T36" fmla="*/ 200 w 292"/>
                <a:gd name="T37" fmla="*/ 197 h 238"/>
                <a:gd name="T38" fmla="*/ 200 w 292"/>
                <a:gd name="T39" fmla="*/ 211 h 238"/>
                <a:gd name="T40" fmla="*/ 95 w 292"/>
                <a:gd name="T41" fmla="*/ 211 h 238"/>
                <a:gd name="T42" fmla="*/ 95 w 292"/>
                <a:gd name="T43" fmla="*/ 197 h 238"/>
                <a:gd name="T44" fmla="*/ 200 w 292"/>
                <a:gd name="T45" fmla="*/ 197 h 238"/>
                <a:gd name="T46" fmla="*/ 8 w 292"/>
                <a:gd name="T47" fmla="*/ 9 h 238"/>
                <a:gd name="T48" fmla="*/ 284 w 292"/>
                <a:gd name="T49" fmla="*/ 9 h 238"/>
                <a:gd name="T50" fmla="*/ 284 w 292"/>
                <a:gd name="T51" fmla="*/ 183 h 238"/>
                <a:gd name="T52" fmla="*/ 8 w 292"/>
                <a:gd name="T53" fmla="*/ 183 h 238"/>
                <a:gd name="T54" fmla="*/ 8 w 292"/>
                <a:gd name="T55" fmla="*/ 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2" h="238">
                  <a:moveTo>
                    <a:pt x="292" y="192"/>
                  </a:moveTo>
                  <a:lnTo>
                    <a:pt x="292" y="0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87" y="192"/>
                  </a:lnTo>
                  <a:lnTo>
                    <a:pt x="87" y="211"/>
                  </a:lnTo>
                  <a:lnTo>
                    <a:pt x="47" y="211"/>
                  </a:lnTo>
                  <a:lnTo>
                    <a:pt x="47" y="238"/>
                  </a:lnTo>
                  <a:lnTo>
                    <a:pt x="249" y="238"/>
                  </a:lnTo>
                  <a:lnTo>
                    <a:pt x="249" y="211"/>
                  </a:lnTo>
                  <a:lnTo>
                    <a:pt x="208" y="211"/>
                  </a:lnTo>
                  <a:lnTo>
                    <a:pt x="208" y="192"/>
                  </a:lnTo>
                  <a:lnTo>
                    <a:pt x="292" y="192"/>
                  </a:lnTo>
                  <a:close/>
                  <a:moveTo>
                    <a:pt x="240" y="228"/>
                  </a:moveTo>
                  <a:lnTo>
                    <a:pt x="55" y="228"/>
                  </a:lnTo>
                  <a:lnTo>
                    <a:pt x="55" y="220"/>
                  </a:lnTo>
                  <a:lnTo>
                    <a:pt x="240" y="220"/>
                  </a:lnTo>
                  <a:lnTo>
                    <a:pt x="240" y="228"/>
                  </a:lnTo>
                  <a:close/>
                  <a:moveTo>
                    <a:pt x="200" y="197"/>
                  </a:moveTo>
                  <a:lnTo>
                    <a:pt x="200" y="211"/>
                  </a:lnTo>
                  <a:lnTo>
                    <a:pt x="95" y="211"/>
                  </a:lnTo>
                  <a:lnTo>
                    <a:pt x="95" y="197"/>
                  </a:lnTo>
                  <a:lnTo>
                    <a:pt x="200" y="197"/>
                  </a:lnTo>
                  <a:close/>
                  <a:moveTo>
                    <a:pt x="8" y="9"/>
                  </a:moveTo>
                  <a:lnTo>
                    <a:pt x="284" y="9"/>
                  </a:lnTo>
                  <a:lnTo>
                    <a:pt x="284" y="183"/>
                  </a:lnTo>
                  <a:lnTo>
                    <a:pt x="8" y="183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15"/>
            <p:cNvSpPr>
              <a:spLocks noEditPoints="1"/>
            </p:cNvSpPr>
            <p:nvPr/>
          </p:nvSpPr>
          <p:spPr bwMode="gray">
            <a:xfrm>
              <a:off x="2797176" y="1616076"/>
              <a:ext cx="347663" cy="209550"/>
            </a:xfrm>
            <a:custGeom>
              <a:avLst/>
              <a:gdLst>
                <a:gd name="T0" fmla="*/ 31 w 219"/>
                <a:gd name="T1" fmla="*/ 132 h 132"/>
                <a:gd name="T2" fmla="*/ 24 w 219"/>
                <a:gd name="T3" fmla="*/ 126 h 132"/>
                <a:gd name="T4" fmla="*/ 75 w 219"/>
                <a:gd name="T5" fmla="*/ 57 h 132"/>
                <a:gd name="T6" fmla="*/ 142 w 219"/>
                <a:gd name="T7" fmla="*/ 103 h 132"/>
                <a:gd name="T8" fmla="*/ 213 w 219"/>
                <a:gd name="T9" fmla="*/ 31 h 132"/>
                <a:gd name="T10" fmla="*/ 219 w 219"/>
                <a:gd name="T11" fmla="*/ 38 h 132"/>
                <a:gd name="T12" fmla="*/ 143 w 219"/>
                <a:gd name="T13" fmla="*/ 115 h 132"/>
                <a:gd name="T14" fmla="*/ 77 w 219"/>
                <a:gd name="T15" fmla="*/ 69 h 132"/>
                <a:gd name="T16" fmla="*/ 31 w 219"/>
                <a:gd name="T17" fmla="*/ 132 h 132"/>
                <a:gd name="T18" fmla="*/ 54 w 219"/>
                <a:gd name="T19" fmla="*/ 21 h 132"/>
                <a:gd name="T20" fmla="*/ 32 w 219"/>
                <a:gd name="T21" fmla="*/ 21 h 132"/>
                <a:gd name="T22" fmla="*/ 32 w 219"/>
                <a:gd name="T23" fmla="*/ 0 h 132"/>
                <a:gd name="T24" fmla="*/ 23 w 219"/>
                <a:gd name="T25" fmla="*/ 0 h 132"/>
                <a:gd name="T26" fmla="*/ 23 w 219"/>
                <a:gd name="T27" fmla="*/ 21 h 132"/>
                <a:gd name="T28" fmla="*/ 0 w 219"/>
                <a:gd name="T29" fmla="*/ 21 h 132"/>
                <a:gd name="T30" fmla="*/ 0 w 219"/>
                <a:gd name="T31" fmla="*/ 30 h 132"/>
                <a:gd name="T32" fmla="*/ 23 w 219"/>
                <a:gd name="T33" fmla="*/ 30 h 132"/>
                <a:gd name="T34" fmla="*/ 23 w 219"/>
                <a:gd name="T35" fmla="*/ 52 h 132"/>
                <a:gd name="T36" fmla="*/ 32 w 219"/>
                <a:gd name="T37" fmla="*/ 52 h 132"/>
                <a:gd name="T38" fmla="*/ 32 w 219"/>
                <a:gd name="T39" fmla="*/ 30 h 132"/>
                <a:gd name="T40" fmla="*/ 54 w 219"/>
                <a:gd name="T41" fmla="*/ 30 h 132"/>
                <a:gd name="T42" fmla="*/ 54 w 219"/>
                <a:gd name="T43" fmla="*/ 2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132">
                  <a:moveTo>
                    <a:pt x="31" y="132"/>
                  </a:moveTo>
                  <a:lnTo>
                    <a:pt x="24" y="126"/>
                  </a:lnTo>
                  <a:lnTo>
                    <a:pt x="75" y="57"/>
                  </a:lnTo>
                  <a:lnTo>
                    <a:pt x="142" y="103"/>
                  </a:lnTo>
                  <a:lnTo>
                    <a:pt x="213" y="31"/>
                  </a:lnTo>
                  <a:lnTo>
                    <a:pt x="219" y="38"/>
                  </a:lnTo>
                  <a:lnTo>
                    <a:pt x="143" y="115"/>
                  </a:lnTo>
                  <a:lnTo>
                    <a:pt x="77" y="69"/>
                  </a:lnTo>
                  <a:lnTo>
                    <a:pt x="31" y="132"/>
                  </a:lnTo>
                  <a:close/>
                  <a:moveTo>
                    <a:pt x="54" y="21"/>
                  </a:moveTo>
                  <a:lnTo>
                    <a:pt x="32" y="21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23" y="21"/>
                  </a:lnTo>
                  <a:lnTo>
                    <a:pt x="0" y="21"/>
                  </a:lnTo>
                  <a:lnTo>
                    <a:pt x="0" y="30"/>
                  </a:lnTo>
                  <a:lnTo>
                    <a:pt x="23" y="30"/>
                  </a:lnTo>
                  <a:lnTo>
                    <a:pt x="23" y="52"/>
                  </a:lnTo>
                  <a:lnTo>
                    <a:pt x="32" y="52"/>
                  </a:lnTo>
                  <a:lnTo>
                    <a:pt x="32" y="30"/>
                  </a:lnTo>
                  <a:lnTo>
                    <a:pt x="54" y="30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4" name="Group 103"/>
          <p:cNvGrpSpPr/>
          <p:nvPr/>
        </p:nvGrpSpPr>
        <p:grpSpPr bwMode="gray">
          <a:xfrm>
            <a:off x="2711918" y="5799187"/>
            <a:ext cx="318458" cy="391040"/>
            <a:chOff x="727076" y="5000625"/>
            <a:chExt cx="376238" cy="461963"/>
          </a:xfrm>
        </p:grpSpPr>
        <p:sp>
          <p:nvSpPr>
            <p:cNvPr id="105" name="Freeform 15"/>
            <p:cNvSpPr>
              <a:spLocks noEditPoints="1"/>
            </p:cNvSpPr>
            <p:nvPr/>
          </p:nvSpPr>
          <p:spPr bwMode="gray">
            <a:xfrm>
              <a:off x="727076" y="5000625"/>
              <a:ext cx="376238" cy="231775"/>
            </a:xfrm>
            <a:custGeom>
              <a:avLst/>
              <a:gdLst>
                <a:gd name="T0" fmla="*/ 94 w 208"/>
                <a:gd name="T1" fmla="*/ 92 h 128"/>
                <a:gd name="T2" fmla="*/ 30 w 208"/>
                <a:gd name="T3" fmla="*/ 92 h 128"/>
                <a:gd name="T4" fmla="*/ 30 w 208"/>
                <a:gd name="T5" fmla="*/ 84 h 128"/>
                <a:gd name="T6" fmla="*/ 94 w 208"/>
                <a:gd name="T7" fmla="*/ 84 h 128"/>
                <a:gd name="T8" fmla="*/ 94 w 208"/>
                <a:gd name="T9" fmla="*/ 92 h 128"/>
                <a:gd name="T10" fmla="*/ 200 w 208"/>
                <a:gd name="T11" fmla="*/ 0 h 128"/>
                <a:gd name="T12" fmla="*/ 8 w 208"/>
                <a:gd name="T13" fmla="*/ 0 h 128"/>
                <a:gd name="T14" fmla="*/ 0 w 208"/>
                <a:gd name="T15" fmla="*/ 8 h 128"/>
                <a:gd name="T16" fmla="*/ 0 w 208"/>
                <a:gd name="T17" fmla="*/ 120 h 128"/>
                <a:gd name="T18" fmla="*/ 8 w 208"/>
                <a:gd name="T19" fmla="*/ 128 h 128"/>
                <a:gd name="T20" fmla="*/ 75 w 208"/>
                <a:gd name="T21" fmla="*/ 128 h 128"/>
                <a:gd name="T22" fmla="*/ 78 w 208"/>
                <a:gd name="T23" fmla="*/ 120 h 128"/>
                <a:gd name="T24" fmla="*/ 8 w 208"/>
                <a:gd name="T25" fmla="*/ 120 h 128"/>
                <a:gd name="T26" fmla="*/ 8 w 208"/>
                <a:gd name="T27" fmla="*/ 8 h 128"/>
                <a:gd name="T28" fmla="*/ 200 w 208"/>
                <a:gd name="T29" fmla="*/ 8 h 128"/>
                <a:gd name="T30" fmla="*/ 200 w 208"/>
                <a:gd name="T31" fmla="*/ 120 h 128"/>
                <a:gd name="T32" fmla="*/ 108 w 208"/>
                <a:gd name="T33" fmla="*/ 120 h 128"/>
                <a:gd name="T34" fmla="*/ 104 w 208"/>
                <a:gd name="T35" fmla="*/ 128 h 128"/>
                <a:gd name="T36" fmla="*/ 200 w 208"/>
                <a:gd name="T37" fmla="*/ 128 h 128"/>
                <a:gd name="T38" fmla="*/ 208 w 208"/>
                <a:gd name="T39" fmla="*/ 120 h 128"/>
                <a:gd name="T40" fmla="*/ 208 w 208"/>
                <a:gd name="T41" fmla="*/ 8 h 128"/>
                <a:gd name="T42" fmla="*/ 200 w 208"/>
                <a:gd name="T43" fmla="*/ 0 h 128"/>
                <a:gd name="T44" fmla="*/ 94 w 208"/>
                <a:gd name="T45" fmla="*/ 60 h 128"/>
                <a:gd name="T46" fmla="*/ 30 w 208"/>
                <a:gd name="T47" fmla="*/ 60 h 128"/>
                <a:gd name="T48" fmla="*/ 30 w 208"/>
                <a:gd name="T49" fmla="*/ 68 h 128"/>
                <a:gd name="T50" fmla="*/ 94 w 208"/>
                <a:gd name="T51" fmla="*/ 68 h 128"/>
                <a:gd name="T52" fmla="*/ 94 w 208"/>
                <a:gd name="T53" fmla="*/ 60 h 128"/>
                <a:gd name="T54" fmla="*/ 188 w 208"/>
                <a:gd name="T55" fmla="*/ 44 h 128"/>
                <a:gd name="T56" fmla="*/ 168 w 208"/>
                <a:gd name="T57" fmla="*/ 44 h 128"/>
                <a:gd name="T58" fmla="*/ 168 w 208"/>
                <a:gd name="T59" fmla="*/ 24 h 128"/>
                <a:gd name="T60" fmla="*/ 160 w 208"/>
                <a:gd name="T61" fmla="*/ 24 h 128"/>
                <a:gd name="T62" fmla="*/ 160 w 208"/>
                <a:gd name="T63" fmla="*/ 44 h 128"/>
                <a:gd name="T64" fmla="*/ 140 w 208"/>
                <a:gd name="T65" fmla="*/ 44 h 128"/>
                <a:gd name="T66" fmla="*/ 140 w 208"/>
                <a:gd name="T67" fmla="*/ 52 h 128"/>
                <a:gd name="T68" fmla="*/ 160 w 208"/>
                <a:gd name="T69" fmla="*/ 52 h 128"/>
                <a:gd name="T70" fmla="*/ 160 w 208"/>
                <a:gd name="T71" fmla="*/ 72 h 128"/>
                <a:gd name="T72" fmla="*/ 168 w 208"/>
                <a:gd name="T73" fmla="*/ 72 h 128"/>
                <a:gd name="T74" fmla="*/ 168 w 208"/>
                <a:gd name="T75" fmla="*/ 52 h 128"/>
                <a:gd name="T76" fmla="*/ 188 w 208"/>
                <a:gd name="T77" fmla="*/ 52 h 128"/>
                <a:gd name="T78" fmla="*/ 188 w 208"/>
                <a:gd name="T79" fmla="*/ 4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8" h="128">
                  <a:moveTo>
                    <a:pt x="94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94" y="84"/>
                    <a:pt x="94" y="84"/>
                    <a:pt x="94" y="84"/>
                  </a:cubicBezTo>
                  <a:lnTo>
                    <a:pt x="94" y="92"/>
                  </a:lnTo>
                  <a:close/>
                  <a:moveTo>
                    <a:pt x="20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3" y="128"/>
                    <a:pt x="8" y="128"/>
                  </a:cubicBezTo>
                  <a:cubicBezTo>
                    <a:pt x="75" y="128"/>
                    <a:pt x="75" y="128"/>
                    <a:pt x="75" y="128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200" y="8"/>
                    <a:pt x="200" y="8"/>
                    <a:pt x="200" y="8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4" y="128"/>
                    <a:pt x="208" y="124"/>
                    <a:pt x="208" y="120"/>
                  </a:cubicBezTo>
                  <a:cubicBezTo>
                    <a:pt x="208" y="8"/>
                    <a:pt x="208" y="8"/>
                    <a:pt x="208" y="8"/>
                  </a:cubicBezTo>
                  <a:cubicBezTo>
                    <a:pt x="208" y="4"/>
                    <a:pt x="204" y="0"/>
                    <a:pt x="200" y="0"/>
                  </a:cubicBezTo>
                  <a:moveTo>
                    <a:pt x="94" y="60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94" y="68"/>
                    <a:pt x="94" y="68"/>
                    <a:pt x="94" y="68"/>
                  </a:cubicBezTo>
                  <a:lnTo>
                    <a:pt x="94" y="60"/>
                  </a:lnTo>
                  <a:close/>
                  <a:moveTo>
                    <a:pt x="188" y="44"/>
                  </a:moveTo>
                  <a:cubicBezTo>
                    <a:pt x="168" y="44"/>
                    <a:pt x="168" y="44"/>
                    <a:pt x="168" y="44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44"/>
                    <a:pt x="160" y="44"/>
                    <a:pt x="160" y="44"/>
                  </a:cubicBezTo>
                  <a:cubicBezTo>
                    <a:pt x="140" y="44"/>
                    <a:pt x="140" y="44"/>
                    <a:pt x="140" y="44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60" y="52"/>
                    <a:pt x="160" y="52"/>
                    <a:pt x="160" y="52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88" y="52"/>
                    <a:pt x="188" y="52"/>
                    <a:pt x="188" y="52"/>
                  </a:cubicBezTo>
                  <a:lnTo>
                    <a:pt x="188" y="44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6" name="Freeform 16"/>
            <p:cNvSpPr>
              <a:spLocks/>
            </p:cNvSpPr>
            <p:nvPr/>
          </p:nvSpPr>
          <p:spPr bwMode="gray">
            <a:xfrm>
              <a:off x="798513" y="5133975"/>
              <a:ext cx="225425" cy="328613"/>
            </a:xfrm>
            <a:custGeom>
              <a:avLst/>
              <a:gdLst>
                <a:gd name="T0" fmla="*/ 110 w 124"/>
                <a:gd name="T1" fmla="*/ 54 h 182"/>
                <a:gd name="T2" fmla="*/ 101 w 124"/>
                <a:gd name="T3" fmla="*/ 54 h 182"/>
                <a:gd name="T4" fmla="*/ 102 w 124"/>
                <a:gd name="T5" fmla="*/ 56 h 182"/>
                <a:gd name="T6" fmla="*/ 99 w 124"/>
                <a:gd name="T7" fmla="*/ 111 h 182"/>
                <a:gd name="T8" fmla="*/ 83 w 124"/>
                <a:gd name="T9" fmla="*/ 150 h 182"/>
                <a:gd name="T10" fmla="*/ 16 w 124"/>
                <a:gd name="T11" fmla="*/ 150 h 182"/>
                <a:gd name="T12" fmla="*/ 16 w 124"/>
                <a:gd name="T13" fmla="*/ 107 h 182"/>
                <a:gd name="T14" fmla="*/ 33 w 124"/>
                <a:gd name="T15" fmla="*/ 65 h 182"/>
                <a:gd name="T16" fmla="*/ 50 w 124"/>
                <a:gd name="T17" fmla="*/ 30 h 182"/>
                <a:gd name="T18" fmla="*/ 52 w 124"/>
                <a:gd name="T19" fmla="*/ 25 h 182"/>
                <a:gd name="T20" fmla="*/ 63 w 124"/>
                <a:gd name="T21" fmla="*/ 10 h 182"/>
                <a:gd name="T22" fmla="*/ 70 w 124"/>
                <a:gd name="T23" fmla="*/ 10 h 182"/>
                <a:gd name="T24" fmla="*/ 74 w 124"/>
                <a:gd name="T25" fmla="*/ 13 h 182"/>
                <a:gd name="T26" fmla="*/ 70 w 124"/>
                <a:gd name="T27" fmla="*/ 32 h 182"/>
                <a:gd name="T28" fmla="*/ 68 w 124"/>
                <a:gd name="T29" fmla="*/ 34 h 182"/>
                <a:gd name="T30" fmla="*/ 65 w 124"/>
                <a:gd name="T31" fmla="*/ 42 h 182"/>
                <a:gd name="T32" fmla="*/ 56 w 124"/>
                <a:gd name="T33" fmla="*/ 75 h 182"/>
                <a:gd name="T34" fmla="*/ 56 w 124"/>
                <a:gd name="T35" fmla="*/ 94 h 182"/>
                <a:gd name="T36" fmla="*/ 64 w 124"/>
                <a:gd name="T37" fmla="*/ 94 h 182"/>
                <a:gd name="T38" fmla="*/ 64 w 124"/>
                <a:gd name="T39" fmla="*/ 75 h 182"/>
                <a:gd name="T40" fmla="*/ 72 w 124"/>
                <a:gd name="T41" fmla="*/ 45 h 182"/>
                <a:gd name="T42" fmla="*/ 76 w 124"/>
                <a:gd name="T43" fmla="*/ 37 h 182"/>
                <a:gd name="T44" fmla="*/ 77 w 124"/>
                <a:gd name="T45" fmla="*/ 35 h 182"/>
                <a:gd name="T46" fmla="*/ 81 w 124"/>
                <a:gd name="T47" fmla="*/ 10 h 182"/>
                <a:gd name="T48" fmla="*/ 73 w 124"/>
                <a:gd name="T49" fmla="*/ 2 h 182"/>
                <a:gd name="T50" fmla="*/ 60 w 124"/>
                <a:gd name="T51" fmla="*/ 2 h 182"/>
                <a:gd name="T52" fmla="*/ 44 w 124"/>
                <a:gd name="T53" fmla="*/ 22 h 182"/>
                <a:gd name="T54" fmla="*/ 42 w 124"/>
                <a:gd name="T55" fmla="*/ 28 h 182"/>
                <a:gd name="T56" fmla="*/ 26 w 124"/>
                <a:gd name="T57" fmla="*/ 61 h 182"/>
                <a:gd name="T58" fmla="*/ 25 w 124"/>
                <a:gd name="T59" fmla="*/ 62 h 182"/>
                <a:gd name="T60" fmla="*/ 22 w 124"/>
                <a:gd name="T61" fmla="*/ 56 h 182"/>
                <a:gd name="T62" fmla="*/ 21 w 124"/>
                <a:gd name="T63" fmla="*/ 54 h 182"/>
                <a:gd name="T64" fmla="*/ 13 w 124"/>
                <a:gd name="T65" fmla="*/ 54 h 182"/>
                <a:gd name="T66" fmla="*/ 14 w 124"/>
                <a:gd name="T67" fmla="*/ 57 h 182"/>
                <a:gd name="T68" fmla="*/ 21 w 124"/>
                <a:gd name="T69" fmla="*/ 69 h 182"/>
                <a:gd name="T70" fmla="*/ 8 w 124"/>
                <a:gd name="T71" fmla="*/ 107 h 182"/>
                <a:gd name="T72" fmla="*/ 8 w 124"/>
                <a:gd name="T73" fmla="*/ 150 h 182"/>
                <a:gd name="T74" fmla="*/ 4 w 124"/>
                <a:gd name="T75" fmla="*/ 150 h 182"/>
                <a:gd name="T76" fmla="*/ 0 w 124"/>
                <a:gd name="T77" fmla="*/ 154 h 182"/>
                <a:gd name="T78" fmla="*/ 0 w 124"/>
                <a:gd name="T79" fmla="*/ 182 h 182"/>
                <a:gd name="T80" fmla="*/ 8 w 124"/>
                <a:gd name="T81" fmla="*/ 182 h 182"/>
                <a:gd name="T82" fmla="*/ 8 w 124"/>
                <a:gd name="T83" fmla="*/ 158 h 182"/>
                <a:gd name="T84" fmla="*/ 96 w 124"/>
                <a:gd name="T85" fmla="*/ 158 h 182"/>
                <a:gd name="T86" fmla="*/ 96 w 124"/>
                <a:gd name="T87" fmla="*/ 182 h 182"/>
                <a:gd name="T88" fmla="*/ 104 w 124"/>
                <a:gd name="T89" fmla="*/ 182 h 182"/>
                <a:gd name="T90" fmla="*/ 104 w 124"/>
                <a:gd name="T91" fmla="*/ 154 h 182"/>
                <a:gd name="T92" fmla="*/ 100 w 124"/>
                <a:gd name="T93" fmla="*/ 150 h 182"/>
                <a:gd name="T94" fmla="*/ 91 w 124"/>
                <a:gd name="T95" fmla="*/ 150 h 182"/>
                <a:gd name="T96" fmla="*/ 105 w 124"/>
                <a:gd name="T97" fmla="*/ 116 h 182"/>
                <a:gd name="T98" fmla="*/ 110 w 124"/>
                <a:gd name="T99" fmla="*/ 5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4" h="182">
                  <a:moveTo>
                    <a:pt x="110" y="54"/>
                  </a:moveTo>
                  <a:cubicBezTo>
                    <a:pt x="101" y="54"/>
                    <a:pt x="101" y="54"/>
                    <a:pt x="101" y="54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11" y="75"/>
                    <a:pt x="116" y="89"/>
                    <a:pt x="99" y="111"/>
                  </a:cubicBezTo>
                  <a:cubicBezTo>
                    <a:pt x="86" y="128"/>
                    <a:pt x="83" y="142"/>
                    <a:pt x="83" y="150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16" y="107"/>
                    <a:pt x="16" y="107"/>
                    <a:pt x="16" y="107"/>
                  </a:cubicBezTo>
                  <a:cubicBezTo>
                    <a:pt x="16" y="107"/>
                    <a:pt x="16" y="94"/>
                    <a:pt x="33" y="65"/>
                  </a:cubicBezTo>
                  <a:cubicBezTo>
                    <a:pt x="45" y="45"/>
                    <a:pt x="47" y="38"/>
                    <a:pt x="50" y="30"/>
                  </a:cubicBezTo>
                  <a:cubicBezTo>
                    <a:pt x="50" y="29"/>
                    <a:pt x="51" y="27"/>
                    <a:pt x="52" y="25"/>
                  </a:cubicBezTo>
                  <a:cubicBezTo>
                    <a:pt x="55" y="17"/>
                    <a:pt x="59" y="11"/>
                    <a:pt x="63" y="10"/>
                  </a:cubicBezTo>
                  <a:cubicBezTo>
                    <a:pt x="65" y="9"/>
                    <a:pt x="68" y="9"/>
                    <a:pt x="70" y="10"/>
                  </a:cubicBezTo>
                  <a:cubicBezTo>
                    <a:pt x="73" y="11"/>
                    <a:pt x="74" y="12"/>
                    <a:pt x="74" y="13"/>
                  </a:cubicBezTo>
                  <a:cubicBezTo>
                    <a:pt x="76" y="17"/>
                    <a:pt x="73" y="24"/>
                    <a:pt x="70" y="32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7"/>
                    <a:pt x="66" y="39"/>
                    <a:pt x="65" y="42"/>
                  </a:cubicBezTo>
                  <a:cubicBezTo>
                    <a:pt x="61" y="52"/>
                    <a:pt x="56" y="63"/>
                    <a:pt x="56" y="75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4" y="75"/>
                    <a:pt x="64" y="75"/>
                    <a:pt x="64" y="75"/>
                  </a:cubicBezTo>
                  <a:cubicBezTo>
                    <a:pt x="64" y="64"/>
                    <a:pt x="68" y="55"/>
                    <a:pt x="72" y="45"/>
                  </a:cubicBezTo>
                  <a:cubicBezTo>
                    <a:pt x="74" y="43"/>
                    <a:pt x="75" y="40"/>
                    <a:pt x="76" y="37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81" y="25"/>
                    <a:pt x="84" y="17"/>
                    <a:pt x="81" y="10"/>
                  </a:cubicBezTo>
                  <a:cubicBezTo>
                    <a:pt x="80" y="6"/>
                    <a:pt x="77" y="4"/>
                    <a:pt x="73" y="2"/>
                  </a:cubicBezTo>
                  <a:cubicBezTo>
                    <a:pt x="69" y="0"/>
                    <a:pt x="64" y="0"/>
                    <a:pt x="60" y="2"/>
                  </a:cubicBezTo>
                  <a:cubicBezTo>
                    <a:pt x="52" y="6"/>
                    <a:pt x="47" y="15"/>
                    <a:pt x="44" y="22"/>
                  </a:cubicBezTo>
                  <a:cubicBezTo>
                    <a:pt x="43" y="24"/>
                    <a:pt x="43" y="26"/>
                    <a:pt x="42" y="28"/>
                  </a:cubicBezTo>
                  <a:cubicBezTo>
                    <a:pt x="40" y="35"/>
                    <a:pt x="37" y="42"/>
                    <a:pt x="26" y="61"/>
                  </a:cubicBezTo>
                  <a:cubicBezTo>
                    <a:pt x="26" y="61"/>
                    <a:pt x="26" y="62"/>
                    <a:pt x="25" y="62"/>
                  </a:cubicBezTo>
                  <a:cubicBezTo>
                    <a:pt x="23" y="60"/>
                    <a:pt x="22" y="58"/>
                    <a:pt x="22" y="56"/>
                  </a:cubicBezTo>
                  <a:cubicBezTo>
                    <a:pt x="21" y="55"/>
                    <a:pt x="21" y="55"/>
                    <a:pt x="21" y="54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5"/>
                    <a:pt x="13" y="56"/>
                    <a:pt x="14" y="57"/>
                  </a:cubicBezTo>
                  <a:cubicBezTo>
                    <a:pt x="14" y="62"/>
                    <a:pt x="17" y="66"/>
                    <a:pt x="21" y="69"/>
                  </a:cubicBezTo>
                  <a:cubicBezTo>
                    <a:pt x="8" y="95"/>
                    <a:pt x="8" y="107"/>
                    <a:pt x="8" y="107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2" y="150"/>
                    <a:pt x="0" y="152"/>
                    <a:pt x="0" y="15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8" y="182"/>
                    <a:pt x="8" y="182"/>
                    <a:pt x="8" y="182"/>
                  </a:cubicBezTo>
                  <a:cubicBezTo>
                    <a:pt x="8" y="158"/>
                    <a:pt x="8" y="158"/>
                    <a:pt x="8" y="158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82"/>
                    <a:pt x="96" y="182"/>
                    <a:pt x="96" y="182"/>
                  </a:cubicBezTo>
                  <a:cubicBezTo>
                    <a:pt x="104" y="182"/>
                    <a:pt x="104" y="182"/>
                    <a:pt x="104" y="182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04" y="152"/>
                    <a:pt x="102" y="150"/>
                    <a:pt x="100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2" y="142"/>
                    <a:pt x="94" y="130"/>
                    <a:pt x="105" y="116"/>
                  </a:cubicBezTo>
                  <a:cubicBezTo>
                    <a:pt x="124" y="91"/>
                    <a:pt x="119" y="73"/>
                    <a:pt x="110" y="54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7" name="Group 106"/>
          <p:cNvGrpSpPr/>
          <p:nvPr/>
        </p:nvGrpSpPr>
        <p:grpSpPr bwMode="gray">
          <a:xfrm>
            <a:off x="2643376" y="4396334"/>
            <a:ext cx="450460" cy="343165"/>
            <a:chOff x="3708400" y="2711450"/>
            <a:chExt cx="539751" cy="411163"/>
          </a:xfrm>
        </p:grpSpPr>
        <p:sp>
          <p:nvSpPr>
            <p:cNvPr id="108" name="Freeform 32"/>
            <p:cNvSpPr>
              <a:spLocks noEditPoints="1"/>
            </p:cNvSpPr>
            <p:nvPr/>
          </p:nvSpPr>
          <p:spPr bwMode="gray">
            <a:xfrm>
              <a:off x="3708400" y="2874963"/>
              <a:ext cx="539751" cy="247650"/>
            </a:xfrm>
            <a:custGeom>
              <a:avLst/>
              <a:gdLst>
                <a:gd name="T0" fmla="*/ 214 w 256"/>
                <a:gd name="T1" fmla="*/ 80 h 117"/>
                <a:gd name="T2" fmla="*/ 204 w 256"/>
                <a:gd name="T3" fmla="*/ 79 h 117"/>
                <a:gd name="T4" fmla="*/ 177 w 256"/>
                <a:gd name="T5" fmla="*/ 77 h 117"/>
                <a:gd name="T6" fmla="*/ 180 w 256"/>
                <a:gd name="T7" fmla="*/ 71 h 117"/>
                <a:gd name="T8" fmla="*/ 180 w 256"/>
                <a:gd name="T9" fmla="*/ 58 h 117"/>
                <a:gd name="T10" fmla="*/ 163 w 256"/>
                <a:gd name="T11" fmla="*/ 45 h 117"/>
                <a:gd name="T12" fmla="*/ 157 w 256"/>
                <a:gd name="T13" fmla="*/ 43 h 117"/>
                <a:gd name="T14" fmla="*/ 123 w 256"/>
                <a:gd name="T15" fmla="*/ 26 h 117"/>
                <a:gd name="T16" fmla="*/ 76 w 256"/>
                <a:gd name="T17" fmla="*/ 8 h 117"/>
                <a:gd name="T18" fmla="*/ 32 w 256"/>
                <a:gd name="T19" fmla="*/ 8 h 117"/>
                <a:gd name="T20" fmla="*/ 32 w 256"/>
                <a:gd name="T21" fmla="*/ 3 h 117"/>
                <a:gd name="T22" fmla="*/ 29 w 256"/>
                <a:gd name="T23" fmla="*/ 0 h 117"/>
                <a:gd name="T24" fmla="*/ 0 w 256"/>
                <a:gd name="T25" fmla="*/ 0 h 117"/>
                <a:gd name="T26" fmla="*/ 0 w 256"/>
                <a:gd name="T27" fmla="*/ 8 h 117"/>
                <a:gd name="T28" fmla="*/ 24 w 256"/>
                <a:gd name="T29" fmla="*/ 8 h 117"/>
                <a:gd name="T30" fmla="*/ 24 w 256"/>
                <a:gd name="T31" fmla="*/ 96 h 117"/>
                <a:gd name="T32" fmla="*/ 0 w 256"/>
                <a:gd name="T33" fmla="*/ 96 h 117"/>
                <a:gd name="T34" fmla="*/ 0 w 256"/>
                <a:gd name="T35" fmla="*/ 104 h 117"/>
                <a:gd name="T36" fmla="*/ 29 w 256"/>
                <a:gd name="T37" fmla="*/ 104 h 117"/>
                <a:gd name="T38" fmla="*/ 32 w 256"/>
                <a:gd name="T39" fmla="*/ 101 h 117"/>
                <a:gd name="T40" fmla="*/ 32 w 256"/>
                <a:gd name="T41" fmla="*/ 93 h 117"/>
                <a:gd name="T42" fmla="*/ 67 w 256"/>
                <a:gd name="T43" fmla="*/ 106 h 117"/>
                <a:gd name="T44" fmla="*/ 101 w 256"/>
                <a:gd name="T45" fmla="*/ 117 h 117"/>
                <a:gd name="T46" fmla="*/ 123 w 256"/>
                <a:gd name="T47" fmla="*/ 114 h 117"/>
                <a:gd name="T48" fmla="*/ 133 w 256"/>
                <a:gd name="T49" fmla="*/ 112 h 117"/>
                <a:gd name="T50" fmla="*/ 178 w 256"/>
                <a:gd name="T51" fmla="*/ 110 h 117"/>
                <a:gd name="T52" fmla="*/ 204 w 256"/>
                <a:gd name="T53" fmla="*/ 110 h 117"/>
                <a:gd name="T54" fmla="*/ 218 w 256"/>
                <a:gd name="T55" fmla="*/ 110 h 117"/>
                <a:gd name="T56" fmla="*/ 224 w 256"/>
                <a:gd name="T57" fmla="*/ 110 h 117"/>
                <a:gd name="T58" fmla="*/ 256 w 256"/>
                <a:gd name="T59" fmla="*/ 94 h 117"/>
                <a:gd name="T60" fmla="*/ 214 w 256"/>
                <a:gd name="T61" fmla="*/ 80 h 117"/>
                <a:gd name="T62" fmla="*/ 224 w 256"/>
                <a:gd name="T63" fmla="*/ 102 h 117"/>
                <a:gd name="T64" fmla="*/ 217 w 256"/>
                <a:gd name="T65" fmla="*/ 102 h 117"/>
                <a:gd name="T66" fmla="*/ 204 w 256"/>
                <a:gd name="T67" fmla="*/ 102 h 117"/>
                <a:gd name="T68" fmla="*/ 178 w 256"/>
                <a:gd name="T69" fmla="*/ 102 h 117"/>
                <a:gd name="T70" fmla="*/ 132 w 256"/>
                <a:gd name="T71" fmla="*/ 104 h 117"/>
                <a:gd name="T72" fmla="*/ 122 w 256"/>
                <a:gd name="T73" fmla="*/ 106 h 117"/>
                <a:gd name="T74" fmla="*/ 71 w 256"/>
                <a:gd name="T75" fmla="*/ 100 h 117"/>
                <a:gd name="T76" fmla="*/ 32 w 256"/>
                <a:gd name="T77" fmla="*/ 85 h 117"/>
                <a:gd name="T78" fmla="*/ 32 w 256"/>
                <a:gd name="T79" fmla="*/ 16 h 117"/>
                <a:gd name="T80" fmla="*/ 76 w 256"/>
                <a:gd name="T81" fmla="*/ 16 h 117"/>
                <a:gd name="T82" fmla="*/ 76 w 256"/>
                <a:gd name="T83" fmla="*/ 16 h 117"/>
                <a:gd name="T84" fmla="*/ 119 w 256"/>
                <a:gd name="T85" fmla="*/ 33 h 117"/>
                <a:gd name="T86" fmla="*/ 154 w 256"/>
                <a:gd name="T87" fmla="*/ 50 h 117"/>
                <a:gd name="T88" fmla="*/ 160 w 256"/>
                <a:gd name="T89" fmla="*/ 52 h 117"/>
                <a:gd name="T90" fmla="*/ 173 w 256"/>
                <a:gd name="T91" fmla="*/ 61 h 117"/>
                <a:gd name="T92" fmla="*/ 173 w 256"/>
                <a:gd name="T93" fmla="*/ 68 h 117"/>
                <a:gd name="T94" fmla="*/ 169 w 256"/>
                <a:gd name="T95" fmla="*/ 73 h 117"/>
                <a:gd name="T96" fmla="*/ 151 w 256"/>
                <a:gd name="T97" fmla="*/ 69 h 117"/>
                <a:gd name="T98" fmla="*/ 142 w 256"/>
                <a:gd name="T99" fmla="*/ 66 h 117"/>
                <a:gd name="T100" fmla="*/ 109 w 256"/>
                <a:gd name="T101" fmla="*/ 56 h 117"/>
                <a:gd name="T102" fmla="*/ 88 w 256"/>
                <a:gd name="T103" fmla="*/ 56 h 117"/>
                <a:gd name="T104" fmla="*/ 88 w 256"/>
                <a:gd name="T105" fmla="*/ 64 h 117"/>
                <a:gd name="T106" fmla="*/ 109 w 256"/>
                <a:gd name="T107" fmla="*/ 64 h 117"/>
                <a:gd name="T108" fmla="*/ 139 w 256"/>
                <a:gd name="T109" fmla="*/ 73 h 117"/>
                <a:gd name="T110" fmla="*/ 148 w 256"/>
                <a:gd name="T111" fmla="*/ 77 h 117"/>
                <a:gd name="T112" fmla="*/ 164 w 256"/>
                <a:gd name="T113" fmla="*/ 82 h 117"/>
                <a:gd name="T114" fmla="*/ 203 w 256"/>
                <a:gd name="T115" fmla="*/ 87 h 117"/>
                <a:gd name="T116" fmla="*/ 214 w 256"/>
                <a:gd name="T117" fmla="*/ 88 h 117"/>
                <a:gd name="T118" fmla="*/ 248 w 256"/>
                <a:gd name="T119" fmla="*/ 94 h 117"/>
                <a:gd name="T120" fmla="*/ 224 w 256"/>
                <a:gd name="T121" fmla="*/ 10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6" h="117">
                  <a:moveTo>
                    <a:pt x="214" y="80"/>
                  </a:moveTo>
                  <a:cubicBezTo>
                    <a:pt x="204" y="79"/>
                    <a:pt x="204" y="79"/>
                    <a:pt x="204" y="79"/>
                  </a:cubicBezTo>
                  <a:cubicBezTo>
                    <a:pt x="195" y="79"/>
                    <a:pt x="186" y="78"/>
                    <a:pt x="177" y="77"/>
                  </a:cubicBezTo>
                  <a:cubicBezTo>
                    <a:pt x="178" y="75"/>
                    <a:pt x="179" y="73"/>
                    <a:pt x="180" y="71"/>
                  </a:cubicBezTo>
                  <a:cubicBezTo>
                    <a:pt x="182" y="66"/>
                    <a:pt x="182" y="62"/>
                    <a:pt x="180" y="58"/>
                  </a:cubicBezTo>
                  <a:cubicBezTo>
                    <a:pt x="178" y="51"/>
                    <a:pt x="170" y="47"/>
                    <a:pt x="163" y="45"/>
                  </a:cubicBezTo>
                  <a:cubicBezTo>
                    <a:pt x="161" y="44"/>
                    <a:pt x="159" y="43"/>
                    <a:pt x="157" y="43"/>
                  </a:cubicBezTo>
                  <a:cubicBezTo>
                    <a:pt x="149" y="40"/>
                    <a:pt x="143" y="38"/>
                    <a:pt x="123" y="26"/>
                  </a:cubicBezTo>
                  <a:cubicBezTo>
                    <a:pt x="92" y="8"/>
                    <a:pt x="77" y="8"/>
                    <a:pt x="76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31" y="104"/>
                    <a:pt x="32" y="103"/>
                    <a:pt x="32" y="101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0" y="94"/>
                    <a:pt x="51" y="97"/>
                    <a:pt x="67" y="106"/>
                  </a:cubicBezTo>
                  <a:cubicBezTo>
                    <a:pt x="81" y="115"/>
                    <a:pt x="91" y="117"/>
                    <a:pt x="101" y="117"/>
                  </a:cubicBezTo>
                  <a:cubicBezTo>
                    <a:pt x="109" y="117"/>
                    <a:pt x="116" y="116"/>
                    <a:pt x="123" y="114"/>
                  </a:cubicBezTo>
                  <a:cubicBezTo>
                    <a:pt x="126" y="113"/>
                    <a:pt x="130" y="113"/>
                    <a:pt x="133" y="112"/>
                  </a:cubicBezTo>
                  <a:cubicBezTo>
                    <a:pt x="163" y="110"/>
                    <a:pt x="177" y="110"/>
                    <a:pt x="178" y="110"/>
                  </a:cubicBezTo>
                  <a:cubicBezTo>
                    <a:pt x="193" y="110"/>
                    <a:pt x="199" y="110"/>
                    <a:pt x="204" y="110"/>
                  </a:cubicBezTo>
                  <a:cubicBezTo>
                    <a:pt x="208" y="110"/>
                    <a:pt x="211" y="110"/>
                    <a:pt x="218" y="110"/>
                  </a:cubicBezTo>
                  <a:cubicBezTo>
                    <a:pt x="219" y="110"/>
                    <a:pt x="221" y="110"/>
                    <a:pt x="224" y="110"/>
                  </a:cubicBezTo>
                  <a:cubicBezTo>
                    <a:pt x="237" y="109"/>
                    <a:pt x="256" y="109"/>
                    <a:pt x="256" y="94"/>
                  </a:cubicBezTo>
                  <a:cubicBezTo>
                    <a:pt x="256" y="83"/>
                    <a:pt x="237" y="81"/>
                    <a:pt x="214" y="80"/>
                  </a:cubicBezTo>
                  <a:close/>
                  <a:moveTo>
                    <a:pt x="224" y="102"/>
                  </a:moveTo>
                  <a:cubicBezTo>
                    <a:pt x="221" y="102"/>
                    <a:pt x="219" y="102"/>
                    <a:pt x="217" y="102"/>
                  </a:cubicBezTo>
                  <a:cubicBezTo>
                    <a:pt x="211" y="102"/>
                    <a:pt x="208" y="102"/>
                    <a:pt x="204" y="102"/>
                  </a:cubicBezTo>
                  <a:cubicBezTo>
                    <a:pt x="199" y="102"/>
                    <a:pt x="193" y="102"/>
                    <a:pt x="178" y="102"/>
                  </a:cubicBezTo>
                  <a:cubicBezTo>
                    <a:pt x="177" y="102"/>
                    <a:pt x="163" y="102"/>
                    <a:pt x="132" y="104"/>
                  </a:cubicBezTo>
                  <a:cubicBezTo>
                    <a:pt x="128" y="105"/>
                    <a:pt x="125" y="106"/>
                    <a:pt x="122" y="106"/>
                  </a:cubicBezTo>
                  <a:cubicBezTo>
                    <a:pt x="104" y="110"/>
                    <a:pt x="93" y="113"/>
                    <a:pt x="71" y="100"/>
                  </a:cubicBezTo>
                  <a:cubicBezTo>
                    <a:pt x="54" y="89"/>
                    <a:pt x="40" y="86"/>
                    <a:pt x="32" y="8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6" y="16"/>
                    <a:pt x="90" y="16"/>
                    <a:pt x="119" y="33"/>
                  </a:cubicBezTo>
                  <a:cubicBezTo>
                    <a:pt x="139" y="45"/>
                    <a:pt x="147" y="47"/>
                    <a:pt x="154" y="50"/>
                  </a:cubicBezTo>
                  <a:cubicBezTo>
                    <a:pt x="156" y="51"/>
                    <a:pt x="158" y="51"/>
                    <a:pt x="160" y="52"/>
                  </a:cubicBezTo>
                  <a:cubicBezTo>
                    <a:pt x="165" y="54"/>
                    <a:pt x="171" y="57"/>
                    <a:pt x="173" y="61"/>
                  </a:cubicBezTo>
                  <a:cubicBezTo>
                    <a:pt x="174" y="63"/>
                    <a:pt x="174" y="65"/>
                    <a:pt x="173" y="68"/>
                  </a:cubicBezTo>
                  <a:cubicBezTo>
                    <a:pt x="172" y="71"/>
                    <a:pt x="170" y="73"/>
                    <a:pt x="169" y="73"/>
                  </a:cubicBezTo>
                  <a:cubicBezTo>
                    <a:pt x="165" y="75"/>
                    <a:pt x="157" y="72"/>
                    <a:pt x="151" y="69"/>
                  </a:cubicBezTo>
                  <a:cubicBezTo>
                    <a:pt x="148" y="68"/>
                    <a:pt x="145" y="67"/>
                    <a:pt x="142" y="66"/>
                  </a:cubicBezTo>
                  <a:cubicBezTo>
                    <a:pt x="132" y="61"/>
                    <a:pt x="122" y="56"/>
                    <a:pt x="109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20" y="64"/>
                    <a:pt x="129" y="68"/>
                    <a:pt x="139" y="73"/>
                  </a:cubicBezTo>
                  <a:cubicBezTo>
                    <a:pt x="142" y="74"/>
                    <a:pt x="145" y="75"/>
                    <a:pt x="148" y="77"/>
                  </a:cubicBezTo>
                  <a:cubicBezTo>
                    <a:pt x="153" y="79"/>
                    <a:pt x="159" y="81"/>
                    <a:pt x="164" y="82"/>
                  </a:cubicBezTo>
                  <a:cubicBezTo>
                    <a:pt x="176" y="86"/>
                    <a:pt x="191" y="86"/>
                    <a:pt x="203" y="87"/>
                  </a:cubicBezTo>
                  <a:cubicBezTo>
                    <a:pt x="214" y="88"/>
                    <a:pt x="214" y="88"/>
                    <a:pt x="214" y="88"/>
                  </a:cubicBezTo>
                  <a:cubicBezTo>
                    <a:pt x="245" y="89"/>
                    <a:pt x="248" y="93"/>
                    <a:pt x="248" y="94"/>
                  </a:cubicBezTo>
                  <a:cubicBezTo>
                    <a:pt x="248" y="101"/>
                    <a:pt x="236" y="101"/>
                    <a:pt x="224" y="102"/>
                  </a:cubicBez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9" name="Freeform 33"/>
            <p:cNvSpPr>
              <a:spLocks noEditPoints="1"/>
            </p:cNvSpPr>
            <p:nvPr/>
          </p:nvSpPr>
          <p:spPr bwMode="gray">
            <a:xfrm>
              <a:off x="3986213" y="2711450"/>
              <a:ext cx="261938" cy="223838"/>
            </a:xfrm>
            <a:custGeom>
              <a:avLst/>
              <a:gdLst>
                <a:gd name="T0" fmla="*/ 74 w 124"/>
                <a:gd name="T1" fmla="*/ 0 h 106"/>
                <a:gd name="T2" fmla="*/ 24 w 124"/>
                <a:gd name="T3" fmla="*/ 14 h 106"/>
                <a:gd name="T4" fmla="*/ 24 w 124"/>
                <a:gd name="T5" fmla="*/ 29 h 106"/>
                <a:gd name="T6" fmla="*/ 1 w 124"/>
                <a:gd name="T7" fmla="*/ 42 h 106"/>
                <a:gd name="T8" fmla="*/ 0 w 124"/>
                <a:gd name="T9" fmla="*/ 59 h 106"/>
                <a:gd name="T10" fmla="*/ 23 w 124"/>
                <a:gd name="T11" fmla="*/ 77 h 106"/>
                <a:gd name="T12" fmla="*/ 24 w 124"/>
                <a:gd name="T13" fmla="*/ 78 h 106"/>
                <a:gd name="T14" fmla="*/ 74 w 124"/>
                <a:gd name="T15" fmla="*/ 106 h 106"/>
                <a:gd name="T16" fmla="*/ 124 w 124"/>
                <a:gd name="T17" fmla="*/ 78 h 106"/>
                <a:gd name="T18" fmla="*/ 124 w 124"/>
                <a:gd name="T19" fmla="*/ 77 h 106"/>
                <a:gd name="T20" fmla="*/ 100 w 124"/>
                <a:gd name="T21" fmla="*/ 59 h 106"/>
                <a:gd name="T22" fmla="*/ 101 w 124"/>
                <a:gd name="T23" fmla="*/ 43 h 106"/>
                <a:gd name="T24" fmla="*/ 124 w 124"/>
                <a:gd name="T25" fmla="*/ 29 h 106"/>
                <a:gd name="T26" fmla="*/ 124 w 124"/>
                <a:gd name="T27" fmla="*/ 14 h 106"/>
                <a:gd name="T28" fmla="*/ 74 w 124"/>
                <a:gd name="T29" fmla="*/ 8 h 106"/>
                <a:gd name="T30" fmla="*/ 74 w 124"/>
                <a:gd name="T31" fmla="*/ 19 h 106"/>
                <a:gd name="T32" fmla="*/ 74 w 124"/>
                <a:gd name="T33" fmla="*/ 8 h 106"/>
                <a:gd name="T34" fmla="*/ 74 w 124"/>
                <a:gd name="T35" fmla="*/ 43 h 106"/>
                <a:gd name="T36" fmla="*/ 93 w 124"/>
                <a:gd name="T37" fmla="*/ 43 h 106"/>
                <a:gd name="T38" fmla="*/ 10 w 124"/>
                <a:gd name="T39" fmla="*/ 43 h 106"/>
                <a:gd name="T40" fmla="*/ 8 w 124"/>
                <a:gd name="T41" fmla="*/ 52 h 106"/>
                <a:gd name="T42" fmla="*/ 92 w 124"/>
                <a:gd name="T43" fmla="*/ 52 h 106"/>
                <a:gd name="T44" fmla="*/ 50 w 124"/>
                <a:gd name="T45" fmla="*/ 65 h 106"/>
                <a:gd name="T46" fmla="*/ 8 w 124"/>
                <a:gd name="T47" fmla="*/ 52 h 106"/>
                <a:gd name="T48" fmla="*/ 32 w 124"/>
                <a:gd name="T49" fmla="*/ 92 h 106"/>
                <a:gd name="T50" fmla="*/ 74 w 124"/>
                <a:gd name="T51" fmla="*/ 91 h 106"/>
                <a:gd name="T52" fmla="*/ 116 w 124"/>
                <a:gd name="T53" fmla="*/ 92 h 106"/>
                <a:gd name="T54" fmla="*/ 115 w 124"/>
                <a:gd name="T55" fmla="*/ 77 h 106"/>
                <a:gd name="T56" fmla="*/ 32 w 124"/>
                <a:gd name="T57" fmla="*/ 77 h 106"/>
                <a:gd name="T58" fmla="*/ 51 w 124"/>
                <a:gd name="T59" fmla="*/ 73 h 106"/>
                <a:gd name="T60" fmla="*/ 115 w 124"/>
                <a:gd name="T61" fmla="*/ 77 h 106"/>
                <a:gd name="T62" fmla="*/ 32 w 124"/>
                <a:gd name="T63" fmla="*/ 28 h 106"/>
                <a:gd name="T64" fmla="*/ 74 w 124"/>
                <a:gd name="T65" fmla="*/ 27 h 106"/>
                <a:gd name="T66" fmla="*/ 116 w 124"/>
                <a:gd name="T67" fmla="*/ 2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4" h="106">
                  <a:moveTo>
                    <a:pt x="124" y="14"/>
                  </a:moveTo>
                  <a:cubicBezTo>
                    <a:pt x="124" y="0"/>
                    <a:pt x="82" y="0"/>
                    <a:pt x="74" y="0"/>
                  </a:cubicBezTo>
                  <a:cubicBezTo>
                    <a:pt x="65" y="0"/>
                    <a:pt x="23" y="0"/>
                    <a:pt x="23" y="14"/>
                  </a:cubicBezTo>
                  <a:cubicBezTo>
                    <a:pt x="23" y="14"/>
                    <a:pt x="24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30"/>
                    <a:pt x="24" y="31"/>
                    <a:pt x="24" y="31"/>
                  </a:cubicBezTo>
                  <a:cubicBezTo>
                    <a:pt x="13" y="33"/>
                    <a:pt x="2" y="36"/>
                    <a:pt x="1" y="42"/>
                  </a:cubicBezTo>
                  <a:cubicBezTo>
                    <a:pt x="1" y="43"/>
                    <a:pt x="0" y="44"/>
                    <a:pt x="0" y="4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6"/>
                    <a:pt x="13" y="70"/>
                    <a:pt x="26" y="71"/>
                  </a:cubicBezTo>
                  <a:cubicBezTo>
                    <a:pt x="24" y="73"/>
                    <a:pt x="23" y="75"/>
                    <a:pt x="23" y="77"/>
                  </a:cubicBezTo>
                  <a:cubicBezTo>
                    <a:pt x="23" y="77"/>
                    <a:pt x="24" y="77"/>
                    <a:pt x="24" y="77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105"/>
                    <a:pt x="66" y="106"/>
                    <a:pt x="74" y="106"/>
                  </a:cubicBezTo>
                  <a:cubicBezTo>
                    <a:pt x="82" y="106"/>
                    <a:pt x="124" y="105"/>
                    <a:pt x="124" y="92"/>
                  </a:cubicBezTo>
                  <a:cubicBezTo>
                    <a:pt x="124" y="78"/>
                    <a:pt x="124" y="78"/>
                    <a:pt x="124" y="78"/>
                  </a:cubicBezTo>
                  <a:cubicBezTo>
                    <a:pt x="124" y="78"/>
                    <a:pt x="124" y="78"/>
                    <a:pt x="124" y="77"/>
                  </a:cubicBezTo>
                  <a:cubicBezTo>
                    <a:pt x="124" y="77"/>
                    <a:pt x="124" y="77"/>
                    <a:pt x="124" y="77"/>
                  </a:cubicBezTo>
                  <a:cubicBezTo>
                    <a:pt x="124" y="70"/>
                    <a:pt x="110" y="66"/>
                    <a:pt x="97" y="64"/>
                  </a:cubicBezTo>
                  <a:cubicBezTo>
                    <a:pt x="99" y="63"/>
                    <a:pt x="100" y="61"/>
                    <a:pt x="100" y="59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00" y="45"/>
                    <a:pt x="101" y="44"/>
                    <a:pt x="101" y="43"/>
                  </a:cubicBezTo>
                  <a:cubicBezTo>
                    <a:pt x="101" y="42"/>
                    <a:pt x="101" y="42"/>
                    <a:pt x="101" y="41"/>
                  </a:cubicBezTo>
                  <a:cubicBezTo>
                    <a:pt x="113" y="39"/>
                    <a:pt x="124" y="36"/>
                    <a:pt x="124" y="29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lose/>
                  <a:moveTo>
                    <a:pt x="74" y="8"/>
                  </a:moveTo>
                  <a:cubicBezTo>
                    <a:pt x="97" y="8"/>
                    <a:pt x="111" y="11"/>
                    <a:pt x="115" y="14"/>
                  </a:cubicBezTo>
                  <a:cubicBezTo>
                    <a:pt x="111" y="16"/>
                    <a:pt x="97" y="19"/>
                    <a:pt x="74" y="19"/>
                  </a:cubicBezTo>
                  <a:cubicBezTo>
                    <a:pt x="50" y="19"/>
                    <a:pt x="36" y="16"/>
                    <a:pt x="32" y="14"/>
                  </a:cubicBezTo>
                  <a:cubicBezTo>
                    <a:pt x="36" y="11"/>
                    <a:pt x="50" y="8"/>
                    <a:pt x="74" y="8"/>
                  </a:cubicBezTo>
                  <a:close/>
                  <a:moveTo>
                    <a:pt x="34" y="38"/>
                  </a:moveTo>
                  <a:cubicBezTo>
                    <a:pt x="47" y="42"/>
                    <a:pt x="68" y="43"/>
                    <a:pt x="74" y="43"/>
                  </a:cubicBezTo>
                  <a:cubicBezTo>
                    <a:pt x="76" y="43"/>
                    <a:pt x="83" y="43"/>
                    <a:pt x="90" y="42"/>
                  </a:cubicBezTo>
                  <a:cubicBezTo>
                    <a:pt x="91" y="43"/>
                    <a:pt x="92" y="43"/>
                    <a:pt x="93" y="43"/>
                  </a:cubicBezTo>
                  <a:cubicBezTo>
                    <a:pt x="89" y="46"/>
                    <a:pt x="74" y="49"/>
                    <a:pt x="51" y="49"/>
                  </a:cubicBezTo>
                  <a:cubicBezTo>
                    <a:pt x="28" y="49"/>
                    <a:pt x="14" y="46"/>
                    <a:pt x="10" y="43"/>
                  </a:cubicBezTo>
                  <a:cubicBezTo>
                    <a:pt x="13" y="42"/>
                    <a:pt x="21" y="39"/>
                    <a:pt x="34" y="38"/>
                  </a:cubicBezTo>
                  <a:close/>
                  <a:moveTo>
                    <a:pt x="8" y="52"/>
                  </a:moveTo>
                  <a:cubicBezTo>
                    <a:pt x="20" y="57"/>
                    <a:pt x="44" y="57"/>
                    <a:pt x="50" y="57"/>
                  </a:cubicBezTo>
                  <a:cubicBezTo>
                    <a:pt x="56" y="57"/>
                    <a:pt x="80" y="57"/>
                    <a:pt x="92" y="52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2" y="60"/>
                    <a:pt x="75" y="65"/>
                    <a:pt x="50" y="65"/>
                  </a:cubicBezTo>
                  <a:cubicBezTo>
                    <a:pt x="25" y="65"/>
                    <a:pt x="12" y="60"/>
                    <a:pt x="8" y="58"/>
                  </a:cubicBezTo>
                  <a:lnTo>
                    <a:pt x="8" y="52"/>
                  </a:lnTo>
                  <a:close/>
                  <a:moveTo>
                    <a:pt x="74" y="98"/>
                  </a:moveTo>
                  <a:cubicBezTo>
                    <a:pt x="49" y="98"/>
                    <a:pt x="32" y="94"/>
                    <a:pt x="32" y="92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44" y="91"/>
                    <a:pt x="68" y="91"/>
                    <a:pt x="74" y="91"/>
                  </a:cubicBezTo>
                  <a:cubicBezTo>
                    <a:pt x="80" y="91"/>
                    <a:pt x="104" y="91"/>
                    <a:pt x="116" y="85"/>
                  </a:cubicBezTo>
                  <a:cubicBezTo>
                    <a:pt x="116" y="92"/>
                    <a:pt x="116" y="92"/>
                    <a:pt x="116" y="92"/>
                  </a:cubicBezTo>
                  <a:cubicBezTo>
                    <a:pt x="112" y="94"/>
                    <a:pt x="99" y="98"/>
                    <a:pt x="74" y="98"/>
                  </a:cubicBezTo>
                  <a:close/>
                  <a:moveTo>
                    <a:pt x="115" y="77"/>
                  </a:moveTo>
                  <a:cubicBezTo>
                    <a:pt x="111" y="79"/>
                    <a:pt x="97" y="83"/>
                    <a:pt x="74" y="83"/>
                  </a:cubicBezTo>
                  <a:cubicBezTo>
                    <a:pt x="50" y="83"/>
                    <a:pt x="36" y="79"/>
                    <a:pt x="32" y="77"/>
                  </a:cubicBezTo>
                  <a:cubicBezTo>
                    <a:pt x="34" y="76"/>
                    <a:pt x="40" y="74"/>
                    <a:pt x="50" y="73"/>
                  </a:cubicBezTo>
                  <a:cubicBezTo>
                    <a:pt x="50" y="73"/>
                    <a:pt x="50" y="73"/>
                    <a:pt x="51" y="73"/>
                  </a:cubicBezTo>
                  <a:cubicBezTo>
                    <a:pt x="55" y="73"/>
                    <a:pt x="65" y="72"/>
                    <a:pt x="75" y="71"/>
                  </a:cubicBezTo>
                  <a:cubicBezTo>
                    <a:pt x="98" y="71"/>
                    <a:pt x="111" y="75"/>
                    <a:pt x="115" y="77"/>
                  </a:cubicBezTo>
                  <a:close/>
                  <a:moveTo>
                    <a:pt x="74" y="35"/>
                  </a:moveTo>
                  <a:cubicBezTo>
                    <a:pt x="49" y="35"/>
                    <a:pt x="32" y="31"/>
                    <a:pt x="32" y="28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44" y="27"/>
                    <a:pt x="68" y="27"/>
                    <a:pt x="74" y="27"/>
                  </a:cubicBezTo>
                  <a:cubicBezTo>
                    <a:pt x="80" y="27"/>
                    <a:pt x="104" y="27"/>
                    <a:pt x="116" y="22"/>
                  </a:cubicBezTo>
                  <a:cubicBezTo>
                    <a:pt x="116" y="28"/>
                    <a:pt x="116" y="28"/>
                    <a:pt x="116" y="28"/>
                  </a:cubicBezTo>
                  <a:cubicBezTo>
                    <a:pt x="112" y="31"/>
                    <a:pt x="99" y="35"/>
                    <a:pt x="74" y="35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0" name="Group 109"/>
          <p:cNvGrpSpPr/>
          <p:nvPr/>
        </p:nvGrpSpPr>
        <p:grpSpPr bwMode="gray">
          <a:xfrm>
            <a:off x="2667081" y="5170280"/>
            <a:ext cx="396393" cy="396416"/>
            <a:chOff x="5816600" y="3840163"/>
            <a:chExt cx="468313" cy="468313"/>
          </a:xfrm>
        </p:grpSpPr>
        <p:sp>
          <p:nvSpPr>
            <p:cNvPr id="111" name="Freeform 10"/>
            <p:cNvSpPr>
              <a:spLocks noEditPoints="1"/>
            </p:cNvSpPr>
            <p:nvPr/>
          </p:nvSpPr>
          <p:spPr bwMode="gray">
            <a:xfrm>
              <a:off x="5816600" y="3840163"/>
              <a:ext cx="468313" cy="468313"/>
            </a:xfrm>
            <a:custGeom>
              <a:avLst/>
              <a:gdLst>
                <a:gd name="T0" fmla="*/ 180 w 256"/>
                <a:gd name="T1" fmla="*/ 0 h 256"/>
                <a:gd name="T2" fmla="*/ 128 w 256"/>
                <a:gd name="T3" fmla="*/ 26 h 256"/>
                <a:gd name="T4" fmla="*/ 76 w 256"/>
                <a:gd name="T5" fmla="*/ 0 h 256"/>
                <a:gd name="T6" fmla="*/ 0 w 256"/>
                <a:gd name="T7" fmla="*/ 76 h 256"/>
                <a:gd name="T8" fmla="*/ 10 w 256"/>
                <a:gd name="T9" fmla="*/ 120 h 256"/>
                <a:gd name="T10" fmla="*/ 18 w 256"/>
                <a:gd name="T11" fmla="*/ 120 h 256"/>
                <a:gd name="T12" fmla="*/ 8 w 256"/>
                <a:gd name="T13" fmla="*/ 76 h 256"/>
                <a:gd name="T14" fmla="*/ 76 w 256"/>
                <a:gd name="T15" fmla="*/ 8 h 256"/>
                <a:gd name="T16" fmla="*/ 128 w 256"/>
                <a:gd name="T17" fmla="*/ 38 h 256"/>
                <a:gd name="T18" fmla="*/ 180 w 256"/>
                <a:gd name="T19" fmla="*/ 8 h 256"/>
                <a:gd name="T20" fmla="*/ 248 w 256"/>
                <a:gd name="T21" fmla="*/ 76 h 256"/>
                <a:gd name="T22" fmla="*/ 238 w 256"/>
                <a:gd name="T23" fmla="*/ 120 h 256"/>
                <a:gd name="T24" fmla="*/ 246 w 256"/>
                <a:gd name="T25" fmla="*/ 120 h 256"/>
                <a:gd name="T26" fmla="*/ 256 w 256"/>
                <a:gd name="T27" fmla="*/ 76 h 256"/>
                <a:gd name="T28" fmla="*/ 180 w 256"/>
                <a:gd name="T29" fmla="*/ 0 h 256"/>
                <a:gd name="T30" fmla="*/ 128 w 256"/>
                <a:gd name="T31" fmla="*/ 248 h 256"/>
                <a:gd name="T32" fmla="*/ 41 w 256"/>
                <a:gd name="T33" fmla="*/ 160 h 256"/>
                <a:gd name="T34" fmla="*/ 32 w 256"/>
                <a:gd name="T35" fmla="*/ 160 h 256"/>
                <a:gd name="T36" fmla="*/ 123 w 256"/>
                <a:gd name="T37" fmla="*/ 254 h 256"/>
                <a:gd name="T38" fmla="*/ 128 w 256"/>
                <a:gd name="T39" fmla="*/ 256 h 256"/>
                <a:gd name="T40" fmla="*/ 133 w 256"/>
                <a:gd name="T41" fmla="*/ 254 h 256"/>
                <a:gd name="T42" fmla="*/ 224 w 256"/>
                <a:gd name="T43" fmla="*/ 160 h 256"/>
                <a:gd name="T44" fmla="*/ 215 w 256"/>
                <a:gd name="T45" fmla="*/ 160 h 256"/>
                <a:gd name="T46" fmla="*/ 128 w 256"/>
                <a:gd name="T47" fmla="*/ 24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6" h="256">
                  <a:moveTo>
                    <a:pt x="180" y="0"/>
                  </a:moveTo>
                  <a:cubicBezTo>
                    <a:pt x="157" y="0"/>
                    <a:pt x="139" y="15"/>
                    <a:pt x="128" y="26"/>
                  </a:cubicBezTo>
                  <a:cubicBezTo>
                    <a:pt x="117" y="15"/>
                    <a:pt x="99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90"/>
                    <a:pt x="4" y="105"/>
                    <a:pt x="10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2" y="105"/>
                    <a:pt x="8" y="90"/>
                    <a:pt x="8" y="76"/>
                  </a:cubicBezTo>
                  <a:cubicBezTo>
                    <a:pt x="8" y="38"/>
                    <a:pt x="38" y="8"/>
                    <a:pt x="76" y="8"/>
                  </a:cubicBezTo>
                  <a:cubicBezTo>
                    <a:pt x="97" y="8"/>
                    <a:pt x="116" y="23"/>
                    <a:pt x="128" y="38"/>
                  </a:cubicBezTo>
                  <a:cubicBezTo>
                    <a:pt x="140" y="23"/>
                    <a:pt x="159" y="8"/>
                    <a:pt x="180" y="8"/>
                  </a:cubicBezTo>
                  <a:cubicBezTo>
                    <a:pt x="218" y="8"/>
                    <a:pt x="248" y="38"/>
                    <a:pt x="248" y="76"/>
                  </a:cubicBezTo>
                  <a:cubicBezTo>
                    <a:pt x="248" y="90"/>
                    <a:pt x="244" y="105"/>
                    <a:pt x="238" y="120"/>
                  </a:cubicBezTo>
                  <a:cubicBezTo>
                    <a:pt x="246" y="120"/>
                    <a:pt x="246" y="120"/>
                    <a:pt x="246" y="120"/>
                  </a:cubicBezTo>
                  <a:cubicBezTo>
                    <a:pt x="252" y="105"/>
                    <a:pt x="256" y="90"/>
                    <a:pt x="256" y="76"/>
                  </a:cubicBezTo>
                  <a:cubicBezTo>
                    <a:pt x="256" y="34"/>
                    <a:pt x="222" y="0"/>
                    <a:pt x="180" y="0"/>
                  </a:cubicBezTo>
                  <a:moveTo>
                    <a:pt x="128" y="248"/>
                  </a:moveTo>
                  <a:cubicBezTo>
                    <a:pt x="128" y="248"/>
                    <a:pt x="77" y="210"/>
                    <a:pt x="41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67" y="212"/>
                    <a:pt x="120" y="252"/>
                    <a:pt x="123" y="254"/>
                  </a:cubicBezTo>
                  <a:cubicBezTo>
                    <a:pt x="125" y="255"/>
                    <a:pt x="126" y="256"/>
                    <a:pt x="128" y="256"/>
                  </a:cubicBezTo>
                  <a:cubicBezTo>
                    <a:pt x="130" y="256"/>
                    <a:pt x="131" y="255"/>
                    <a:pt x="133" y="254"/>
                  </a:cubicBezTo>
                  <a:cubicBezTo>
                    <a:pt x="136" y="252"/>
                    <a:pt x="189" y="212"/>
                    <a:pt x="224" y="160"/>
                  </a:cubicBezTo>
                  <a:cubicBezTo>
                    <a:pt x="215" y="160"/>
                    <a:pt x="215" y="160"/>
                    <a:pt x="215" y="160"/>
                  </a:cubicBezTo>
                  <a:cubicBezTo>
                    <a:pt x="179" y="210"/>
                    <a:pt x="128" y="248"/>
                    <a:pt x="128" y="248"/>
                  </a:cubicBezTo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" name="Freeform 11"/>
            <p:cNvSpPr>
              <a:spLocks/>
            </p:cNvSpPr>
            <p:nvPr/>
          </p:nvSpPr>
          <p:spPr bwMode="gray">
            <a:xfrm>
              <a:off x="5816600" y="3927476"/>
              <a:ext cx="468313" cy="279400"/>
            </a:xfrm>
            <a:custGeom>
              <a:avLst/>
              <a:gdLst>
                <a:gd name="T0" fmla="*/ 132 w 256"/>
                <a:gd name="T1" fmla="*/ 152 h 152"/>
                <a:gd name="T2" fmla="*/ 132 w 256"/>
                <a:gd name="T3" fmla="*/ 152 h 152"/>
                <a:gd name="T4" fmla="*/ 128 w 256"/>
                <a:gd name="T5" fmla="*/ 149 h 152"/>
                <a:gd name="T6" fmla="*/ 99 w 256"/>
                <a:gd name="T7" fmla="*/ 20 h 152"/>
                <a:gd name="T8" fmla="*/ 78 w 256"/>
                <a:gd name="T9" fmla="*/ 93 h 152"/>
                <a:gd name="T10" fmla="*/ 74 w 256"/>
                <a:gd name="T11" fmla="*/ 96 h 152"/>
                <a:gd name="T12" fmla="*/ 0 w 256"/>
                <a:gd name="T13" fmla="*/ 96 h 152"/>
                <a:gd name="T14" fmla="*/ 0 w 256"/>
                <a:gd name="T15" fmla="*/ 88 h 152"/>
                <a:gd name="T16" fmla="*/ 71 w 256"/>
                <a:gd name="T17" fmla="*/ 88 h 152"/>
                <a:gd name="T18" fmla="*/ 96 w 256"/>
                <a:gd name="T19" fmla="*/ 3 h 152"/>
                <a:gd name="T20" fmla="*/ 100 w 256"/>
                <a:gd name="T21" fmla="*/ 0 h 152"/>
                <a:gd name="T22" fmla="*/ 104 w 256"/>
                <a:gd name="T23" fmla="*/ 3 h 152"/>
                <a:gd name="T24" fmla="*/ 133 w 256"/>
                <a:gd name="T25" fmla="*/ 133 h 152"/>
                <a:gd name="T26" fmla="*/ 160 w 256"/>
                <a:gd name="T27" fmla="*/ 51 h 152"/>
                <a:gd name="T28" fmla="*/ 164 w 256"/>
                <a:gd name="T29" fmla="*/ 48 h 152"/>
                <a:gd name="T30" fmla="*/ 168 w 256"/>
                <a:gd name="T31" fmla="*/ 50 h 152"/>
                <a:gd name="T32" fmla="*/ 184 w 256"/>
                <a:gd name="T33" fmla="*/ 88 h 152"/>
                <a:gd name="T34" fmla="*/ 256 w 256"/>
                <a:gd name="T35" fmla="*/ 88 h 152"/>
                <a:gd name="T36" fmla="*/ 256 w 256"/>
                <a:gd name="T37" fmla="*/ 96 h 152"/>
                <a:gd name="T38" fmla="*/ 181 w 256"/>
                <a:gd name="T39" fmla="*/ 96 h 152"/>
                <a:gd name="T40" fmla="*/ 178 w 256"/>
                <a:gd name="T41" fmla="*/ 94 h 152"/>
                <a:gd name="T42" fmla="*/ 164 w 256"/>
                <a:gd name="T43" fmla="*/ 63 h 152"/>
                <a:gd name="T44" fmla="*/ 136 w 256"/>
                <a:gd name="T45" fmla="*/ 149 h 152"/>
                <a:gd name="T46" fmla="*/ 132 w 256"/>
                <a:gd name="T4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6" h="152">
                  <a:moveTo>
                    <a:pt x="132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0" y="152"/>
                    <a:pt x="128" y="151"/>
                    <a:pt x="128" y="149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5"/>
                    <a:pt x="76" y="96"/>
                    <a:pt x="74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7" y="1"/>
                    <a:pt x="98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33" y="133"/>
                    <a:pt x="133" y="133"/>
                    <a:pt x="133" y="133"/>
                  </a:cubicBezTo>
                  <a:cubicBezTo>
                    <a:pt x="160" y="51"/>
                    <a:pt x="160" y="51"/>
                    <a:pt x="160" y="51"/>
                  </a:cubicBezTo>
                  <a:cubicBezTo>
                    <a:pt x="161" y="49"/>
                    <a:pt x="162" y="48"/>
                    <a:pt x="164" y="48"/>
                  </a:cubicBezTo>
                  <a:cubicBezTo>
                    <a:pt x="166" y="48"/>
                    <a:pt x="167" y="49"/>
                    <a:pt x="168" y="50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256" y="88"/>
                    <a:pt x="256" y="88"/>
                    <a:pt x="256" y="88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181" y="96"/>
                    <a:pt x="181" y="96"/>
                    <a:pt x="181" y="96"/>
                  </a:cubicBezTo>
                  <a:cubicBezTo>
                    <a:pt x="180" y="96"/>
                    <a:pt x="178" y="95"/>
                    <a:pt x="178" y="94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36" y="149"/>
                    <a:pt x="136" y="149"/>
                    <a:pt x="136" y="149"/>
                  </a:cubicBezTo>
                  <a:cubicBezTo>
                    <a:pt x="135" y="151"/>
                    <a:pt x="134" y="152"/>
                    <a:pt x="132" y="152"/>
                  </a:cubicBezTo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13" name="Rectangle 112"/>
          <p:cNvSpPr/>
          <p:nvPr/>
        </p:nvSpPr>
        <p:spPr>
          <a:xfrm>
            <a:off x="3659526" y="1565005"/>
            <a:ext cx="1781903" cy="833976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3969521" y="1550015"/>
            <a:ext cx="13115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My health center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3984510" y="1719417"/>
            <a:ext cx="12795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Diagnostics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Consultation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Vaccinations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Drug dispensing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5466217" y="1565005"/>
            <a:ext cx="2583501" cy="833976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7" name="Rectangle 116"/>
          <p:cNvSpPr/>
          <p:nvPr/>
        </p:nvSpPr>
        <p:spPr>
          <a:xfrm>
            <a:off x="5788086" y="1550015"/>
            <a:ext cx="25383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Integrated care command center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5814951" y="1716847"/>
            <a:ext cx="1973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Care helpline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Mental health counselling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Case management</a:t>
            </a:r>
            <a:br>
              <a:rPr lang="en-US" sz="1000" dirty="0"/>
            </a:br>
            <a:r>
              <a:rPr lang="en-US" sz="1000" dirty="0"/>
              <a:t>(Maternal, child care etc.)</a:t>
            </a:r>
          </a:p>
        </p:txBody>
      </p:sp>
      <p:sp>
        <p:nvSpPr>
          <p:cNvPr id="119" name="Freeform 17"/>
          <p:cNvSpPr>
            <a:spLocks noEditPoints="1"/>
          </p:cNvSpPr>
          <p:nvPr/>
        </p:nvSpPr>
        <p:spPr bwMode="gray">
          <a:xfrm>
            <a:off x="3699089" y="2662794"/>
            <a:ext cx="356979" cy="412892"/>
          </a:xfrm>
          <a:custGeom>
            <a:avLst/>
            <a:gdLst>
              <a:gd name="T0" fmla="*/ 758 w 1102"/>
              <a:gd name="T1" fmla="*/ 1159 h 1159"/>
              <a:gd name="T2" fmla="*/ 758 w 1102"/>
              <a:gd name="T3" fmla="*/ 1159 h 1159"/>
              <a:gd name="T4" fmla="*/ 535 w 1102"/>
              <a:gd name="T5" fmla="*/ 1096 h 1159"/>
              <a:gd name="T6" fmla="*/ 47 w 1102"/>
              <a:gd name="T7" fmla="*/ 533 h 1159"/>
              <a:gd name="T8" fmla="*/ 49 w 1102"/>
              <a:gd name="T9" fmla="*/ 201 h 1159"/>
              <a:gd name="T10" fmla="*/ 213 w 1102"/>
              <a:gd name="T11" fmla="*/ 23 h 1159"/>
              <a:gd name="T12" fmla="*/ 319 w 1102"/>
              <a:gd name="T13" fmla="*/ 32 h 1159"/>
              <a:gd name="T14" fmla="*/ 458 w 1102"/>
              <a:gd name="T15" fmla="*/ 252 h 1159"/>
              <a:gd name="T16" fmla="*/ 420 w 1102"/>
              <a:gd name="T17" fmla="*/ 376 h 1159"/>
              <a:gd name="T18" fmla="*/ 350 w 1102"/>
              <a:gd name="T19" fmla="*/ 434 h 1159"/>
              <a:gd name="T20" fmla="*/ 323 w 1102"/>
              <a:gd name="T21" fmla="*/ 511 h 1159"/>
              <a:gd name="T22" fmla="*/ 362 w 1102"/>
              <a:gd name="T23" fmla="*/ 597 h 1159"/>
              <a:gd name="T24" fmla="*/ 551 w 1102"/>
              <a:gd name="T25" fmla="*/ 803 h 1159"/>
              <a:gd name="T26" fmla="*/ 605 w 1102"/>
              <a:gd name="T27" fmla="*/ 830 h 1159"/>
              <a:gd name="T28" fmla="*/ 679 w 1102"/>
              <a:gd name="T29" fmla="*/ 813 h 1159"/>
              <a:gd name="T30" fmla="*/ 746 w 1102"/>
              <a:gd name="T31" fmla="*/ 752 h 1159"/>
              <a:gd name="T32" fmla="*/ 888 w 1102"/>
              <a:gd name="T33" fmla="*/ 736 h 1159"/>
              <a:gd name="T34" fmla="*/ 1068 w 1102"/>
              <a:gd name="T35" fmla="*/ 887 h 1159"/>
              <a:gd name="T36" fmla="*/ 1057 w 1102"/>
              <a:gd name="T37" fmla="*/ 1019 h 1159"/>
              <a:gd name="T38" fmla="*/ 846 w 1102"/>
              <a:gd name="T39" fmla="*/ 1148 h 1159"/>
              <a:gd name="T40" fmla="*/ 789 w 1102"/>
              <a:gd name="T41" fmla="*/ 1157 h 1159"/>
              <a:gd name="T42" fmla="*/ 758 w 1102"/>
              <a:gd name="T43" fmla="*/ 1159 h 1159"/>
              <a:gd name="T44" fmla="*/ 261 w 1102"/>
              <a:gd name="T45" fmla="*/ 43 h 1159"/>
              <a:gd name="T46" fmla="*/ 234 w 1102"/>
              <a:gd name="T47" fmla="*/ 52 h 1159"/>
              <a:gd name="T48" fmla="*/ 81 w 1102"/>
              <a:gd name="T49" fmla="*/ 216 h 1159"/>
              <a:gd name="T50" fmla="*/ 81 w 1102"/>
              <a:gd name="T51" fmla="*/ 520 h 1159"/>
              <a:gd name="T52" fmla="*/ 553 w 1102"/>
              <a:gd name="T53" fmla="*/ 1065 h 1159"/>
              <a:gd name="T54" fmla="*/ 756 w 1102"/>
              <a:gd name="T55" fmla="*/ 1123 h 1159"/>
              <a:gd name="T56" fmla="*/ 780 w 1102"/>
              <a:gd name="T57" fmla="*/ 1119 h 1159"/>
              <a:gd name="T58" fmla="*/ 836 w 1102"/>
              <a:gd name="T59" fmla="*/ 1112 h 1159"/>
              <a:gd name="T60" fmla="*/ 1028 w 1102"/>
              <a:gd name="T61" fmla="*/ 992 h 1159"/>
              <a:gd name="T62" fmla="*/ 1035 w 1102"/>
              <a:gd name="T63" fmla="*/ 909 h 1159"/>
              <a:gd name="T64" fmla="*/ 868 w 1102"/>
              <a:gd name="T65" fmla="*/ 767 h 1159"/>
              <a:gd name="T66" fmla="*/ 767 w 1102"/>
              <a:gd name="T67" fmla="*/ 777 h 1159"/>
              <a:gd name="T68" fmla="*/ 702 w 1102"/>
              <a:gd name="T69" fmla="*/ 839 h 1159"/>
              <a:gd name="T70" fmla="*/ 591 w 1102"/>
              <a:gd name="T71" fmla="*/ 864 h 1159"/>
              <a:gd name="T72" fmla="*/ 530 w 1102"/>
              <a:gd name="T73" fmla="*/ 831 h 1159"/>
              <a:gd name="T74" fmla="*/ 332 w 1102"/>
              <a:gd name="T75" fmla="*/ 617 h 1159"/>
              <a:gd name="T76" fmla="*/ 288 w 1102"/>
              <a:gd name="T77" fmla="*/ 522 h 1159"/>
              <a:gd name="T78" fmla="*/ 328 w 1102"/>
              <a:gd name="T79" fmla="*/ 405 h 1159"/>
              <a:gd name="T80" fmla="*/ 396 w 1102"/>
              <a:gd name="T81" fmla="*/ 349 h 1159"/>
              <a:gd name="T82" fmla="*/ 423 w 1102"/>
              <a:gd name="T83" fmla="*/ 263 h 1159"/>
              <a:gd name="T84" fmla="*/ 296 w 1102"/>
              <a:gd name="T85" fmla="*/ 57 h 1159"/>
              <a:gd name="T86" fmla="*/ 261 w 1102"/>
              <a:gd name="T87" fmla="*/ 4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02" h="1159">
                <a:moveTo>
                  <a:pt x="758" y="1159"/>
                </a:moveTo>
                <a:cubicBezTo>
                  <a:pt x="758" y="1159"/>
                  <a:pt x="758" y="1159"/>
                  <a:pt x="758" y="1159"/>
                </a:cubicBezTo>
                <a:cubicBezTo>
                  <a:pt x="675" y="1157"/>
                  <a:pt x="602" y="1136"/>
                  <a:pt x="535" y="1096"/>
                </a:cubicBezTo>
                <a:cubicBezTo>
                  <a:pt x="310" y="961"/>
                  <a:pt x="146" y="772"/>
                  <a:pt x="47" y="533"/>
                </a:cubicBezTo>
                <a:cubicBezTo>
                  <a:pt x="0" y="419"/>
                  <a:pt x="2" y="308"/>
                  <a:pt x="49" y="201"/>
                </a:cubicBezTo>
                <a:cubicBezTo>
                  <a:pt x="85" y="120"/>
                  <a:pt x="153" y="66"/>
                  <a:pt x="213" y="23"/>
                </a:cubicBezTo>
                <a:cubicBezTo>
                  <a:pt x="245" y="0"/>
                  <a:pt x="288" y="3"/>
                  <a:pt x="319" y="32"/>
                </a:cubicBezTo>
                <a:cubicBezTo>
                  <a:pt x="386" y="95"/>
                  <a:pt x="432" y="169"/>
                  <a:pt x="458" y="252"/>
                </a:cubicBezTo>
                <a:cubicBezTo>
                  <a:pt x="472" y="297"/>
                  <a:pt x="458" y="342"/>
                  <a:pt x="420" y="376"/>
                </a:cubicBezTo>
                <a:cubicBezTo>
                  <a:pt x="393" y="401"/>
                  <a:pt x="369" y="419"/>
                  <a:pt x="350" y="434"/>
                </a:cubicBezTo>
                <a:cubicBezTo>
                  <a:pt x="323" y="455"/>
                  <a:pt x="314" y="480"/>
                  <a:pt x="323" y="511"/>
                </a:cubicBezTo>
                <a:cubicBezTo>
                  <a:pt x="333" y="543"/>
                  <a:pt x="346" y="572"/>
                  <a:pt x="362" y="597"/>
                </a:cubicBezTo>
                <a:cubicBezTo>
                  <a:pt x="420" y="684"/>
                  <a:pt x="481" y="752"/>
                  <a:pt x="551" y="803"/>
                </a:cubicBezTo>
                <a:cubicBezTo>
                  <a:pt x="566" y="813"/>
                  <a:pt x="585" y="822"/>
                  <a:pt x="605" y="830"/>
                </a:cubicBezTo>
                <a:cubicBezTo>
                  <a:pt x="632" y="840"/>
                  <a:pt x="657" y="835"/>
                  <a:pt x="679" y="813"/>
                </a:cubicBezTo>
                <a:cubicBezTo>
                  <a:pt x="704" y="788"/>
                  <a:pt x="726" y="768"/>
                  <a:pt x="746" y="752"/>
                </a:cubicBezTo>
                <a:cubicBezTo>
                  <a:pt x="787" y="716"/>
                  <a:pt x="837" y="711"/>
                  <a:pt x="888" y="736"/>
                </a:cubicBezTo>
                <a:cubicBezTo>
                  <a:pt x="956" y="772"/>
                  <a:pt x="1016" y="822"/>
                  <a:pt x="1068" y="887"/>
                </a:cubicBezTo>
                <a:cubicBezTo>
                  <a:pt x="1102" y="932"/>
                  <a:pt x="1098" y="979"/>
                  <a:pt x="1057" y="1019"/>
                </a:cubicBezTo>
                <a:cubicBezTo>
                  <a:pt x="996" y="1078"/>
                  <a:pt x="933" y="1132"/>
                  <a:pt x="846" y="1148"/>
                </a:cubicBezTo>
                <a:cubicBezTo>
                  <a:pt x="827" y="1152"/>
                  <a:pt x="809" y="1154"/>
                  <a:pt x="789" y="1157"/>
                </a:cubicBezTo>
                <a:cubicBezTo>
                  <a:pt x="776" y="1157"/>
                  <a:pt x="769" y="1157"/>
                  <a:pt x="758" y="1159"/>
                </a:cubicBezTo>
                <a:close/>
                <a:moveTo>
                  <a:pt x="261" y="43"/>
                </a:moveTo>
                <a:cubicBezTo>
                  <a:pt x="252" y="43"/>
                  <a:pt x="243" y="47"/>
                  <a:pt x="234" y="52"/>
                </a:cubicBezTo>
                <a:cubicBezTo>
                  <a:pt x="175" y="95"/>
                  <a:pt x="116" y="142"/>
                  <a:pt x="81" y="216"/>
                </a:cubicBezTo>
                <a:cubicBezTo>
                  <a:pt x="38" y="313"/>
                  <a:pt x="38" y="416"/>
                  <a:pt x="81" y="520"/>
                </a:cubicBezTo>
                <a:cubicBezTo>
                  <a:pt x="175" y="750"/>
                  <a:pt x="335" y="934"/>
                  <a:pt x="553" y="1065"/>
                </a:cubicBezTo>
                <a:cubicBezTo>
                  <a:pt x="614" y="1101"/>
                  <a:pt x="683" y="1121"/>
                  <a:pt x="756" y="1123"/>
                </a:cubicBezTo>
                <a:cubicBezTo>
                  <a:pt x="764" y="1121"/>
                  <a:pt x="773" y="1121"/>
                  <a:pt x="780" y="1119"/>
                </a:cubicBezTo>
                <a:cubicBezTo>
                  <a:pt x="798" y="1118"/>
                  <a:pt x="818" y="1116"/>
                  <a:pt x="836" y="1112"/>
                </a:cubicBezTo>
                <a:cubicBezTo>
                  <a:pt x="913" y="1098"/>
                  <a:pt x="972" y="1047"/>
                  <a:pt x="1028" y="992"/>
                </a:cubicBezTo>
                <a:cubicBezTo>
                  <a:pt x="1057" y="965"/>
                  <a:pt x="1059" y="938"/>
                  <a:pt x="1035" y="909"/>
                </a:cubicBezTo>
                <a:cubicBezTo>
                  <a:pt x="987" y="848"/>
                  <a:pt x="931" y="801"/>
                  <a:pt x="868" y="767"/>
                </a:cubicBezTo>
                <a:cubicBezTo>
                  <a:pt x="832" y="749"/>
                  <a:pt x="798" y="752"/>
                  <a:pt x="767" y="777"/>
                </a:cubicBezTo>
                <a:cubicBezTo>
                  <a:pt x="747" y="794"/>
                  <a:pt x="728" y="813"/>
                  <a:pt x="702" y="839"/>
                </a:cubicBezTo>
                <a:cubicBezTo>
                  <a:pt x="670" y="869"/>
                  <a:pt x="632" y="878"/>
                  <a:pt x="591" y="864"/>
                </a:cubicBezTo>
                <a:cubicBezTo>
                  <a:pt x="567" y="855"/>
                  <a:pt x="548" y="844"/>
                  <a:pt x="530" y="831"/>
                </a:cubicBezTo>
                <a:cubicBezTo>
                  <a:pt x="456" y="777"/>
                  <a:pt x="391" y="707"/>
                  <a:pt x="332" y="617"/>
                </a:cubicBezTo>
                <a:cubicBezTo>
                  <a:pt x="314" y="590"/>
                  <a:pt x="299" y="558"/>
                  <a:pt x="288" y="522"/>
                </a:cubicBezTo>
                <a:cubicBezTo>
                  <a:pt x="274" y="477"/>
                  <a:pt x="288" y="435"/>
                  <a:pt x="328" y="405"/>
                </a:cubicBezTo>
                <a:cubicBezTo>
                  <a:pt x="348" y="389"/>
                  <a:pt x="369" y="372"/>
                  <a:pt x="396" y="349"/>
                </a:cubicBezTo>
                <a:cubicBezTo>
                  <a:pt x="423" y="326"/>
                  <a:pt x="432" y="295"/>
                  <a:pt x="423" y="263"/>
                </a:cubicBezTo>
                <a:cubicBezTo>
                  <a:pt x="400" y="185"/>
                  <a:pt x="357" y="115"/>
                  <a:pt x="296" y="57"/>
                </a:cubicBezTo>
                <a:cubicBezTo>
                  <a:pt x="285" y="48"/>
                  <a:pt x="272" y="43"/>
                  <a:pt x="261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20" name="Group 119"/>
          <p:cNvGrpSpPr/>
          <p:nvPr/>
        </p:nvGrpSpPr>
        <p:grpSpPr bwMode="gray">
          <a:xfrm>
            <a:off x="3709145" y="1753777"/>
            <a:ext cx="315321" cy="417361"/>
            <a:chOff x="1760538" y="4981575"/>
            <a:chExt cx="377825" cy="500063"/>
          </a:xfrm>
        </p:grpSpPr>
        <p:sp>
          <p:nvSpPr>
            <p:cNvPr id="121" name="Freeform 20"/>
            <p:cNvSpPr>
              <a:spLocks noEditPoints="1"/>
            </p:cNvSpPr>
            <p:nvPr/>
          </p:nvSpPr>
          <p:spPr bwMode="gray">
            <a:xfrm>
              <a:off x="1760538" y="4981575"/>
              <a:ext cx="377825" cy="500063"/>
            </a:xfrm>
            <a:custGeom>
              <a:avLst/>
              <a:gdLst>
                <a:gd name="T0" fmla="*/ 179 w 238"/>
                <a:gd name="T1" fmla="*/ 79 h 315"/>
                <a:gd name="T2" fmla="*/ 179 w 238"/>
                <a:gd name="T3" fmla="*/ 0 h 315"/>
                <a:gd name="T4" fmla="*/ 60 w 238"/>
                <a:gd name="T5" fmla="*/ 0 h 315"/>
                <a:gd name="T6" fmla="*/ 60 w 238"/>
                <a:gd name="T7" fmla="*/ 79 h 315"/>
                <a:gd name="T8" fmla="*/ 0 w 238"/>
                <a:gd name="T9" fmla="*/ 79 h 315"/>
                <a:gd name="T10" fmla="*/ 0 w 238"/>
                <a:gd name="T11" fmla="*/ 315 h 315"/>
                <a:gd name="T12" fmla="*/ 238 w 238"/>
                <a:gd name="T13" fmla="*/ 315 h 315"/>
                <a:gd name="T14" fmla="*/ 238 w 238"/>
                <a:gd name="T15" fmla="*/ 79 h 315"/>
                <a:gd name="T16" fmla="*/ 179 w 238"/>
                <a:gd name="T17" fmla="*/ 79 h 315"/>
                <a:gd name="T18" fmla="*/ 70 w 238"/>
                <a:gd name="T19" fmla="*/ 10 h 315"/>
                <a:gd name="T20" fmla="*/ 169 w 238"/>
                <a:gd name="T21" fmla="*/ 10 h 315"/>
                <a:gd name="T22" fmla="*/ 169 w 238"/>
                <a:gd name="T23" fmla="*/ 79 h 315"/>
                <a:gd name="T24" fmla="*/ 70 w 238"/>
                <a:gd name="T25" fmla="*/ 79 h 315"/>
                <a:gd name="T26" fmla="*/ 70 w 238"/>
                <a:gd name="T27" fmla="*/ 10 h 315"/>
                <a:gd name="T28" fmla="*/ 228 w 238"/>
                <a:gd name="T29" fmla="*/ 89 h 315"/>
                <a:gd name="T30" fmla="*/ 228 w 238"/>
                <a:gd name="T31" fmla="*/ 113 h 315"/>
                <a:gd name="T32" fmla="*/ 10 w 238"/>
                <a:gd name="T33" fmla="*/ 113 h 315"/>
                <a:gd name="T34" fmla="*/ 10 w 238"/>
                <a:gd name="T35" fmla="*/ 89 h 315"/>
                <a:gd name="T36" fmla="*/ 228 w 238"/>
                <a:gd name="T37" fmla="*/ 89 h 315"/>
                <a:gd name="T38" fmla="*/ 104 w 238"/>
                <a:gd name="T39" fmla="*/ 305 h 315"/>
                <a:gd name="T40" fmla="*/ 104 w 238"/>
                <a:gd name="T41" fmla="*/ 167 h 315"/>
                <a:gd name="T42" fmla="*/ 134 w 238"/>
                <a:gd name="T43" fmla="*/ 167 h 315"/>
                <a:gd name="T44" fmla="*/ 134 w 238"/>
                <a:gd name="T45" fmla="*/ 305 h 315"/>
                <a:gd name="T46" fmla="*/ 104 w 238"/>
                <a:gd name="T47" fmla="*/ 305 h 315"/>
                <a:gd name="T48" fmla="*/ 144 w 238"/>
                <a:gd name="T49" fmla="*/ 305 h 315"/>
                <a:gd name="T50" fmla="*/ 144 w 238"/>
                <a:gd name="T51" fmla="*/ 158 h 315"/>
                <a:gd name="T52" fmla="*/ 94 w 238"/>
                <a:gd name="T53" fmla="*/ 158 h 315"/>
                <a:gd name="T54" fmla="*/ 94 w 238"/>
                <a:gd name="T55" fmla="*/ 305 h 315"/>
                <a:gd name="T56" fmla="*/ 10 w 238"/>
                <a:gd name="T57" fmla="*/ 305 h 315"/>
                <a:gd name="T58" fmla="*/ 10 w 238"/>
                <a:gd name="T59" fmla="*/ 123 h 315"/>
                <a:gd name="T60" fmla="*/ 228 w 238"/>
                <a:gd name="T61" fmla="*/ 123 h 315"/>
                <a:gd name="T62" fmla="*/ 228 w 238"/>
                <a:gd name="T63" fmla="*/ 305 h 315"/>
                <a:gd name="T64" fmla="*/ 144 w 238"/>
                <a:gd name="T65" fmla="*/ 30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8" h="315">
                  <a:moveTo>
                    <a:pt x="179" y="79"/>
                  </a:moveTo>
                  <a:lnTo>
                    <a:pt x="179" y="0"/>
                  </a:lnTo>
                  <a:lnTo>
                    <a:pt x="60" y="0"/>
                  </a:lnTo>
                  <a:lnTo>
                    <a:pt x="60" y="79"/>
                  </a:lnTo>
                  <a:lnTo>
                    <a:pt x="0" y="79"/>
                  </a:lnTo>
                  <a:lnTo>
                    <a:pt x="0" y="315"/>
                  </a:lnTo>
                  <a:lnTo>
                    <a:pt x="238" y="315"/>
                  </a:lnTo>
                  <a:lnTo>
                    <a:pt x="238" y="79"/>
                  </a:lnTo>
                  <a:lnTo>
                    <a:pt x="179" y="79"/>
                  </a:lnTo>
                  <a:close/>
                  <a:moveTo>
                    <a:pt x="70" y="10"/>
                  </a:moveTo>
                  <a:lnTo>
                    <a:pt x="169" y="10"/>
                  </a:lnTo>
                  <a:lnTo>
                    <a:pt x="169" y="79"/>
                  </a:lnTo>
                  <a:lnTo>
                    <a:pt x="70" y="79"/>
                  </a:lnTo>
                  <a:lnTo>
                    <a:pt x="70" y="10"/>
                  </a:lnTo>
                  <a:close/>
                  <a:moveTo>
                    <a:pt x="228" y="89"/>
                  </a:moveTo>
                  <a:lnTo>
                    <a:pt x="228" y="113"/>
                  </a:lnTo>
                  <a:lnTo>
                    <a:pt x="10" y="113"/>
                  </a:lnTo>
                  <a:lnTo>
                    <a:pt x="10" y="89"/>
                  </a:lnTo>
                  <a:lnTo>
                    <a:pt x="228" y="89"/>
                  </a:lnTo>
                  <a:close/>
                  <a:moveTo>
                    <a:pt x="104" y="305"/>
                  </a:moveTo>
                  <a:lnTo>
                    <a:pt x="104" y="167"/>
                  </a:lnTo>
                  <a:lnTo>
                    <a:pt x="134" y="167"/>
                  </a:lnTo>
                  <a:lnTo>
                    <a:pt x="134" y="305"/>
                  </a:lnTo>
                  <a:lnTo>
                    <a:pt x="104" y="305"/>
                  </a:lnTo>
                  <a:close/>
                  <a:moveTo>
                    <a:pt x="144" y="305"/>
                  </a:moveTo>
                  <a:lnTo>
                    <a:pt x="144" y="158"/>
                  </a:lnTo>
                  <a:lnTo>
                    <a:pt x="94" y="158"/>
                  </a:lnTo>
                  <a:lnTo>
                    <a:pt x="94" y="305"/>
                  </a:lnTo>
                  <a:lnTo>
                    <a:pt x="10" y="305"/>
                  </a:lnTo>
                  <a:lnTo>
                    <a:pt x="10" y="123"/>
                  </a:lnTo>
                  <a:lnTo>
                    <a:pt x="228" y="123"/>
                  </a:lnTo>
                  <a:lnTo>
                    <a:pt x="228" y="305"/>
                  </a:lnTo>
                  <a:lnTo>
                    <a:pt x="144" y="305"/>
                  </a:ln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2" name="Freeform 21"/>
            <p:cNvSpPr>
              <a:spLocks noEditPoints="1"/>
            </p:cNvSpPr>
            <p:nvPr/>
          </p:nvSpPr>
          <p:spPr bwMode="gray">
            <a:xfrm>
              <a:off x="1804988" y="5021263"/>
              <a:ext cx="287338" cy="320675"/>
            </a:xfrm>
            <a:custGeom>
              <a:avLst/>
              <a:gdLst>
                <a:gd name="T0" fmla="*/ 29 w 181"/>
                <a:gd name="T1" fmla="*/ 192 h 202"/>
                <a:gd name="T2" fmla="*/ 9 w 181"/>
                <a:gd name="T3" fmla="*/ 192 h 202"/>
                <a:gd name="T4" fmla="*/ 9 w 181"/>
                <a:gd name="T5" fmla="*/ 142 h 202"/>
                <a:gd name="T6" fmla="*/ 29 w 181"/>
                <a:gd name="T7" fmla="*/ 142 h 202"/>
                <a:gd name="T8" fmla="*/ 29 w 181"/>
                <a:gd name="T9" fmla="*/ 192 h 202"/>
                <a:gd name="T10" fmla="*/ 39 w 181"/>
                <a:gd name="T11" fmla="*/ 133 h 202"/>
                <a:gd name="T12" fmla="*/ 0 w 181"/>
                <a:gd name="T13" fmla="*/ 133 h 202"/>
                <a:gd name="T14" fmla="*/ 0 w 181"/>
                <a:gd name="T15" fmla="*/ 202 h 202"/>
                <a:gd name="T16" fmla="*/ 39 w 181"/>
                <a:gd name="T17" fmla="*/ 202 h 202"/>
                <a:gd name="T18" fmla="*/ 39 w 181"/>
                <a:gd name="T19" fmla="*/ 133 h 202"/>
                <a:gd name="T20" fmla="*/ 171 w 181"/>
                <a:gd name="T21" fmla="*/ 192 h 202"/>
                <a:gd name="T22" fmla="*/ 151 w 181"/>
                <a:gd name="T23" fmla="*/ 192 h 202"/>
                <a:gd name="T24" fmla="*/ 151 w 181"/>
                <a:gd name="T25" fmla="*/ 142 h 202"/>
                <a:gd name="T26" fmla="*/ 171 w 181"/>
                <a:gd name="T27" fmla="*/ 142 h 202"/>
                <a:gd name="T28" fmla="*/ 171 w 181"/>
                <a:gd name="T29" fmla="*/ 192 h 202"/>
                <a:gd name="T30" fmla="*/ 181 w 181"/>
                <a:gd name="T31" fmla="*/ 133 h 202"/>
                <a:gd name="T32" fmla="*/ 141 w 181"/>
                <a:gd name="T33" fmla="*/ 133 h 202"/>
                <a:gd name="T34" fmla="*/ 141 w 181"/>
                <a:gd name="T35" fmla="*/ 202 h 202"/>
                <a:gd name="T36" fmla="*/ 181 w 181"/>
                <a:gd name="T37" fmla="*/ 202 h 202"/>
                <a:gd name="T38" fmla="*/ 181 w 181"/>
                <a:gd name="T39" fmla="*/ 133 h 202"/>
                <a:gd name="T40" fmla="*/ 111 w 181"/>
                <a:gd name="T41" fmla="*/ 14 h 202"/>
                <a:gd name="T42" fmla="*/ 96 w 181"/>
                <a:gd name="T43" fmla="*/ 14 h 202"/>
                <a:gd name="T44" fmla="*/ 96 w 181"/>
                <a:gd name="T45" fmla="*/ 0 h 202"/>
                <a:gd name="T46" fmla="*/ 86 w 181"/>
                <a:gd name="T47" fmla="*/ 0 h 202"/>
                <a:gd name="T48" fmla="*/ 86 w 181"/>
                <a:gd name="T49" fmla="*/ 14 h 202"/>
                <a:gd name="T50" fmla="*/ 71 w 181"/>
                <a:gd name="T51" fmla="*/ 14 h 202"/>
                <a:gd name="T52" fmla="*/ 71 w 181"/>
                <a:gd name="T53" fmla="*/ 24 h 202"/>
                <a:gd name="T54" fmla="*/ 86 w 181"/>
                <a:gd name="T55" fmla="*/ 24 h 202"/>
                <a:gd name="T56" fmla="*/ 86 w 181"/>
                <a:gd name="T57" fmla="*/ 39 h 202"/>
                <a:gd name="T58" fmla="*/ 96 w 181"/>
                <a:gd name="T59" fmla="*/ 39 h 202"/>
                <a:gd name="T60" fmla="*/ 96 w 181"/>
                <a:gd name="T61" fmla="*/ 24 h 202"/>
                <a:gd name="T62" fmla="*/ 111 w 181"/>
                <a:gd name="T63" fmla="*/ 24 h 202"/>
                <a:gd name="T64" fmla="*/ 111 w 181"/>
                <a:gd name="T65" fmla="*/ 1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1" h="202">
                  <a:moveTo>
                    <a:pt x="29" y="192"/>
                  </a:moveTo>
                  <a:lnTo>
                    <a:pt x="9" y="192"/>
                  </a:lnTo>
                  <a:lnTo>
                    <a:pt x="9" y="142"/>
                  </a:lnTo>
                  <a:lnTo>
                    <a:pt x="29" y="142"/>
                  </a:lnTo>
                  <a:lnTo>
                    <a:pt x="29" y="192"/>
                  </a:lnTo>
                  <a:close/>
                  <a:moveTo>
                    <a:pt x="39" y="133"/>
                  </a:moveTo>
                  <a:lnTo>
                    <a:pt x="0" y="133"/>
                  </a:lnTo>
                  <a:lnTo>
                    <a:pt x="0" y="202"/>
                  </a:lnTo>
                  <a:lnTo>
                    <a:pt x="39" y="202"/>
                  </a:lnTo>
                  <a:lnTo>
                    <a:pt x="39" y="133"/>
                  </a:lnTo>
                  <a:close/>
                  <a:moveTo>
                    <a:pt x="171" y="192"/>
                  </a:moveTo>
                  <a:lnTo>
                    <a:pt x="151" y="192"/>
                  </a:lnTo>
                  <a:lnTo>
                    <a:pt x="151" y="142"/>
                  </a:lnTo>
                  <a:lnTo>
                    <a:pt x="171" y="142"/>
                  </a:lnTo>
                  <a:lnTo>
                    <a:pt x="171" y="192"/>
                  </a:lnTo>
                  <a:close/>
                  <a:moveTo>
                    <a:pt x="181" y="133"/>
                  </a:moveTo>
                  <a:lnTo>
                    <a:pt x="141" y="133"/>
                  </a:lnTo>
                  <a:lnTo>
                    <a:pt x="141" y="202"/>
                  </a:lnTo>
                  <a:lnTo>
                    <a:pt x="181" y="202"/>
                  </a:lnTo>
                  <a:lnTo>
                    <a:pt x="181" y="133"/>
                  </a:lnTo>
                  <a:close/>
                  <a:moveTo>
                    <a:pt x="111" y="14"/>
                  </a:moveTo>
                  <a:lnTo>
                    <a:pt x="96" y="14"/>
                  </a:lnTo>
                  <a:lnTo>
                    <a:pt x="96" y="0"/>
                  </a:lnTo>
                  <a:lnTo>
                    <a:pt x="86" y="0"/>
                  </a:lnTo>
                  <a:lnTo>
                    <a:pt x="86" y="14"/>
                  </a:lnTo>
                  <a:lnTo>
                    <a:pt x="71" y="14"/>
                  </a:lnTo>
                  <a:lnTo>
                    <a:pt x="71" y="24"/>
                  </a:lnTo>
                  <a:lnTo>
                    <a:pt x="86" y="24"/>
                  </a:lnTo>
                  <a:lnTo>
                    <a:pt x="86" y="39"/>
                  </a:lnTo>
                  <a:lnTo>
                    <a:pt x="96" y="39"/>
                  </a:lnTo>
                  <a:lnTo>
                    <a:pt x="96" y="24"/>
                  </a:lnTo>
                  <a:lnTo>
                    <a:pt x="111" y="24"/>
                  </a:lnTo>
                  <a:lnTo>
                    <a:pt x="111" y="14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3" name="Group 122"/>
          <p:cNvGrpSpPr/>
          <p:nvPr/>
        </p:nvGrpSpPr>
        <p:grpSpPr bwMode="gray">
          <a:xfrm>
            <a:off x="5506054" y="1757870"/>
            <a:ext cx="377266" cy="418076"/>
            <a:chOff x="5780088" y="1470025"/>
            <a:chExt cx="528638" cy="585788"/>
          </a:xfrm>
        </p:grpSpPr>
        <p:sp>
          <p:nvSpPr>
            <p:cNvPr id="124" name="Freeform 29"/>
            <p:cNvSpPr>
              <a:spLocks noEditPoints="1"/>
            </p:cNvSpPr>
            <p:nvPr/>
          </p:nvSpPr>
          <p:spPr bwMode="gray">
            <a:xfrm>
              <a:off x="5780088" y="1470025"/>
              <a:ext cx="303213" cy="585788"/>
            </a:xfrm>
            <a:custGeom>
              <a:avLst/>
              <a:gdLst>
                <a:gd name="T0" fmla="*/ 83 w 132"/>
                <a:gd name="T1" fmla="*/ 62 h 256"/>
                <a:gd name="T2" fmla="*/ 100 w 132"/>
                <a:gd name="T3" fmla="*/ 33 h 256"/>
                <a:gd name="T4" fmla="*/ 67 w 132"/>
                <a:gd name="T5" fmla="*/ 0 h 256"/>
                <a:gd name="T6" fmla="*/ 33 w 132"/>
                <a:gd name="T7" fmla="*/ 33 h 256"/>
                <a:gd name="T8" fmla="*/ 50 w 132"/>
                <a:gd name="T9" fmla="*/ 62 h 256"/>
                <a:gd name="T10" fmla="*/ 0 w 132"/>
                <a:gd name="T11" fmla="*/ 127 h 256"/>
                <a:gd name="T12" fmla="*/ 0 w 132"/>
                <a:gd name="T13" fmla="*/ 180 h 256"/>
                <a:gd name="T14" fmla="*/ 28 w 132"/>
                <a:gd name="T15" fmla="*/ 180 h 256"/>
                <a:gd name="T16" fmla="*/ 28 w 132"/>
                <a:gd name="T17" fmla="*/ 256 h 256"/>
                <a:gd name="T18" fmla="*/ 36 w 132"/>
                <a:gd name="T19" fmla="*/ 256 h 256"/>
                <a:gd name="T20" fmla="*/ 36 w 132"/>
                <a:gd name="T21" fmla="*/ 152 h 256"/>
                <a:gd name="T22" fmla="*/ 28 w 132"/>
                <a:gd name="T23" fmla="*/ 152 h 256"/>
                <a:gd name="T24" fmla="*/ 28 w 132"/>
                <a:gd name="T25" fmla="*/ 172 h 256"/>
                <a:gd name="T26" fmla="*/ 8 w 132"/>
                <a:gd name="T27" fmla="*/ 172 h 256"/>
                <a:gd name="T28" fmla="*/ 8 w 132"/>
                <a:gd name="T29" fmla="*/ 127 h 256"/>
                <a:gd name="T30" fmla="*/ 66 w 132"/>
                <a:gd name="T31" fmla="*/ 68 h 256"/>
                <a:gd name="T32" fmla="*/ 124 w 132"/>
                <a:gd name="T33" fmla="*/ 127 h 256"/>
                <a:gd name="T34" fmla="*/ 124 w 132"/>
                <a:gd name="T35" fmla="*/ 172 h 256"/>
                <a:gd name="T36" fmla="*/ 108 w 132"/>
                <a:gd name="T37" fmla="*/ 172 h 256"/>
                <a:gd name="T38" fmla="*/ 108 w 132"/>
                <a:gd name="T39" fmla="*/ 152 h 256"/>
                <a:gd name="T40" fmla="*/ 100 w 132"/>
                <a:gd name="T41" fmla="*/ 152 h 256"/>
                <a:gd name="T42" fmla="*/ 100 w 132"/>
                <a:gd name="T43" fmla="*/ 256 h 256"/>
                <a:gd name="T44" fmla="*/ 108 w 132"/>
                <a:gd name="T45" fmla="*/ 256 h 256"/>
                <a:gd name="T46" fmla="*/ 108 w 132"/>
                <a:gd name="T47" fmla="*/ 180 h 256"/>
                <a:gd name="T48" fmla="*/ 132 w 132"/>
                <a:gd name="T49" fmla="*/ 180 h 256"/>
                <a:gd name="T50" fmla="*/ 132 w 132"/>
                <a:gd name="T51" fmla="*/ 127 h 256"/>
                <a:gd name="T52" fmla="*/ 83 w 132"/>
                <a:gd name="T53" fmla="*/ 62 h 256"/>
                <a:gd name="T54" fmla="*/ 41 w 132"/>
                <a:gd name="T55" fmla="*/ 33 h 256"/>
                <a:gd name="T56" fmla="*/ 67 w 132"/>
                <a:gd name="T57" fmla="*/ 8 h 256"/>
                <a:gd name="T58" fmla="*/ 92 w 132"/>
                <a:gd name="T59" fmla="*/ 33 h 256"/>
                <a:gd name="T60" fmla="*/ 67 w 132"/>
                <a:gd name="T61" fmla="*/ 59 h 256"/>
                <a:gd name="T62" fmla="*/ 41 w 132"/>
                <a:gd name="T63" fmla="*/ 3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256">
                  <a:moveTo>
                    <a:pt x="83" y="62"/>
                  </a:moveTo>
                  <a:cubicBezTo>
                    <a:pt x="93" y="56"/>
                    <a:pt x="100" y="46"/>
                    <a:pt x="100" y="33"/>
                  </a:cubicBezTo>
                  <a:cubicBezTo>
                    <a:pt x="100" y="15"/>
                    <a:pt x="85" y="0"/>
                    <a:pt x="67" y="0"/>
                  </a:cubicBezTo>
                  <a:cubicBezTo>
                    <a:pt x="48" y="0"/>
                    <a:pt x="33" y="15"/>
                    <a:pt x="33" y="33"/>
                  </a:cubicBezTo>
                  <a:cubicBezTo>
                    <a:pt x="33" y="46"/>
                    <a:pt x="40" y="56"/>
                    <a:pt x="50" y="62"/>
                  </a:cubicBezTo>
                  <a:cubicBezTo>
                    <a:pt x="21" y="70"/>
                    <a:pt x="0" y="96"/>
                    <a:pt x="0" y="127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36" y="256"/>
                    <a:pt x="36" y="256"/>
                    <a:pt x="36" y="256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28" y="152"/>
                    <a:pt x="28" y="152"/>
                    <a:pt x="28" y="152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8" y="94"/>
                    <a:pt x="34" y="68"/>
                    <a:pt x="66" y="68"/>
                  </a:cubicBezTo>
                  <a:cubicBezTo>
                    <a:pt x="98" y="68"/>
                    <a:pt x="124" y="94"/>
                    <a:pt x="124" y="127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0" y="152"/>
                    <a:pt x="100" y="152"/>
                    <a:pt x="100" y="152"/>
                  </a:cubicBezTo>
                  <a:cubicBezTo>
                    <a:pt x="100" y="256"/>
                    <a:pt x="100" y="256"/>
                    <a:pt x="100" y="256"/>
                  </a:cubicBezTo>
                  <a:cubicBezTo>
                    <a:pt x="108" y="256"/>
                    <a:pt x="108" y="256"/>
                    <a:pt x="108" y="256"/>
                  </a:cubicBezTo>
                  <a:cubicBezTo>
                    <a:pt x="108" y="180"/>
                    <a:pt x="108" y="180"/>
                    <a:pt x="108" y="180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2" y="96"/>
                    <a:pt x="111" y="70"/>
                    <a:pt x="83" y="62"/>
                  </a:cubicBezTo>
                  <a:close/>
                  <a:moveTo>
                    <a:pt x="41" y="33"/>
                  </a:moveTo>
                  <a:cubicBezTo>
                    <a:pt x="41" y="19"/>
                    <a:pt x="53" y="8"/>
                    <a:pt x="67" y="8"/>
                  </a:cubicBezTo>
                  <a:cubicBezTo>
                    <a:pt x="81" y="8"/>
                    <a:pt x="92" y="19"/>
                    <a:pt x="92" y="33"/>
                  </a:cubicBezTo>
                  <a:cubicBezTo>
                    <a:pt x="92" y="47"/>
                    <a:pt x="81" y="59"/>
                    <a:pt x="67" y="59"/>
                  </a:cubicBezTo>
                  <a:cubicBezTo>
                    <a:pt x="53" y="59"/>
                    <a:pt x="41" y="47"/>
                    <a:pt x="41" y="33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Freeform 30"/>
            <p:cNvSpPr>
              <a:spLocks noEditPoints="1"/>
            </p:cNvSpPr>
            <p:nvPr/>
          </p:nvSpPr>
          <p:spPr bwMode="gray">
            <a:xfrm>
              <a:off x="5937251" y="1470025"/>
              <a:ext cx="371475" cy="284163"/>
            </a:xfrm>
            <a:custGeom>
              <a:avLst/>
              <a:gdLst>
                <a:gd name="T0" fmla="*/ 143 w 162"/>
                <a:gd name="T1" fmla="*/ 15 h 124"/>
                <a:gd name="T2" fmla="*/ 107 w 162"/>
                <a:gd name="T3" fmla="*/ 0 h 124"/>
                <a:gd name="T4" fmla="*/ 72 w 162"/>
                <a:gd name="T5" fmla="*/ 15 h 124"/>
                <a:gd name="T6" fmla="*/ 60 w 162"/>
                <a:gd name="T7" fmla="*/ 35 h 124"/>
                <a:gd name="T8" fmla="*/ 36 w 162"/>
                <a:gd name="T9" fmla="*/ 51 h 124"/>
                <a:gd name="T10" fmla="*/ 60 w 162"/>
                <a:gd name="T11" fmla="*/ 66 h 124"/>
                <a:gd name="T12" fmla="*/ 72 w 162"/>
                <a:gd name="T13" fmla="*/ 86 h 124"/>
                <a:gd name="T14" fmla="*/ 107 w 162"/>
                <a:gd name="T15" fmla="*/ 101 h 124"/>
                <a:gd name="T16" fmla="*/ 143 w 162"/>
                <a:gd name="T17" fmla="*/ 86 h 124"/>
                <a:gd name="T18" fmla="*/ 143 w 162"/>
                <a:gd name="T19" fmla="*/ 15 h 124"/>
                <a:gd name="T20" fmla="*/ 137 w 162"/>
                <a:gd name="T21" fmla="*/ 80 h 124"/>
                <a:gd name="T22" fmla="*/ 107 w 162"/>
                <a:gd name="T23" fmla="*/ 93 h 124"/>
                <a:gd name="T24" fmla="*/ 78 w 162"/>
                <a:gd name="T25" fmla="*/ 80 h 124"/>
                <a:gd name="T26" fmla="*/ 67 w 162"/>
                <a:gd name="T27" fmla="*/ 63 h 124"/>
                <a:gd name="T28" fmla="*/ 66 w 162"/>
                <a:gd name="T29" fmla="*/ 60 h 124"/>
                <a:gd name="T30" fmla="*/ 51 w 162"/>
                <a:gd name="T31" fmla="*/ 51 h 124"/>
                <a:gd name="T32" fmla="*/ 66 w 162"/>
                <a:gd name="T33" fmla="*/ 41 h 124"/>
                <a:gd name="T34" fmla="*/ 67 w 162"/>
                <a:gd name="T35" fmla="*/ 38 h 124"/>
                <a:gd name="T36" fmla="*/ 78 w 162"/>
                <a:gd name="T37" fmla="*/ 21 h 124"/>
                <a:gd name="T38" fmla="*/ 107 w 162"/>
                <a:gd name="T39" fmla="*/ 8 h 124"/>
                <a:gd name="T40" fmla="*/ 137 w 162"/>
                <a:gd name="T41" fmla="*/ 21 h 124"/>
                <a:gd name="T42" fmla="*/ 137 w 162"/>
                <a:gd name="T43" fmla="*/ 80 h 124"/>
                <a:gd name="T44" fmla="*/ 122 w 162"/>
                <a:gd name="T45" fmla="*/ 51 h 124"/>
                <a:gd name="T46" fmla="*/ 129 w 162"/>
                <a:gd name="T47" fmla="*/ 43 h 124"/>
                <a:gd name="T48" fmla="*/ 136 w 162"/>
                <a:gd name="T49" fmla="*/ 50 h 124"/>
                <a:gd name="T50" fmla="*/ 129 w 162"/>
                <a:gd name="T51" fmla="*/ 58 h 124"/>
                <a:gd name="T52" fmla="*/ 122 w 162"/>
                <a:gd name="T53" fmla="*/ 51 h 124"/>
                <a:gd name="T54" fmla="*/ 99 w 162"/>
                <a:gd name="T55" fmla="*/ 51 h 124"/>
                <a:gd name="T56" fmla="*/ 106 w 162"/>
                <a:gd name="T57" fmla="*/ 43 h 124"/>
                <a:gd name="T58" fmla="*/ 114 w 162"/>
                <a:gd name="T59" fmla="*/ 50 h 124"/>
                <a:gd name="T60" fmla="*/ 107 w 162"/>
                <a:gd name="T61" fmla="*/ 58 h 124"/>
                <a:gd name="T62" fmla="*/ 99 w 162"/>
                <a:gd name="T63" fmla="*/ 51 h 124"/>
                <a:gd name="T64" fmla="*/ 75 w 162"/>
                <a:gd name="T65" fmla="*/ 51 h 124"/>
                <a:gd name="T66" fmla="*/ 82 w 162"/>
                <a:gd name="T67" fmla="*/ 43 h 124"/>
                <a:gd name="T68" fmla="*/ 90 w 162"/>
                <a:gd name="T69" fmla="*/ 50 h 124"/>
                <a:gd name="T70" fmla="*/ 83 w 162"/>
                <a:gd name="T71" fmla="*/ 58 h 124"/>
                <a:gd name="T72" fmla="*/ 75 w 162"/>
                <a:gd name="T73" fmla="*/ 51 h 124"/>
                <a:gd name="T74" fmla="*/ 32 w 162"/>
                <a:gd name="T75" fmla="*/ 112 h 124"/>
                <a:gd name="T76" fmla="*/ 20 w 162"/>
                <a:gd name="T77" fmla="*/ 112 h 124"/>
                <a:gd name="T78" fmla="*/ 20 w 162"/>
                <a:gd name="T79" fmla="*/ 124 h 124"/>
                <a:gd name="T80" fmla="*/ 12 w 162"/>
                <a:gd name="T81" fmla="*/ 124 h 124"/>
                <a:gd name="T82" fmla="*/ 12 w 162"/>
                <a:gd name="T83" fmla="*/ 112 h 124"/>
                <a:gd name="T84" fmla="*/ 0 w 162"/>
                <a:gd name="T85" fmla="*/ 112 h 124"/>
                <a:gd name="T86" fmla="*/ 0 w 162"/>
                <a:gd name="T87" fmla="*/ 104 h 124"/>
                <a:gd name="T88" fmla="*/ 12 w 162"/>
                <a:gd name="T89" fmla="*/ 104 h 124"/>
                <a:gd name="T90" fmla="*/ 12 w 162"/>
                <a:gd name="T91" fmla="*/ 92 h 124"/>
                <a:gd name="T92" fmla="*/ 20 w 162"/>
                <a:gd name="T93" fmla="*/ 92 h 124"/>
                <a:gd name="T94" fmla="*/ 20 w 162"/>
                <a:gd name="T95" fmla="*/ 104 h 124"/>
                <a:gd name="T96" fmla="*/ 32 w 162"/>
                <a:gd name="T97" fmla="*/ 104 h 124"/>
                <a:gd name="T98" fmla="*/ 32 w 162"/>
                <a:gd name="T9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2" h="124">
                  <a:moveTo>
                    <a:pt x="143" y="15"/>
                  </a:moveTo>
                  <a:cubicBezTo>
                    <a:pt x="133" y="5"/>
                    <a:pt x="121" y="0"/>
                    <a:pt x="107" y="0"/>
                  </a:cubicBezTo>
                  <a:cubicBezTo>
                    <a:pt x="94" y="0"/>
                    <a:pt x="81" y="5"/>
                    <a:pt x="72" y="15"/>
                  </a:cubicBezTo>
                  <a:cubicBezTo>
                    <a:pt x="66" y="21"/>
                    <a:pt x="62" y="28"/>
                    <a:pt x="60" y="35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2" y="73"/>
                    <a:pt x="66" y="80"/>
                    <a:pt x="72" y="86"/>
                  </a:cubicBezTo>
                  <a:cubicBezTo>
                    <a:pt x="81" y="96"/>
                    <a:pt x="94" y="101"/>
                    <a:pt x="107" y="101"/>
                  </a:cubicBezTo>
                  <a:cubicBezTo>
                    <a:pt x="121" y="101"/>
                    <a:pt x="133" y="96"/>
                    <a:pt x="143" y="86"/>
                  </a:cubicBezTo>
                  <a:cubicBezTo>
                    <a:pt x="162" y="66"/>
                    <a:pt x="162" y="35"/>
                    <a:pt x="143" y="15"/>
                  </a:cubicBezTo>
                  <a:close/>
                  <a:moveTo>
                    <a:pt x="137" y="80"/>
                  </a:moveTo>
                  <a:cubicBezTo>
                    <a:pt x="129" y="88"/>
                    <a:pt x="119" y="93"/>
                    <a:pt x="107" y="93"/>
                  </a:cubicBezTo>
                  <a:cubicBezTo>
                    <a:pt x="96" y="93"/>
                    <a:pt x="85" y="88"/>
                    <a:pt x="78" y="80"/>
                  </a:cubicBezTo>
                  <a:cubicBezTo>
                    <a:pt x="73" y="76"/>
                    <a:pt x="69" y="69"/>
                    <a:pt x="67" y="63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9" y="32"/>
                    <a:pt x="73" y="25"/>
                    <a:pt x="78" y="21"/>
                  </a:cubicBezTo>
                  <a:cubicBezTo>
                    <a:pt x="85" y="13"/>
                    <a:pt x="96" y="8"/>
                    <a:pt x="107" y="8"/>
                  </a:cubicBezTo>
                  <a:cubicBezTo>
                    <a:pt x="119" y="8"/>
                    <a:pt x="129" y="13"/>
                    <a:pt x="137" y="21"/>
                  </a:cubicBezTo>
                  <a:cubicBezTo>
                    <a:pt x="154" y="37"/>
                    <a:pt x="154" y="64"/>
                    <a:pt x="137" y="80"/>
                  </a:cubicBezTo>
                  <a:close/>
                  <a:moveTo>
                    <a:pt x="122" y="51"/>
                  </a:moveTo>
                  <a:cubicBezTo>
                    <a:pt x="122" y="47"/>
                    <a:pt x="125" y="43"/>
                    <a:pt x="129" y="43"/>
                  </a:cubicBezTo>
                  <a:cubicBezTo>
                    <a:pt x="132" y="43"/>
                    <a:pt x="136" y="46"/>
                    <a:pt x="136" y="50"/>
                  </a:cubicBezTo>
                  <a:cubicBezTo>
                    <a:pt x="136" y="54"/>
                    <a:pt x="133" y="58"/>
                    <a:pt x="129" y="58"/>
                  </a:cubicBezTo>
                  <a:cubicBezTo>
                    <a:pt x="125" y="58"/>
                    <a:pt x="122" y="55"/>
                    <a:pt x="122" y="51"/>
                  </a:cubicBezTo>
                  <a:moveTo>
                    <a:pt x="99" y="51"/>
                  </a:moveTo>
                  <a:cubicBezTo>
                    <a:pt x="99" y="47"/>
                    <a:pt x="102" y="43"/>
                    <a:pt x="106" y="43"/>
                  </a:cubicBezTo>
                  <a:cubicBezTo>
                    <a:pt x="110" y="43"/>
                    <a:pt x="113" y="46"/>
                    <a:pt x="114" y="50"/>
                  </a:cubicBezTo>
                  <a:cubicBezTo>
                    <a:pt x="114" y="54"/>
                    <a:pt x="111" y="58"/>
                    <a:pt x="107" y="58"/>
                  </a:cubicBezTo>
                  <a:cubicBezTo>
                    <a:pt x="103" y="58"/>
                    <a:pt x="99" y="55"/>
                    <a:pt x="99" y="51"/>
                  </a:cubicBezTo>
                  <a:moveTo>
                    <a:pt x="75" y="51"/>
                  </a:moveTo>
                  <a:cubicBezTo>
                    <a:pt x="75" y="47"/>
                    <a:pt x="78" y="43"/>
                    <a:pt x="82" y="43"/>
                  </a:cubicBezTo>
                  <a:cubicBezTo>
                    <a:pt x="86" y="43"/>
                    <a:pt x="90" y="46"/>
                    <a:pt x="90" y="50"/>
                  </a:cubicBezTo>
                  <a:cubicBezTo>
                    <a:pt x="90" y="54"/>
                    <a:pt x="87" y="58"/>
                    <a:pt x="83" y="58"/>
                  </a:cubicBezTo>
                  <a:cubicBezTo>
                    <a:pt x="79" y="58"/>
                    <a:pt x="76" y="55"/>
                    <a:pt x="75" y="51"/>
                  </a:cubicBezTo>
                  <a:moveTo>
                    <a:pt x="32" y="112"/>
                  </a:moveTo>
                  <a:cubicBezTo>
                    <a:pt x="20" y="112"/>
                    <a:pt x="20" y="112"/>
                    <a:pt x="20" y="112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32" y="104"/>
                    <a:pt x="32" y="104"/>
                    <a:pt x="32" y="104"/>
                  </a:cubicBezTo>
                  <a:lnTo>
                    <a:pt x="32" y="112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6" name="Rectangle 125"/>
          <p:cNvSpPr/>
          <p:nvPr/>
        </p:nvSpPr>
        <p:spPr>
          <a:xfrm>
            <a:off x="6437710" y="3526557"/>
            <a:ext cx="2328739" cy="77401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6897606" y="3526557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Care provider networks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897606" y="3700522"/>
            <a:ext cx="19288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Pharmacy network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Diagnostic lab network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Blood bank network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6437710" y="4332467"/>
            <a:ext cx="2328739" cy="93016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>
            <a:off x="6897606" y="4332467"/>
            <a:ext cx="5373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HMIS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897606" y="4495281"/>
            <a:ext cx="19288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 smtClean="0"/>
              <a:t>Record </a:t>
            </a:r>
            <a:r>
              <a:rPr lang="en-US" sz="1000" dirty="0"/>
              <a:t>digitization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EHR integration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Telemedicine integration</a:t>
            </a:r>
          </a:p>
        </p:txBody>
      </p:sp>
      <p:grpSp>
        <p:nvGrpSpPr>
          <p:cNvPr id="132" name="Group 128"/>
          <p:cNvGrpSpPr>
            <a:grpSpLocks noChangeAspect="1"/>
          </p:cNvGrpSpPr>
          <p:nvPr/>
        </p:nvGrpSpPr>
        <p:grpSpPr bwMode="gray">
          <a:xfrm>
            <a:off x="6460069" y="4580640"/>
            <a:ext cx="440855" cy="440855"/>
            <a:chOff x="563" y="1671"/>
            <a:chExt cx="604" cy="604"/>
          </a:xfrm>
        </p:grpSpPr>
        <p:sp>
          <p:nvSpPr>
            <p:cNvPr id="133" name="Freeform 129"/>
            <p:cNvSpPr>
              <a:spLocks noEditPoints="1"/>
            </p:cNvSpPr>
            <p:nvPr/>
          </p:nvSpPr>
          <p:spPr bwMode="gray">
            <a:xfrm>
              <a:off x="733" y="1732"/>
              <a:ext cx="269" cy="175"/>
            </a:xfrm>
            <a:custGeom>
              <a:avLst/>
              <a:gdLst>
                <a:gd name="T0" fmla="*/ 81 w 114"/>
                <a:gd name="T1" fmla="*/ 74 h 74"/>
                <a:gd name="T2" fmla="*/ 78 w 114"/>
                <a:gd name="T3" fmla="*/ 74 h 74"/>
                <a:gd name="T4" fmla="*/ 71 w 114"/>
                <a:gd name="T5" fmla="*/ 72 h 74"/>
                <a:gd name="T6" fmla="*/ 58 w 114"/>
                <a:gd name="T7" fmla="*/ 69 h 74"/>
                <a:gd name="T8" fmla="*/ 58 w 114"/>
                <a:gd name="T9" fmla="*/ 69 h 74"/>
                <a:gd name="T10" fmla="*/ 44 w 114"/>
                <a:gd name="T11" fmla="*/ 72 h 74"/>
                <a:gd name="T12" fmla="*/ 36 w 114"/>
                <a:gd name="T13" fmla="*/ 73 h 74"/>
                <a:gd name="T14" fmla="*/ 33 w 114"/>
                <a:gd name="T15" fmla="*/ 74 h 74"/>
                <a:gd name="T16" fmla="*/ 32 w 114"/>
                <a:gd name="T17" fmla="*/ 71 h 74"/>
                <a:gd name="T18" fmla="*/ 17 w 114"/>
                <a:gd name="T19" fmla="*/ 46 h 74"/>
                <a:gd name="T20" fmla="*/ 0 w 114"/>
                <a:gd name="T21" fmla="*/ 17 h 74"/>
                <a:gd name="T22" fmla="*/ 3 w 114"/>
                <a:gd name="T23" fmla="*/ 15 h 74"/>
                <a:gd name="T24" fmla="*/ 55 w 114"/>
                <a:gd name="T25" fmla="*/ 0 h 74"/>
                <a:gd name="T26" fmla="*/ 111 w 114"/>
                <a:gd name="T27" fmla="*/ 14 h 74"/>
                <a:gd name="T28" fmla="*/ 114 w 114"/>
                <a:gd name="T29" fmla="*/ 16 h 74"/>
                <a:gd name="T30" fmla="*/ 81 w 114"/>
                <a:gd name="T31" fmla="*/ 74 h 74"/>
                <a:gd name="T32" fmla="*/ 57 w 114"/>
                <a:gd name="T33" fmla="*/ 61 h 74"/>
                <a:gd name="T34" fmla="*/ 73 w 114"/>
                <a:gd name="T35" fmla="*/ 64 h 74"/>
                <a:gd name="T36" fmla="*/ 77 w 114"/>
                <a:gd name="T37" fmla="*/ 65 h 74"/>
                <a:gd name="T38" fmla="*/ 103 w 114"/>
                <a:gd name="T39" fmla="*/ 19 h 74"/>
                <a:gd name="T40" fmla="*/ 55 w 114"/>
                <a:gd name="T41" fmla="*/ 8 h 74"/>
                <a:gd name="T42" fmla="*/ 11 w 114"/>
                <a:gd name="T43" fmla="*/ 19 h 74"/>
                <a:gd name="T44" fmla="*/ 24 w 114"/>
                <a:gd name="T45" fmla="*/ 42 h 74"/>
                <a:gd name="T46" fmla="*/ 37 w 114"/>
                <a:gd name="T47" fmla="*/ 65 h 74"/>
                <a:gd name="T48" fmla="*/ 42 w 114"/>
                <a:gd name="T49" fmla="*/ 64 h 74"/>
                <a:gd name="T50" fmla="*/ 57 w 114"/>
                <a:gd name="T5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4" h="74">
                  <a:moveTo>
                    <a:pt x="81" y="74"/>
                  </a:moveTo>
                  <a:cubicBezTo>
                    <a:pt x="78" y="74"/>
                    <a:pt x="78" y="74"/>
                    <a:pt x="78" y="74"/>
                  </a:cubicBezTo>
                  <a:cubicBezTo>
                    <a:pt x="76" y="73"/>
                    <a:pt x="74" y="73"/>
                    <a:pt x="71" y="72"/>
                  </a:cubicBezTo>
                  <a:cubicBezTo>
                    <a:pt x="66" y="71"/>
                    <a:pt x="62" y="70"/>
                    <a:pt x="58" y="69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3" y="69"/>
                    <a:pt x="49" y="70"/>
                    <a:pt x="44" y="72"/>
                  </a:cubicBezTo>
                  <a:cubicBezTo>
                    <a:pt x="41" y="72"/>
                    <a:pt x="39" y="73"/>
                    <a:pt x="36" y="73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7" y="64"/>
                    <a:pt x="22" y="55"/>
                    <a:pt x="17" y="4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16" y="5"/>
                    <a:pt x="35" y="0"/>
                    <a:pt x="55" y="0"/>
                  </a:cubicBezTo>
                  <a:cubicBezTo>
                    <a:pt x="76" y="0"/>
                    <a:pt x="95" y="5"/>
                    <a:pt x="111" y="14"/>
                  </a:cubicBezTo>
                  <a:cubicBezTo>
                    <a:pt x="114" y="16"/>
                    <a:pt x="114" y="16"/>
                    <a:pt x="114" y="16"/>
                  </a:cubicBezTo>
                  <a:lnTo>
                    <a:pt x="81" y="74"/>
                  </a:lnTo>
                  <a:close/>
                  <a:moveTo>
                    <a:pt x="57" y="61"/>
                  </a:moveTo>
                  <a:cubicBezTo>
                    <a:pt x="63" y="62"/>
                    <a:pt x="68" y="63"/>
                    <a:pt x="73" y="64"/>
                  </a:cubicBezTo>
                  <a:cubicBezTo>
                    <a:pt x="75" y="65"/>
                    <a:pt x="76" y="65"/>
                    <a:pt x="77" y="65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90" y="12"/>
                    <a:pt x="73" y="8"/>
                    <a:pt x="55" y="8"/>
                  </a:cubicBezTo>
                  <a:cubicBezTo>
                    <a:pt x="38" y="8"/>
                    <a:pt x="22" y="12"/>
                    <a:pt x="11" y="19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9" y="50"/>
                    <a:pt x="33" y="58"/>
                    <a:pt x="37" y="65"/>
                  </a:cubicBezTo>
                  <a:cubicBezTo>
                    <a:pt x="39" y="65"/>
                    <a:pt x="40" y="64"/>
                    <a:pt x="42" y="64"/>
                  </a:cubicBezTo>
                  <a:cubicBezTo>
                    <a:pt x="47" y="63"/>
                    <a:pt x="52" y="61"/>
                    <a:pt x="57" y="61"/>
                  </a:cubicBez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Freeform 130"/>
            <p:cNvSpPr>
              <a:spLocks noEditPoints="1"/>
            </p:cNvSpPr>
            <p:nvPr/>
          </p:nvSpPr>
          <p:spPr bwMode="gray">
            <a:xfrm>
              <a:off x="901" y="1971"/>
              <a:ext cx="229" cy="217"/>
            </a:xfrm>
            <a:custGeom>
              <a:avLst/>
              <a:gdLst>
                <a:gd name="T0" fmla="*/ 35 w 97"/>
                <a:gd name="T1" fmla="*/ 92 h 92"/>
                <a:gd name="T2" fmla="*/ 0 w 97"/>
                <a:gd name="T3" fmla="*/ 34 h 92"/>
                <a:gd name="T4" fmla="*/ 3 w 97"/>
                <a:gd name="T5" fmla="*/ 32 h 92"/>
                <a:gd name="T6" fmla="*/ 21 w 97"/>
                <a:gd name="T7" fmla="*/ 4 h 92"/>
                <a:gd name="T8" fmla="*/ 22 w 97"/>
                <a:gd name="T9" fmla="*/ 0 h 92"/>
                <a:gd name="T10" fmla="*/ 91 w 97"/>
                <a:gd name="T11" fmla="*/ 0 h 92"/>
                <a:gd name="T12" fmla="*/ 92 w 97"/>
                <a:gd name="T13" fmla="*/ 3 h 92"/>
                <a:gd name="T14" fmla="*/ 39 w 97"/>
                <a:gd name="T15" fmla="*/ 91 h 92"/>
                <a:gd name="T16" fmla="*/ 35 w 97"/>
                <a:gd name="T17" fmla="*/ 92 h 92"/>
                <a:gd name="T18" fmla="*/ 10 w 97"/>
                <a:gd name="T19" fmla="*/ 36 h 92"/>
                <a:gd name="T20" fmla="*/ 39 w 97"/>
                <a:gd name="T21" fmla="*/ 82 h 92"/>
                <a:gd name="T22" fmla="*/ 84 w 97"/>
                <a:gd name="T23" fmla="*/ 8 h 92"/>
                <a:gd name="T24" fmla="*/ 29 w 97"/>
                <a:gd name="T25" fmla="*/ 8 h 92"/>
                <a:gd name="T26" fmla="*/ 10 w 97"/>
                <a:gd name="T27" fmla="*/ 3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7" h="92">
                  <a:moveTo>
                    <a:pt x="35" y="92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4" y="25"/>
                    <a:pt x="20" y="15"/>
                    <a:pt x="21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7" y="32"/>
                    <a:pt x="69" y="78"/>
                    <a:pt x="39" y="91"/>
                  </a:cubicBezTo>
                  <a:lnTo>
                    <a:pt x="35" y="92"/>
                  </a:lnTo>
                  <a:close/>
                  <a:moveTo>
                    <a:pt x="10" y="36"/>
                  </a:moveTo>
                  <a:cubicBezTo>
                    <a:pt x="39" y="82"/>
                    <a:pt x="39" y="82"/>
                    <a:pt x="39" y="82"/>
                  </a:cubicBezTo>
                  <a:cubicBezTo>
                    <a:pt x="64" y="69"/>
                    <a:pt x="86" y="32"/>
                    <a:pt x="84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20"/>
                    <a:pt x="21" y="29"/>
                    <a:pt x="10" y="36"/>
                  </a:cubicBez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131"/>
            <p:cNvSpPr>
              <a:spLocks noEditPoints="1"/>
            </p:cNvSpPr>
            <p:nvPr/>
          </p:nvSpPr>
          <p:spPr bwMode="gray">
            <a:xfrm>
              <a:off x="613" y="1971"/>
              <a:ext cx="222" cy="215"/>
            </a:xfrm>
            <a:custGeom>
              <a:avLst/>
              <a:gdLst>
                <a:gd name="T0" fmla="*/ 58 w 94"/>
                <a:gd name="T1" fmla="*/ 91 h 91"/>
                <a:gd name="T2" fmla="*/ 55 w 94"/>
                <a:gd name="T3" fmla="*/ 90 h 91"/>
                <a:gd name="T4" fmla="*/ 2 w 94"/>
                <a:gd name="T5" fmla="*/ 4 h 91"/>
                <a:gd name="T6" fmla="*/ 2 w 94"/>
                <a:gd name="T7" fmla="*/ 0 h 91"/>
                <a:gd name="T8" fmla="*/ 72 w 94"/>
                <a:gd name="T9" fmla="*/ 0 h 91"/>
                <a:gd name="T10" fmla="*/ 73 w 94"/>
                <a:gd name="T11" fmla="*/ 3 h 91"/>
                <a:gd name="T12" fmla="*/ 91 w 94"/>
                <a:gd name="T13" fmla="*/ 31 h 91"/>
                <a:gd name="T14" fmla="*/ 94 w 94"/>
                <a:gd name="T15" fmla="*/ 33 h 91"/>
                <a:gd name="T16" fmla="*/ 58 w 94"/>
                <a:gd name="T17" fmla="*/ 91 h 91"/>
                <a:gd name="T18" fmla="*/ 10 w 94"/>
                <a:gd name="T19" fmla="*/ 8 h 91"/>
                <a:gd name="T20" fmla="*/ 55 w 94"/>
                <a:gd name="T21" fmla="*/ 81 h 91"/>
                <a:gd name="T22" fmla="*/ 83 w 94"/>
                <a:gd name="T23" fmla="*/ 36 h 91"/>
                <a:gd name="T24" fmla="*/ 65 w 94"/>
                <a:gd name="T25" fmla="*/ 8 h 91"/>
                <a:gd name="T26" fmla="*/ 10 w 94"/>
                <a:gd name="T27" fmla="*/ 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91">
                  <a:moveTo>
                    <a:pt x="58" y="91"/>
                  </a:moveTo>
                  <a:cubicBezTo>
                    <a:pt x="55" y="90"/>
                    <a:pt x="55" y="90"/>
                    <a:pt x="55" y="90"/>
                  </a:cubicBezTo>
                  <a:cubicBezTo>
                    <a:pt x="25" y="78"/>
                    <a:pt x="0" y="37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4" y="15"/>
                    <a:pt x="80" y="25"/>
                    <a:pt x="91" y="31"/>
                  </a:cubicBezTo>
                  <a:cubicBezTo>
                    <a:pt x="94" y="33"/>
                    <a:pt x="94" y="33"/>
                    <a:pt x="94" y="33"/>
                  </a:cubicBezTo>
                  <a:lnTo>
                    <a:pt x="58" y="91"/>
                  </a:lnTo>
                  <a:close/>
                  <a:moveTo>
                    <a:pt x="10" y="8"/>
                  </a:moveTo>
                  <a:cubicBezTo>
                    <a:pt x="10" y="36"/>
                    <a:pt x="31" y="69"/>
                    <a:pt x="55" y="81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73" y="29"/>
                    <a:pt x="67" y="19"/>
                    <a:pt x="65" y="8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Freeform 132"/>
            <p:cNvSpPr>
              <a:spLocks noEditPoints="1"/>
            </p:cNvSpPr>
            <p:nvPr/>
          </p:nvSpPr>
          <p:spPr bwMode="gray">
            <a:xfrm>
              <a:off x="811" y="1921"/>
              <a:ext cx="113" cy="109"/>
            </a:xfrm>
            <a:custGeom>
              <a:avLst/>
              <a:gdLst>
                <a:gd name="T0" fmla="*/ 24 w 48"/>
                <a:gd name="T1" fmla="*/ 46 h 46"/>
                <a:gd name="T2" fmla="*/ 24 w 48"/>
                <a:gd name="T3" fmla="*/ 46 h 46"/>
                <a:gd name="T4" fmla="*/ 7 w 48"/>
                <a:gd name="T5" fmla="*/ 39 h 46"/>
                <a:gd name="T6" fmla="*/ 0 w 48"/>
                <a:gd name="T7" fmla="*/ 23 h 46"/>
                <a:gd name="T8" fmla="*/ 24 w 48"/>
                <a:gd name="T9" fmla="*/ 0 h 46"/>
                <a:gd name="T10" fmla="*/ 41 w 48"/>
                <a:gd name="T11" fmla="*/ 6 h 46"/>
                <a:gd name="T12" fmla="*/ 48 w 48"/>
                <a:gd name="T13" fmla="*/ 23 h 46"/>
                <a:gd name="T14" fmla="*/ 24 w 48"/>
                <a:gd name="T15" fmla="*/ 46 h 46"/>
                <a:gd name="T16" fmla="*/ 24 w 48"/>
                <a:gd name="T17" fmla="*/ 8 h 46"/>
                <a:gd name="T18" fmla="*/ 8 w 48"/>
                <a:gd name="T19" fmla="*/ 23 h 46"/>
                <a:gd name="T20" fmla="*/ 13 w 48"/>
                <a:gd name="T21" fmla="*/ 33 h 46"/>
                <a:gd name="T22" fmla="*/ 24 w 48"/>
                <a:gd name="T23" fmla="*/ 38 h 46"/>
                <a:gd name="T24" fmla="*/ 24 w 48"/>
                <a:gd name="T25" fmla="*/ 42 h 46"/>
                <a:gd name="T26" fmla="*/ 24 w 48"/>
                <a:gd name="T27" fmla="*/ 38 h 46"/>
                <a:gd name="T28" fmla="*/ 40 w 48"/>
                <a:gd name="T29" fmla="*/ 23 h 46"/>
                <a:gd name="T30" fmla="*/ 35 w 48"/>
                <a:gd name="T31" fmla="*/ 12 h 46"/>
                <a:gd name="T32" fmla="*/ 24 w 48"/>
                <a:gd name="T33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6">
                  <a:moveTo>
                    <a:pt x="24" y="46"/>
                  </a:moveTo>
                  <a:cubicBezTo>
                    <a:pt x="24" y="46"/>
                    <a:pt x="24" y="46"/>
                    <a:pt x="24" y="46"/>
                  </a:cubicBezTo>
                  <a:cubicBezTo>
                    <a:pt x="17" y="46"/>
                    <a:pt x="11" y="44"/>
                    <a:pt x="7" y="39"/>
                  </a:cubicBezTo>
                  <a:cubicBezTo>
                    <a:pt x="2" y="35"/>
                    <a:pt x="0" y="29"/>
                    <a:pt x="0" y="23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31" y="0"/>
                    <a:pt x="37" y="2"/>
                    <a:pt x="41" y="6"/>
                  </a:cubicBezTo>
                  <a:cubicBezTo>
                    <a:pt x="45" y="11"/>
                    <a:pt x="48" y="17"/>
                    <a:pt x="48" y="23"/>
                  </a:cubicBezTo>
                  <a:cubicBezTo>
                    <a:pt x="48" y="36"/>
                    <a:pt x="37" y="46"/>
                    <a:pt x="24" y="46"/>
                  </a:cubicBezTo>
                  <a:close/>
                  <a:moveTo>
                    <a:pt x="24" y="8"/>
                  </a:moveTo>
                  <a:cubicBezTo>
                    <a:pt x="15" y="8"/>
                    <a:pt x="8" y="14"/>
                    <a:pt x="8" y="23"/>
                  </a:cubicBezTo>
                  <a:cubicBezTo>
                    <a:pt x="8" y="27"/>
                    <a:pt x="10" y="31"/>
                    <a:pt x="13" y="33"/>
                  </a:cubicBezTo>
                  <a:cubicBezTo>
                    <a:pt x="16" y="36"/>
                    <a:pt x="20" y="38"/>
                    <a:pt x="24" y="38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33" y="38"/>
                    <a:pt x="40" y="31"/>
                    <a:pt x="40" y="23"/>
                  </a:cubicBezTo>
                  <a:cubicBezTo>
                    <a:pt x="40" y="19"/>
                    <a:pt x="38" y="15"/>
                    <a:pt x="35" y="12"/>
                  </a:cubicBezTo>
                  <a:cubicBezTo>
                    <a:pt x="32" y="9"/>
                    <a:pt x="28" y="8"/>
                    <a:pt x="24" y="8"/>
                  </a:cubicBezTo>
                  <a:close/>
                </a:path>
              </a:pathLst>
            </a:custGeom>
            <a:solidFill>
              <a:srgbClr val="E77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7" name="Freeform 133"/>
            <p:cNvSpPr>
              <a:spLocks noEditPoints="1"/>
            </p:cNvSpPr>
            <p:nvPr/>
          </p:nvSpPr>
          <p:spPr bwMode="gray">
            <a:xfrm>
              <a:off x="563" y="1671"/>
              <a:ext cx="604" cy="604"/>
            </a:xfrm>
            <a:custGeom>
              <a:avLst/>
              <a:gdLst>
                <a:gd name="T0" fmla="*/ 128 w 256"/>
                <a:gd name="T1" fmla="*/ 256 h 256"/>
                <a:gd name="T2" fmla="*/ 0 w 256"/>
                <a:gd name="T3" fmla="*/ 128 h 256"/>
                <a:gd name="T4" fmla="*/ 128 w 256"/>
                <a:gd name="T5" fmla="*/ 0 h 256"/>
                <a:gd name="T6" fmla="*/ 256 w 256"/>
                <a:gd name="T7" fmla="*/ 128 h 256"/>
                <a:gd name="T8" fmla="*/ 128 w 256"/>
                <a:gd name="T9" fmla="*/ 256 h 256"/>
                <a:gd name="T10" fmla="*/ 128 w 256"/>
                <a:gd name="T11" fmla="*/ 8 h 256"/>
                <a:gd name="T12" fmla="*/ 8 w 256"/>
                <a:gd name="T13" fmla="*/ 128 h 256"/>
                <a:gd name="T14" fmla="*/ 128 w 256"/>
                <a:gd name="T15" fmla="*/ 248 h 256"/>
                <a:gd name="T16" fmla="*/ 248 w 256"/>
                <a:gd name="T17" fmla="*/ 128 h 256"/>
                <a:gd name="T18" fmla="*/ 128 w 256"/>
                <a:gd name="T19" fmla="*/ 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256">
                  <a:moveTo>
                    <a:pt x="128" y="256"/>
                  </a:moveTo>
                  <a:cubicBezTo>
                    <a:pt x="57" y="256"/>
                    <a:pt x="0" y="199"/>
                    <a:pt x="0" y="128"/>
                  </a:cubicBezTo>
                  <a:cubicBezTo>
                    <a:pt x="0" y="57"/>
                    <a:pt x="57" y="0"/>
                    <a:pt x="128" y="0"/>
                  </a:cubicBezTo>
                  <a:cubicBezTo>
                    <a:pt x="199" y="0"/>
                    <a:pt x="256" y="57"/>
                    <a:pt x="256" y="128"/>
                  </a:cubicBezTo>
                  <a:cubicBezTo>
                    <a:pt x="256" y="199"/>
                    <a:pt x="199" y="256"/>
                    <a:pt x="128" y="256"/>
                  </a:cubicBezTo>
                  <a:close/>
                  <a:moveTo>
                    <a:pt x="128" y="8"/>
                  </a:moveTo>
                  <a:cubicBezTo>
                    <a:pt x="62" y="8"/>
                    <a:pt x="8" y="62"/>
                    <a:pt x="8" y="128"/>
                  </a:cubicBezTo>
                  <a:cubicBezTo>
                    <a:pt x="8" y="194"/>
                    <a:pt x="62" y="248"/>
                    <a:pt x="128" y="248"/>
                  </a:cubicBezTo>
                  <a:cubicBezTo>
                    <a:pt x="194" y="248"/>
                    <a:pt x="248" y="194"/>
                    <a:pt x="248" y="128"/>
                  </a:cubicBezTo>
                  <a:cubicBezTo>
                    <a:pt x="248" y="62"/>
                    <a:pt x="194" y="8"/>
                    <a:pt x="128" y="8"/>
                  </a:cubicBezTo>
                  <a:close/>
                </a:path>
              </a:pathLst>
            </a:custGeom>
            <a:solidFill>
              <a:srgbClr val="E777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8" name="Group 137"/>
          <p:cNvGrpSpPr/>
          <p:nvPr/>
        </p:nvGrpSpPr>
        <p:grpSpPr bwMode="gray">
          <a:xfrm>
            <a:off x="6519358" y="3636012"/>
            <a:ext cx="348444" cy="462410"/>
            <a:chOff x="3783012" y="4954588"/>
            <a:chExt cx="417513" cy="554038"/>
          </a:xfrm>
        </p:grpSpPr>
        <p:sp>
          <p:nvSpPr>
            <p:cNvPr id="139" name="Freeform 29"/>
            <p:cNvSpPr>
              <a:spLocks noEditPoints="1"/>
            </p:cNvSpPr>
            <p:nvPr/>
          </p:nvSpPr>
          <p:spPr bwMode="gray">
            <a:xfrm>
              <a:off x="3783012" y="4954588"/>
              <a:ext cx="417513" cy="554038"/>
            </a:xfrm>
            <a:custGeom>
              <a:avLst/>
              <a:gdLst>
                <a:gd name="T0" fmla="*/ 176 w 192"/>
                <a:gd name="T1" fmla="*/ 256 h 256"/>
                <a:gd name="T2" fmla="*/ 0 w 192"/>
                <a:gd name="T3" fmla="*/ 256 h 256"/>
                <a:gd name="T4" fmla="*/ 0 w 192"/>
                <a:gd name="T5" fmla="*/ 244 h 256"/>
                <a:gd name="T6" fmla="*/ 12 w 192"/>
                <a:gd name="T7" fmla="*/ 232 h 256"/>
                <a:gd name="T8" fmla="*/ 164 w 192"/>
                <a:gd name="T9" fmla="*/ 232 h 256"/>
                <a:gd name="T10" fmla="*/ 176 w 192"/>
                <a:gd name="T11" fmla="*/ 244 h 256"/>
                <a:gd name="T12" fmla="*/ 176 w 192"/>
                <a:gd name="T13" fmla="*/ 256 h 256"/>
                <a:gd name="T14" fmla="*/ 8 w 192"/>
                <a:gd name="T15" fmla="*/ 248 h 256"/>
                <a:gd name="T16" fmla="*/ 168 w 192"/>
                <a:gd name="T17" fmla="*/ 248 h 256"/>
                <a:gd name="T18" fmla="*/ 168 w 192"/>
                <a:gd name="T19" fmla="*/ 244 h 256"/>
                <a:gd name="T20" fmla="*/ 164 w 192"/>
                <a:gd name="T21" fmla="*/ 240 h 256"/>
                <a:gd name="T22" fmla="*/ 12 w 192"/>
                <a:gd name="T23" fmla="*/ 240 h 256"/>
                <a:gd name="T24" fmla="*/ 8 w 192"/>
                <a:gd name="T25" fmla="*/ 244 h 256"/>
                <a:gd name="T26" fmla="*/ 8 w 192"/>
                <a:gd name="T27" fmla="*/ 248 h 256"/>
                <a:gd name="T28" fmla="*/ 112 w 192"/>
                <a:gd name="T29" fmla="*/ 152 h 256"/>
                <a:gd name="T30" fmla="*/ 100 w 192"/>
                <a:gd name="T31" fmla="*/ 131 h 256"/>
                <a:gd name="T32" fmla="*/ 135 w 192"/>
                <a:gd name="T33" fmla="*/ 111 h 256"/>
                <a:gd name="T34" fmla="*/ 147 w 192"/>
                <a:gd name="T35" fmla="*/ 132 h 256"/>
                <a:gd name="T36" fmla="*/ 112 w 192"/>
                <a:gd name="T37" fmla="*/ 152 h 256"/>
                <a:gd name="T38" fmla="*/ 111 w 192"/>
                <a:gd name="T39" fmla="*/ 134 h 256"/>
                <a:gd name="T40" fmla="*/ 115 w 192"/>
                <a:gd name="T41" fmla="*/ 141 h 256"/>
                <a:gd name="T42" fmla="*/ 136 w 192"/>
                <a:gd name="T43" fmla="*/ 129 h 256"/>
                <a:gd name="T44" fmla="*/ 132 w 192"/>
                <a:gd name="T45" fmla="*/ 122 h 256"/>
                <a:gd name="T46" fmla="*/ 111 w 192"/>
                <a:gd name="T47" fmla="*/ 134 h 256"/>
                <a:gd name="T48" fmla="*/ 52 w 192"/>
                <a:gd name="T49" fmla="*/ 48 h 256"/>
                <a:gd name="T50" fmla="*/ 36 w 192"/>
                <a:gd name="T51" fmla="*/ 20 h 256"/>
                <a:gd name="T52" fmla="*/ 71 w 192"/>
                <a:gd name="T53" fmla="*/ 0 h 256"/>
                <a:gd name="T54" fmla="*/ 87 w 192"/>
                <a:gd name="T55" fmla="*/ 28 h 256"/>
                <a:gd name="T56" fmla="*/ 52 w 192"/>
                <a:gd name="T57" fmla="*/ 48 h 256"/>
                <a:gd name="T58" fmla="*/ 47 w 192"/>
                <a:gd name="T59" fmla="*/ 23 h 256"/>
                <a:gd name="T60" fmla="*/ 55 w 192"/>
                <a:gd name="T61" fmla="*/ 37 h 256"/>
                <a:gd name="T62" fmla="*/ 76 w 192"/>
                <a:gd name="T63" fmla="*/ 25 h 256"/>
                <a:gd name="T64" fmla="*/ 68 w 192"/>
                <a:gd name="T65" fmla="*/ 11 h 256"/>
                <a:gd name="T66" fmla="*/ 47 w 192"/>
                <a:gd name="T67" fmla="*/ 23 h 256"/>
                <a:gd name="T68" fmla="*/ 192 w 192"/>
                <a:gd name="T69" fmla="*/ 176 h 256"/>
                <a:gd name="T70" fmla="*/ 104 w 192"/>
                <a:gd name="T71" fmla="*/ 176 h 256"/>
                <a:gd name="T72" fmla="*/ 104 w 192"/>
                <a:gd name="T73" fmla="*/ 184 h 256"/>
                <a:gd name="T74" fmla="*/ 192 w 192"/>
                <a:gd name="T75" fmla="*/ 184 h 256"/>
                <a:gd name="T76" fmla="*/ 192 w 192"/>
                <a:gd name="T77" fmla="*/ 17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2" h="256">
                  <a:moveTo>
                    <a:pt x="176" y="256"/>
                  </a:moveTo>
                  <a:cubicBezTo>
                    <a:pt x="0" y="256"/>
                    <a:pt x="0" y="256"/>
                    <a:pt x="0" y="256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237"/>
                    <a:pt x="5" y="232"/>
                    <a:pt x="12" y="232"/>
                  </a:cubicBezTo>
                  <a:cubicBezTo>
                    <a:pt x="164" y="232"/>
                    <a:pt x="164" y="232"/>
                    <a:pt x="164" y="232"/>
                  </a:cubicBezTo>
                  <a:cubicBezTo>
                    <a:pt x="170" y="232"/>
                    <a:pt x="176" y="237"/>
                    <a:pt x="176" y="244"/>
                  </a:cubicBezTo>
                  <a:lnTo>
                    <a:pt x="176" y="256"/>
                  </a:lnTo>
                  <a:close/>
                  <a:moveTo>
                    <a:pt x="8" y="248"/>
                  </a:moveTo>
                  <a:cubicBezTo>
                    <a:pt x="168" y="248"/>
                    <a:pt x="168" y="248"/>
                    <a:pt x="168" y="248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2"/>
                    <a:pt x="166" y="240"/>
                    <a:pt x="164" y="240"/>
                  </a:cubicBezTo>
                  <a:cubicBezTo>
                    <a:pt x="12" y="240"/>
                    <a:pt x="12" y="240"/>
                    <a:pt x="12" y="240"/>
                  </a:cubicBezTo>
                  <a:cubicBezTo>
                    <a:pt x="9" y="240"/>
                    <a:pt x="8" y="242"/>
                    <a:pt x="8" y="244"/>
                  </a:cubicBezTo>
                  <a:lnTo>
                    <a:pt x="8" y="248"/>
                  </a:lnTo>
                  <a:close/>
                  <a:moveTo>
                    <a:pt x="112" y="152"/>
                  </a:moveTo>
                  <a:cubicBezTo>
                    <a:pt x="100" y="131"/>
                    <a:pt x="100" y="131"/>
                    <a:pt x="100" y="131"/>
                  </a:cubicBezTo>
                  <a:cubicBezTo>
                    <a:pt x="135" y="111"/>
                    <a:pt x="135" y="111"/>
                    <a:pt x="135" y="111"/>
                  </a:cubicBezTo>
                  <a:cubicBezTo>
                    <a:pt x="147" y="132"/>
                    <a:pt x="147" y="132"/>
                    <a:pt x="147" y="132"/>
                  </a:cubicBezTo>
                  <a:lnTo>
                    <a:pt x="112" y="152"/>
                  </a:lnTo>
                  <a:close/>
                  <a:moveTo>
                    <a:pt x="111" y="134"/>
                  </a:moveTo>
                  <a:cubicBezTo>
                    <a:pt x="115" y="141"/>
                    <a:pt x="115" y="141"/>
                    <a:pt x="115" y="141"/>
                  </a:cubicBezTo>
                  <a:cubicBezTo>
                    <a:pt x="136" y="129"/>
                    <a:pt x="136" y="129"/>
                    <a:pt x="136" y="129"/>
                  </a:cubicBezTo>
                  <a:cubicBezTo>
                    <a:pt x="132" y="122"/>
                    <a:pt x="132" y="122"/>
                    <a:pt x="132" y="122"/>
                  </a:cubicBezTo>
                  <a:lnTo>
                    <a:pt x="111" y="134"/>
                  </a:lnTo>
                  <a:close/>
                  <a:moveTo>
                    <a:pt x="52" y="48"/>
                  </a:moveTo>
                  <a:cubicBezTo>
                    <a:pt x="36" y="20"/>
                    <a:pt x="36" y="20"/>
                    <a:pt x="36" y="2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87" y="28"/>
                    <a:pt x="87" y="28"/>
                    <a:pt x="87" y="28"/>
                  </a:cubicBezTo>
                  <a:lnTo>
                    <a:pt x="52" y="48"/>
                  </a:lnTo>
                  <a:close/>
                  <a:moveTo>
                    <a:pt x="47" y="23"/>
                  </a:moveTo>
                  <a:cubicBezTo>
                    <a:pt x="55" y="37"/>
                    <a:pt x="55" y="37"/>
                    <a:pt x="55" y="37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68" y="11"/>
                    <a:pt x="68" y="11"/>
                    <a:pt x="68" y="11"/>
                  </a:cubicBezTo>
                  <a:lnTo>
                    <a:pt x="47" y="23"/>
                  </a:lnTo>
                  <a:close/>
                  <a:moveTo>
                    <a:pt x="192" y="176"/>
                  </a:moveTo>
                  <a:cubicBezTo>
                    <a:pt x="104" y="176"/>
                    <a:pt x="104" y="176"/>
                    <a:pt x="104" y="176"/>
                  </a:cubicBezTo>
                  <a:cubicBezTo>
                    <a:pt x="104" y="184"/>
                    <a:pt x="104" y="184"/>
                    <a:pt x="104" y="184"/>
                  </a:cubicBezTo>
                  <a:cubicBezTo>
                    <a:pt x="192" y="184"/>
                    <a:pt x="192" y="184"/>
                    <a:pt x="192" y="184"/>
                  </a:cubicBezTo>
                  <a:lnTo>
                    <a:pt x="192" y="176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30"/>
            <p:cNvSpPr>
              <a:spLocks noEditPoints="1"/>
            </p:cNvSpPr>
            <p:nvPr/>
          </p:nvSpPr>
          <p:spPr bwMode="gray">
            <a:xfrm>
              <a:off x="3783012" y="4991101"/>
              <a:ext cx="366713" cy="484188"/>
            </a:xfrm>
            <a:custGeom>
              <a:avLst/>
              <a:gdLst>
                <a:gd name="T0" fmla="*/ 123 w 169"/>
                <a:gd name="T1" fmla="*/ 167 h 223"/>
                <a:gd name="T2" fmla="*/ 88 w 169"/>
                <a:gd name="T3" fmla="*/ 183 h 223"/>
                <a:gd name="T4" fmla="*/ 40 w 169"/>
                <a:gd name="T5" fmla="*/ 135 h 223"/>
                <a:gd name="T6" fmla="*/ 76 w 169"/>
                <a:gd name="T7" fmla="*/ 88 h 223"/>
                <a:gd name="T8" fmla="*/ 97 w 169"/>
                <a:gd name="T9" fmla="*/ 125 h 223"/>
                <a:gd name="T10" fmla="*/ 146 w 169"/>
                <a:gd name="T11" fmla="*/ 97 h 223"/>
                <a:gd name="T12" fmla="*/ 90 w 169"/>
                <a:gd name="T13" fmla="*/ 0 h 223"/>
                <a:gd name="T14" fmla="*/ 41 w 169"/>
                <a:gd name="T15" fmla="*/ 28 h 223"/>
                <a:gd name="T16" fmla="*/ 56 w 169"/>
                <a:gd name="T17" fmla="*/ 53 h 223"/>
                <a:gd name="T18" fmla="*/ 0 w 169"/>
                <a:gd name="T19" fmla="*/ 135 h 223"/>
                <a:gd name="T20" fmla="*/ 88 w 169"/>
                <a:gd name="T21" fmla="*/ 223 h 223"/>
                <a:gd name="T22" fmla="*/ 169 w 169"/>
                <a:gd name="T23" fmla="*/ 167 h 223"/>
                <a:gd name="T24" fmla="*/ 123 w 169"/>
                <a:gd name="T25" fmla="*/ 167 h 223"/>
                <a:gd name="T26" fmla="*/ 52 w 169"/>
                <a:gd name="T27" fmla="*/ 31 h 223"/>
                <a:gd name="T28" fmla="*/ 87 w 169"/>
                <a:gd name="T29" fmla="*/ 11 h 223"/>
                <a:gd name="T30" fmla="*/ 135 w 169"/>
                <a:gd name="T31" fmla="*/ 94 h 223"/>
                <a:gd name="T32" fmla="*/ 100 w 169"/>
                <a:gd name="T33" fmla="*/ 114 h 223"/>
                <a:gd name="T34" fmla="*/ 70 w 169"/>
                <a:gd name="T35" fmla="*/ 62 h 223"/>
                <a:gd name="T36" fmla="*/ 63 w 169"/>
                <a:gd name="T37" fmla="*/ 50 h 223"/>
                <a:gd name="T38" fmla="*/ 63 w 169"/>
                <a:gd name="T39" fmla="*/ 50 h 223"/>
                <a:gd name="T40" fmla="*/ 52 w 169"/>
                <a:gd name="T41" fmla="*/ 31 h 223"/>
                <a:gd name="T42" fmla="*/ 88 w 169"/>
                <a:gd name="T43" fmla="*/ 215 h 223"/>
                <a:gd name="T44" fmla="*/ 8 w 169"/>
                <a:gd name="T45" fmla="*/ 135 h 223"/>
                <a:gd name="T46" fmla="*/ 60 w 169"/>
                <a:gd name="T47" fmla="*/ 60 h 223"/>
                <a:gd name="T48" fmla="*/ 72 w 169"/>
                <a:gd name="T49" fmla="*/ 81 h 223"/>
                <a:gd name="T50" fmla="*/ 32 w 169"/>
                <a:gd name="T51" fmla="*/ 135 h 223"/>
                <a:gd name="T52" fmla="*/ 88 w 169"/>
                <a:gd name="T53" fmla="*/ 191 h 223"/>
                <a:gd name="T54" fmla="*/ 134 w 169"/>
                <a:gd name="T55" fmla="*/ 167 h 223"/>
                <a:gd name="T56" fmla="*/ 161 w 169"/>
                <a:gd name="T57" fmla="*/ 167 h 223"/>
                <a:gd name="T58" fmla="*/ 88 w 169"/>
                <a:gd name="T59" fmla="*/ 2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9" h="223">
                  <a:moveTo>
                    <a:pt x="123" y="167"/>
                  </a:moveTo>
                  <a:cubicBezTo>
                    <a:pt x="114" y="179"/>
                    <a:pt x="101" y="183"/>
                    <a:pt x="88" y="183"/>
                  </a:cubicBezTo>
                  <a:cubicBezTo>
                    <a:pt x="61" y="183"/>
                    <a:pt x="40" y="161"/>
                    <a:pt x="40" y="135"/>
                  </a:cubicBezTo>
                  <a:cubicBezTo>
                    <a:pt x="40" y="113"/>
                    <a:pt x="55" y="93"/>
                    <a:pt x="76" y="88"/>
                  </a:cubicBezTo>
                  <a:cubicBezTo>
                    <a:pt x="97" y="125"/>
                    <a:pt x="97" y="125"/>
                    <a:pt x="97" y="125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22" y="66"/>
                    <a:pt x="0" y="98"/>
                    <a:pt x="0" y="135"/>
                  </a:cubicBezTo>
                  <a:cubicBezTo>
                    <a:pt x="0" y="183"/>
                    <a:pt x="39" y="223"/>
                    <a:pt x="88" y="223"/>
                  </a:cubicBezTo>
                  <a:cubicBezTo>
                    <a:pt x="124" y="223"/>
                    <a:pt x="156" y="199"/>
                    <a:pt x="169" y="167"/>
                  </a:cubicBezTo>
                  <a:lnTo>
                    <a:pt x="123" y="167"/>
                  </a:lnTo>
                  <a:close/>
                  <a:moveTo>
                    <a:pt x="52" y="31"/>
                  </a:moveTo>
                  <a:cubicBezTo>
                    <a:pt x="87" y="11"/>
                    <a:pt x="87" y="11"/>
                    <a:pt x="87" y="11"/>
                  </a:cubicBezTo>
                  <a:cubicBezTo>
                    <a:pt x="135" y="94"/>
                    <a:pt x="135" y="94"/>
                    <a:pt x="135" y="94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lnTo>
                    <a:pt x="52" y="31"/>
                  </a:lnTo>
                  <a:close/>
                  <a:moveTo>
                    <a:pt x="88" y="215"/>
                  </a:moveTo>
                  <a:cubicBezTo>
                    <a:pt x="44" y="215"/>
                    <a:pt x="8" y="179"/>
                    <a:pt x="8" y="135"/>
                  </a:cubicBezTo>
                  <a:cubicBezTo>
                    <a:pt x="8" y="101"/>
                    <a:pt x="28" y="71"/>
                    <a:pt x="60" y="60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48" y="88"/>
                    <a:pt x="32" y="110"/>
                    <a:pt x="32" y="135"/>
                  </a:cubicBezTo>
                  <a:cubicBezTo>
                    <a:pt x="32" y="166"/>
                    <a:pt x="57" y="191"/>
                    <a:pt x="88" y="191"/>
                  </a:cubicBezTo>
                  <a:cubicBezTo>
                    <a:pt x="106" y="191"/>
                    <a:pt x="123" y="183"/>
                    <a:pt x="134" y="167"/>
                  </a:cubicBezTo>
                  <a:cubicBezTo>
                    <a:pt x="161" y="167"/>
                    <a:pt x="161" y="167"/>
                    <a:pt x="161" y="167"/>
                  </a:cubicBezTo>
                  <a:cubicBezTo>
                    <a:pt x="148" y="195"/>
                    <a:pt x="119" y="215"/>
                    <a:pt x="88" y="215"/>
                  </a:cubicBez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9176734" y="2625843"/>
            <a:ext cx="2545573" cy="643939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2" name="Rectangle 141"/>
          <p:cNvSpPr/>
          <p:nvPr/>
        </p:nvSpPr>
        <p:spPr>
          <a:xfrm>
            <a:off x="9516710" y="2600697"/>
            <a:ext cx="20088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Population health analytics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9531699" y="2762741"/>
            <a:ext cx="22124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Population health status analysis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Health indicators analysis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Incidence forecasting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9176734" y="1655294"/>
            <a:ext cx="2545573" cy="933300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5" name="Rectangle 144"/>
          <p:cNvSpPr/>
          <p:nvPr/>
        </p:nvSpPr>
        <p:spPr>
          <a:xfrm>
            <a:off x="9531700" y="1627385"/>
            <a:ext cx="23760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Integrated disease surveillance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9546689" y="1789430"/>
            <a:ext cx="2217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Trend analysis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Risk factors identification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Communicable disease analytics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Operational </a:t>
            </a:r>
            <a:r>
              <a:rPr lang="en-US" sz="1000" dirty="0" smtClean="0"/>
              <a:t>analytics</a:t>
            </a:r>
            <a:endParaRPr lang="en-US" sz="1000" dirty="0"/>
          </a:p>
        </p:txBody>
      </p:sp>
      <p:sp>
        <p:nvSpPr>
          <p:cNvPr id="147" name="Rectangle 146"/>
          <p:cNvSpPr/>
          <p:nvPr/>
        </p:nvSpPr>
        <p:spPr>
          <a:xfrm>
            <a:off x="9176734" y="1156846"/>
            <a:ext cx="2545573" cy="466635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8" name="Rectangle 147"/>
          <p:cNvSpPr/>
          <p:nvPr/>
        </p:nvSpPr>
        <p:spPr>
          <a:xfrm>
            <a:off x="9516710" y="1113037"/>
            <a:ext cx="16642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Operational readiness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9531699" y="1256419"/>
            <a:ext cx="1548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000" dirty="0"/>
              <a:t>Operational analytics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/>
              <a:t>MIS reporting</a:t>
            </a:r>
          </a:p>
        </p:txBody>
      </p:sp>
      <p:grpSp>
        <p:nvGrpSpPr>
          <p:cNvPr id="150" name="Group 149"/>
          <p:cNvGrpSpPr/>
          <p:nvPr/>
        </p:nvGrpSpPr>
        <p:grpSpPr bwMode="gray">
          <a:xfrm>
            <a:off x="9238003" y="2755051"/>
            <a:ext cx="317972" cy="420012"/>
            <a:chOff x="712788" y="2667000"/>
            <a:chExt cx="381000" cy="503238"/>
          </a:xfrm>
        </p:grpSpPr>
        <p:sp>
          <p:nvSpPr>
            <p:cNvPr id="151" name="Freeform 14"/>
            <p:cNvSpPr>
              <a:spLocks noEditPoints="1"/>
            </p:cNvSpPr>
            <p:nvPr/>
          </p:nvSpPr>
          <p:spPr bwMode="gray">
            <a:xfrm>
              <a:off x="712788" y="2667000"/>
              <a:ext cx="381000" cy="503238"/>
            </a:xfrm>
            <a:custGeom>
              <a:avLst/>
              <a:gdLst>
                <a:gd name="T0" fmla="*/ 183 w 192"/>
                <a:gd name="T1" fmla="*/ 16 h 256"/>
                <a:gd name="T2" fmla="*/ 168 w 192"/>
                <a:gd name="T3" fmla="*/ 16 h 256"/>
                <a:gd name="T4" fmla="*/ 168 w 192"/>
                <a:gd name="T5" fmla="*/ 4 h 256"/>
                <a:gd name="T6" fmla="*/ 163 w 192"/>
                <a:gd name="T7" fmla="*/ 0 h 256"/>
                <a:gd name="T8" fmla="*/ 27 w 192"/>
                <a:gd name="T9" fmla="*/ 0 h 256"/>
                <a:gd name="T10" fmla="*/ 24 w 192"/>
                <a:gd name="T11" fmla="*/ 4 h 256"/>
                <a:gd name="T12" fmla="*/ 24 w 192"/>
                <a:gd name="T13" fmla="*/ 16 h 256"/>
                <a:gd name="T14" fmla="*/ 7 w 192"/>
                <a:gd name="T15" fmla="*/ 16 h 256"/>
                <a:gd name="T16" fmla="*/ 0 w 192"/>
                <a:gd name="T17" fmla="*/ 24 h 256"/>
                <a:gd name="T18" fmla="*/ 0 w 192"/>
                <a:gd name="T19" fmla="*/ 48 h 256"/>
                <a:gd name="T20" fmla="*/ 7 w 192"/>
                <a:gd name="T21" fmla="*/ 56 h 256"/>
                <a:gd name="T22" fmla="*/ 16 w 192"/>
                <a:gd name="T23" fmla="*/ 56 h 256"/>
                <a:gd name="T24" fmla="*/ 16 w 192"/>
                <a:gd name="T25" fmla="*/ 248 h 256"/>
                <a:gd name="T26" fmla="*/ 23 w 192"/>
                <a:gd name="T27" fmla="*/ 256 h 256"/>
                <a:gd name="T28" fmla="*/ 167 w 192"/>
                <a:gd name="T29" fmla="*/ 256 h 256"/>
                <a:gd name="T30" fmla="*/ 176 w 192"/>
                <a:gd name="T31" fmla="*/ 248 h 256"/>
                <a:gd name="T32" fmla="*/ 176 w 192"/>
                <a:gd name="T33" fmla="*/ 56 h 256"/>
                <a:gd name="T34" fmla="*/ 183 w 192"/>
                <a:gd name="T35" fmla="*/ 56 h 256"/>
                <a:gd name="T36" fmla="*/ 192 w 192"/>
                <a:gd name="T37" fmla="*/ 48 h 256"/>
                <a:gd name="T38" fmla="*/ 192 w 192"/>
                <a:gd name="T39" fmla="*/ 24 h 256"/>
                <a:gd name="T40" fmla="*/ 183 w 192"/>
                <a:gd name="T41" fmla="*/ 16 h 256"/>
                <a:gd name="T42" fmla="*/ 32 w 192"/>
                <a:gd name="T43" fmla="*/ 8 h 256"/>
                <a:gd name="T44" fmla="*/ 160 w 192"/>
                <a:gd name="T45" fmla="*/ 8 h 256"/>
                <a:gd name="T46" fmla="*/ 160 w 192"/>
                <a:gd name="T47" fmla="*/ 16 h 256"/>
                <a:gd name="T48" fmla="*/ 32 w 192"/>
                <a:gd name="T49" fmla="*/ 16 h 256"/>
                <a:gd name="T50" fmla="*/ 32 w 192"/>
                <a:gd name="T51" fmla="*/ 8 h 256"/>
                <a:gd name="T52" fmla="*/ 168 w 192"/>
                <a:gd name="T53" fmla="*/ 248 h 256"/>
                <a:gd name="T54" fmla="*/ 24 w 192"/>
                <a:gd name="T55" fmla="*/ 248 h 256"/>
                <a:gd name="T56" fmla="*/ 24 w 192"/>
                <a:gd name="T57" fmla="*/ 56 h 256"/>
                <a:gd name="T58" fmla="*/ 168 w 192"/>
                <a:gd name="T59" fmla="*/ 56 h 256"/>
                <a:gd name="T60" fmla="*/ 168 w 192"/>
                <a:gd name="T61" fmla="*/ 248 h 256"/>
                <a:gd name="T62" fmla="*/ 184 w 192"/>
                <a:gd name="T63" fmla="*/ 48 h 256"/>
                <a:gd name="T64" fmla="*/ 167 w 192"/>
                <a:gd name="T65" fmla="*/ 48 h 256"/>
                <a:gd name="T66" fmla="*/ 23 w 192"/>
                <a:gd name="T67" fmla="*/ 48 h 256"/>
                <a:gd name="T68" fmla="*/ 8 w 192"/>
                <a:gd name="T69" fmla="*/ 48 h 256"/>
                <a:gd name="T70" fmla="*/ 8 w 192"/>
                <a:gd name="T71" fmla="*/ 24 h 256"/>
                <a:gd name="T72" fmla="*/ 184 w 192"/>
                <a:gd name="T73" fmla="*/ 24 h 256"/>
                <a:gd name="T74" fmla="*/ 184 w 192"/>
                <a:gd name="T75" fmla="*/ 4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256">
                  <a:moveTo>
                    <a:pt x="183" y="16"/>
                  </a:moveTo>
                  <a:cubicBezTo>
                    <a:pt x="168" y="16"/>
                    <a:pt x="168" y="16"/>
                    <a:pt x="168" y="16"/>
                  </a:cubicBezTo>
                  <a:cubicBezTo>
                    <a:pt x="168" y="4"/>
                    <a:pt x="168" y="4"/>
                    <a:pt x="168" y="4"/>
                  </a:cubicBezTo>
                  <a:cubicBezTo>
                    <a:pt x="168" y="2"/>
                    <a:pt x="166" y="0"/>
                    <a:pt x="16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4" y="2"/>
                    <a:pt x="24" y="4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3" y="16"/>
                    <a:pt x="0" y="20"/>
                    <a:pt x="0" y="2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3" y="56"/>
                    <a:pt x="7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6" y="252"/>
                    <a:pt x="19" y="256"/>
                    <a:pt x="23" y="256"/>
                  </a:cubicBezTo>
                  <a:cubicBezTo>
                    <a:pt x="167" y="256"/>
                    <a:pt x="167" y="256"/>
                    <a:pt x="167" y="256"/>
                  </a:cubicBezTo>
                  <a:cubicBezTo>
                    <a:pt x="172" y="256"/>
                    <a:pt x="176" y="252"/>
                    <a:pt x="176" y="248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183" y="56"/>
                    <a:pt x="183" y="56"/>
                    <a:pt x="183" y="56"/>
                  </a:cubicBezTo>
                  <a:cubicBezTo>
                    <a:pt x="188" y="56"/>
                    <a:pt x="192" y="52"/>
                    <a:pt x="192" y="48"/>
                  </a:cubicBezTo>
                  <a:cubicBezTo>
                    <a:pt x="192" y="24"/>
                    <a:pt x="192" y="24"/>
                    <a:pt x="192" y="24"/>
                  </a:cubicBezTo>
                  <a:cubicBezTo>
                    <a:pt x="192" y="20"/>
                    <a:pt x="188" y="16"/>
                    <a:pt x="183" y="16"/>
                  </a:cubicBezTo>
                  <a:close/>
                  <a:moveTo>
                    <a:pt x="32" y="8"/>
                  </a:moveTo>
                  <a:cubicBezTo>
                    <a:pt x="160" y="8"/>
                    <a:pt x="160" y="8"/>
                    <a:pt x="160" y="8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8"/>
                  </a:lnTo>
                  <a:close/>
                  <a:moveTo>
                    <a:pt x="168" y="248"/>
                  </a:moveTo>
                  <a:cubicBezTo>
                    <a:pt x="24" y="248"/>
                    <a:pt x="24" y="248"/>
                    <a:pt x="24" y="248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68" y="56"/>
                    <a:pt x="168" y="56"/>
                    <a:pt x="168" y="56"/>
                  </a:cubicBezTo>
                  <a:lnTo>
                    <a:pt x="168" y="248"/>
                  </a:lnTo>
                  <a:close/>
                  <a:moveTo>
                    <a:pt x="184" y="48"/>
                  </a:moveTo>
                  <a:cubicBezTo>
                    <a:pt x="167" y="48"/>
                    <a:pt x="167" y="48"/>
                    <a:pt x="167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84" y="24"/>
                    <a:pt x="184" y="24"/>
                    <a:pt x="184" y="24"/>
                  </a:cubicBezTo>
                  <a:lnTo>
                    <a:pt x="184" y="48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15"/>
            <p:cNvSpPr>
              <a:spLocks noEditPoints="1"/>
            </p:cNvSpPr>
            <p:nvPr/>
          </p:nvSpPr>
          <p:spPr bwMode="gray">
            <a:xfrm>
              <a:off x="801688" y="2871788"/>
              <a:ext cx="201613" cy="188913"/>
            </a:xfrm>
            <a:custGeom>
              <a:avLst/>
              <a:gdLst>
                <a:gd name="T0" fmla="*/ 91 w 101"/>
                <a:gd name="T1" fmla="*/ 54 h 96"/>
                <a:gd name="T2" fmla="*/ 44 w 101"/>
                <a:gd name="T3" fmla="*/ 7 h 96"/>
                <a:gd name="T4" fmla="*/ 27 w 101"/>
                <a:gd name="T5" fmla="*/ 0 h 96"/>
                <a:gd name="T6" fmla="*/ 10 w 101"/>
                <a:gd name="T7" fmla="*/ 7 h 96"/>
                <a:gd name="T8" fmla="*/ 9 w 101"/>
                <a:gd name="T9" fmla="*/ 8 h 96"/>
                <a:gd name="T10" fmla="*/ 9 w 101"/>
                <a:gd name="T11" fmla="*/ 42 h 96"/>
                <a:gd name="T12" fmla="*/ 57 w 101"/>
                <a:gd name="T13" fmla="*/ 89 h 96"/>
                <a:gd name="T14" fmla="*/ 74 w 101"/>
                <a:gd name="T15" fmla="*/ 96 h 96"/>
                <a:gd name="T16" fmla="*/ 91 w 101"/>
                <a:gd name="T17" fmla="*/ 89 h 96"/>
                <a:gd name="T18" fmla="*/ 91 w 101"/>
                <a:gd name="T19" fmla="*/ 88 h 96"/>
                <a:gd name="T20" fmla="*/ 91 w 101"/>
                <a:gd name="T21" fmla="*/ 54 h 96"/>
                <a:gd name="T22" fmla="*/ 15 w 101"/>
                <a:gd name="T23" fmla="*/ 13 h 96"/>
                <a:gd name="T24" fmla="*/ 16 w 101"/>
                <a:gd name="T25" fmla="*/ 13 h 96"/>
                <a:gd name="T26" fmla="*/ 27 w 101"/>
                <a:gd name="T27" fmla="*/ 8 h 96"/>
                <a:gd name="T28" fmla="*/ 38 w 101"/>
                <a:gd name="T29" fmla="*/ 13 h 96"/>
                <a:gd name="T30" fmla="*/ 59 w 101"/>
                <a:gd name="T31" fmla="*/ 34 h 96"/>
                <a:gd name="T32" fmla="*/ 36 w 101"/>
                <a:gd name="T33" fmla="*/ 57 h 96"/>
                <a:gd name="T34" fmla="*/ 15 w 101"/>
                <a:gd name="T35" fmla="*/ 36 h 96"/>
                <a:gd name="T36" fmla="*/ 15 w 101"/>
                <a:gd name="T37" fmla="*/ 13 h 96"/>
                <a:gd name="T38" fmla="*/ 86 w 101"/>
                <a:gd name="T39" fmla="*/ 83 h 96"/>
                <a:gd name="T40" fmla="*/ 85 w 101"/>
                <a:gd name="T41" fmla="*/ 83 h 96"/>
                <a:gd name="T42" fmla="*/ 74 w 101"/>
                <a:gd name="T43" fmla="*/ 88 h 96"/>
                <a:gd name="T44" fmla="*/ 62 w 101"/>
                <a:gd name="T45" fmla="*/ 83 h 96"/>
                <a:gd name="T46" fmla="*/ 41 w 101"/>
                <a:gd name="T47" fmla="*/ 62 h 96"/>
                <a:gd name="T48" fmla="*/ 65 w 101"/>
                <a:gd name="T49" fmla="*/ 39 h 96"/>
                <a:gd name="T50" fmla="*/ 86 w 101"/>
                <a:gd name="T51" fmla="*/ 60 h 96"/>
                <a:gd name="T52" fmla="*/ 86 w 101"/>
                <a:gd name="T53" fmla="*/ 8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1" h="96">
                  <a:moveTo>
                    <a:pt x="91" y="54"/>
                  </a:moveTo>
                  <a:cubicBezTo>
                    <a:pt x="44" y="7"/>
                    <a:pt x="44" y="7"/>
                    <a:pt x="44" y="7"/>
                  </a:cubicBezTo>
                  <a:cubicBezTo>
                    <a:pt x="39" y="3"/>
                    <a:pt x="33" y="0"/>
                    <a:pt x="27" y="0"/>
                  </a:cubicBezTo>
                  <a:cubicBezTo>
                    <a:pt x="21" y="0"/>
                    <a:pt x="15" y="3"/>
                    <a:pt x="10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7"/>
                    <a:pt x="0" y="32"/>
                    <a:pt x="9" y="42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61" y="93"/>
                    <a:pt x="67" y="96"/>
                    <a:pt x="74" y="96"/>
                  </a:cubicBezTo>
                  <a:cubicBezTo>
                    <a:pt x="80" y="96"/>
                    <a:pt x="86" y="93"/>
                    <a:pt x="91" y="89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101" y="79"/>
                    <a:pt x="101" y="64"/>
                    <a:pt x="91" y="54"/>
                  </a:cubicBezTo>
                  <a:close/>
                  <a:moveTo>
                    <a:pt x="15" y="13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9" y="10"/>
                    <a:pt x="23" y="8"/>
                    <a:pt x="27" y="8"/>
                  </a:cubicBezTo>
                  <a:cubicBezTo>
                    <a:pt x="31" y="8"/>
                    <a:pt x="35" y="10"/>
                    <a:pt x="38" y="13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9" y="30"/>
                    <a:pt x="9" y="20"/>
                    <a:pt x="15" y="13"/>
                  </a:cubicBezTo>
                  <a:close/>
                  <a:moveTo>
                    <a:pt x="86" y="83"/>
                  </a:moveTo>
                  <a:cubicBezTo>
                    <a:pt x="85" y="83"/>
                    <a:pt x="85" y="83"/>
                    <a:pt x="85" y="83"/>
                  </a:cubicBezTo>
                  <a:cubicBezTo>
                    <a:pt x="82" y="86"/>
                    <a:pt x="78" y="88"/>
                    <a:pt x="74" y="88"/>
                  </a:cubicBezTo>
                  <a:cubicBezTo>
                    <a:pt x="70" y="88"/>
                    <a:pt x="65" y="86"/>
                    <a:pt x="62" y="83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65" y="39"/>
                    <a:pt x="65" y="39"/>
                    <a:pt x="65" y="39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92" y="66"/>
                    <a:pt x="92" y="76"/>
                    <a:pt x="86" y="83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53" name="Group 152"/>
          <p:cNvGrpSpPr/>
          <p:nvPr/>
        </p:nvGrpSpPr>
        <p:grpSpPr bwMode="gray">
          <a:xfrm>
            <a:off x="9179650" y="1983719"/>
            <a:ext cx="435361" cy="361478"/>
            <a:chOff x="2713038" y="3857626"/>
            <a:chExt cx="514350" cy="427038"/>
          </a:xfrm>
        </p:grpSpPr>
        <p:sp>
          <p:nvSpPr>
            <p:cNvPr id="154" name="Freeform 71"/>
            <p:cNvSpPr>
              <a:spLocks noEditPoints="1"/>
            </p:cNvSpPr>
            <p:nvPr/>
          </p:nvSpPr>
          <p:spPr bwMode="gray">
            <a:xfrm>
              <a:off x="3121025" y="4121151"/>
              <a:ext cx="106363" cy="139700"/>
            </a:xfrm>
            <a:custGeom>
              <a:avLst/>
              <a:gdLst>
                <a:gd name="T0" fmla="*/ 26 w 53"/>
                <a:gd name="T1" fmla="*/ 11 h 69"/>
                <a:gd name="T2" fmla="*/ 40 w 53"/>
                <a:gd name="T3" fmla="*/ 26 h 69"/>
                <a:gd name="T4" fmla="*/ 45 w 53"/>
                <a:gd name="T5" fmla="*/ 40 h 69"/>
                <a:gd name="T6" fmla="*/ 44 w 53"/>
                <a:gd name="T7" fmla="*/ 49 h 69"/>
                <a:gd name="T8" fmla="*/ 35 w 53"/>
                <a:gd name="T9" fmla="*/ 59 h 69"/>
                <a:gd name="T10" fmla="*/ 27 w 53"/>
                <a:gd name="T11" fmla="*/ 61 h 69"/>
                <a:gd name="T12" fmla="*/ 8 w 53"/>
                <a:gd name="T13" fmla="*/ 41 h 69"/>
                <a:gd name="T14" fmla="*/ 13 w 53"/>
                <a:gd name="T15" fmla="*/ 26 h 69"/>
                <a:gd name="T16" fmla="*/ 26 w 53"/>
                <a:gd name="T17" fmla="*/ 11 h 69"/>
                <a:gd name="T18" fmla="*/ 26 w 53"/>
                <a:gd name="T19" fmla="*/ 0 h 69"/>
                <a:gd name="T20" fmla="*/ 8 w 53"/>
                <a:gd name="T21" fmla="*/ 21 h 69"/>
                <a:gd name="T22" fmla="*/ 8 w 53"/>
                <a:gd name="T23" fmla="*/ 21 h 69"/>
                <a:gd name="T24" fmla="*/ 0 w 53"/>
                <a:gd name="T25" fmla="*/ 41 h 69"/>
                <a:gd name="T26" fmla="*/ 27 w 53"/>
                <a:gd name="T27" fmla="*/ 69 h 69"/>
                <a:gd name="T28" fmla="*/ 27 w 53"/>
                <a:gd name="T29" fmla="*/ 69 h 69"/>
                <a:gd name="T30" fmla="*/ 39 w 53"/>
                <a:gd name="T31" fmla="*/ 66 h 69"/>
                <a:gd name="T32" fmla="*/ 51 w 53"/>
                <a:gd name="T33" fmla="*/ 53 h 69"/>
                <a:gd name="T34" fmla="*/ 53 w 53"/>
                <a:gd name="T35" fmla="*/ 41 h 69"/>
                <a:gd name="T36" fmla="*/ 45 w 53"/>
                <a:gd name="T37" fmla="*/ 21 h 69"/>
                <a:gd name="T38" fmla="*/ 26 w 53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69">
                  <a:moveTo>
                    <a:pt x="26" y="11"/>
                  </a:moveTo>
                  <a:cubicBezTo>
                    <a:pt x="40" y="26"/>
                    <a:pt x="40" y="26"/>
                    <a:pt x="40" y="26"/>
                  </a:cubicBezTo>
                  <a:cubicBezTo>
                    <a:pt x="43" y="29"/>
                    <a:pt x="45" y="35"/>
                    <a:pt x="45" y="40"/>
                  </a:cubicBezTo>
                  <a:cubicBezTo>
                    <a:pt x="45" y="43"/>
                    <a:pt x="45" y="46"/>
                    <a:pt x="44" y="49"/>
                  </a:cubicBezTo>
                  <a:cubicBezTo>
                    <a:pt x="42" y="53"/>
                    <a:pt x="39" y="57"/>
                    <a:pt x="35" y="59"/>
                  </a:cubicBezTo>
                  <a:cubicBezTo>
                    <a:pt x="33" y="60"/>
                    <a:pt x="30" y="61"/>
                    <a:pt x="27" y="61"/>
                  </a:cubicBezTo>
                  <a:cubicBezTo>
                    <a:pt x="16" y="61"/>
                    <a:pt x="8" y="52"/>
                    <a:pt x="8" y="41"/>
                  </a:cubicBezTo>
                  <a:cubicBezTo>
                    <a:pt x="8" y="35"/>
                    <a:pt x="10" y="30"/>
                    <a:pt x="13" y="26"/>
                  </a:cubicBezTo>
                  <a:cubicBezTo>
                    <a:pt x="26" y="11"/>
                    <a:pt x="26" y="11"/>
                    <a:pt x="26" y="11"/>
                  </a:cubicBezTo>
                  <a:moveTo>
                    <a:pt x="26" y="0"/>
                  </a:move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3" y="27"/>
                    <a:pt x="0" y="33"/>
                    <a:pt x="0" y="41"/>
                  </a:cubicBezTo>
                  <a:cubicBezTo>
                    <a:pt x="0" y="57"/>
                    <a:pt x="12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31" y="69"/>
                    <a:pt x="35" y="69"/>
                    <a:pt x="39" y="66"/>
                  </a:cubicBezTo>
                  <a:cubicBezTo>
                    <a:pt x="44" y="63"/>
                    <a:pt x="48" y="59"/>
                    <a:pt x="51" y="53"/>
                  </a:cubicBezTo>
                  <a:cubicBezTo>
                    <a:pt x="52" y="49"/>
                    <a:pt x="53" y="46"/>
                    <a:pt x="53" y="41"/>
                  </a:cubicBezTo>
                  <a:cubicBezTo>
                    <a:pt x="53" y="33"/>
                    <a:pt x="50" y="26"/>
                    <a:pt x="45" y="21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888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72"/>
            <p:cNvSpPr>
              <a:spLocks/>
            </p:cNvSpPr>
            <p:nvPr/>
          </p:nvSpPr>
          <p:spPr bwMode="gray">
            <a:xfrm>
              <a:off x="2713038" y="3857626"/>
              <a:ext cx="506413" cy="427038"/>
            </a:xfrm>
            <a:custGeom>
              <a:avLst/>
              <a:gdLst>
                <a:gd name="T0" fmla="*/ 104 w 253"/>
                <a:gd name="T1" fmla="*/ 207 h 212"/>
                <a:gd name="T2" fmla="*/ 61 w 253"/>
                <a:gd name="T3" fmla="*/ 198 h 212"/>
                <a:gd name="T4" fmla="*/ 4 w 253"/>
                <a:gd name="T5" fmla="*/ 179 h 212"/>
                <a:gd name="T6" fmla="*/ 8 w 253"/>
                <a:gd name="T7" fmla="*/ 172 h 212"/>
                <a:gd name="T8" fmla="*/ 63 w 253"/>
                <a:gd name="T9" fmla="*/ 190 h 212"/>
                <a:gd name="T10" fmla="*/ 105 w 253"/>
                <a:gd name="T11" fmla="*/ 199 h 212"/>
                <a:gd name="T12" fmla="*/ 158 w 253"/>
                <a:gd name="T13" fmla="*/ 197 h 212"/>
                <a:gd name="T14" fmla="*/ 156 w 253"/>
                <a:gd name="T15" fmla="*/ 177 h 212"/>
                <a:gd name="T16" fmla="*/ 159 w 253"/>
                <a:gd name="T17" fmla="*/ 145 h 212"/>
                <a:gd name="T18" fmla="*/ 160 w 253"/>
                <a:gd name="T19" fmla="*/ 139 h 212"/>
                <a:gd name="T20" fmla="*/ 162 w 253"/>
                <a:gd name="T21" fmla="*/ 106 h 212"/>
                <a:gd name="T22" fmla="*/ 170 w 253"/>
                <a:gd name="T23" fmla="*/ 104 h 212"/>
                <a:gd name="T24" fmla="*/ 221 w 253"/>
                <a:gd name="T25" fmla="*/ 104 h 212"/>
                <a:gd name="T26" fmla="*/ 243 w 253"/>
                <a:gd name="T27" fmla="*/ 83 h 212"/>
                <a:gd name="T28" fmla="*/ 182 w 253"/>
                <a:gd name="T29" fmla="*/ 66 h 212"/>
                <a:gd name="T30" fmla="*/ 129 w 253"/>
                <a:gd name="T31" fmla="*/ 66 h 212"/>
                <a:gd name="T32" fmla="*/ 106 w 253"/>
                <a:gd name="T33" fmla="*/ 64 h 212"/>
                <a:gd name="T34" fmla="*/ 107 w 253"/>
                <a:gd name="T35" fmla="*/ 56 h 212"/>
                <a:gd name="T36" fmla="*/ 135 w 253"/>
                <a:gd name="T37" fmla="*/ 40 h 212"/>
                <a:gd name="T38" fmla="*/ 122 w 253"/>
                <a:gd name="T39" fmla="*/ 13 h 212"/>
                <a:gd name="T40" fmla="*/ 16 w 253"/>
                <a:gd name="T41" fmla="*/ 71 h 212"/>
                <a:gd name="T42" fmla="*/ 2 w 253"/>
                <a:gd name="T43" fmla="*/ 76 h 212"/>
                <a:gd name="T44" fmla="*/ 12 w 253"/>
                <a:gd name="T45" fmla="*/ 64 h 212"/>
                <a:gd name="T46" fmla="*/ 119 w 253"/>
                <a:gd name="T47" fmla="*/ 5 h 212"/>
                <a:gd name="T48" fmla="*/ 139 w 253"/>
                <a:gd name="T49" fmla="*/ 46 h 212"/>
                <a:gd name="T50" fmla="*/ 119 w 253"/>
                <a:gd name="T51" fmla="*/ 58 h 212"/>
                <a:gd name="T52" fmla="*/ 166 w 253"/>
                <a:gd name="T53" fmla="*/ 58 h 212"/>
                <a:gd name="T54" fmla="*/ 224 w 253"/>
                <a:gd name="T55" fmla="*/ 59 h 212"/>
                <a:gd name="T56" fmla="*/ 234 w 253"/>
                <a:gd name="T57" fmla="*/ 110 h 212"/>
                <a:gd name="T58" fmla="*/ 184 w 253"/>
                <a:gd name="T59" fmla="*/ 112 h 212"/>
                <a:gd name="T60" fmla="*/ 167 w 253"/>
                <a:gd name="T61" fmla="*/ 143 h 212"/>
                <a:gd name="T62" fmla="*/ 165 w 253"/>
                <a:gd name="T63" fmla="*/ 200 h 212"/>
                <a:gd name="T64" fmla="*/ 149 w 253"/>
                <a:gd name="T6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212">
                  <a:moveTo>
                    <a:pt x="149" y="212"/>
                  </a:moveTo>
                  <a:cubicBezTo>
                    <a:pt x="138" y="212"/>
                    <a:pt x="107" y="207"/>
                    <a:pt x="104" y="207"/>
                  </a:cubicBezTo>
                  <a:cubicBezTo>
                    <a:pt x="98" y="205"/>
                    <a:pt x="92" y="204"/>
                    <a:pt x="87" y="203"/>
                  </a:cubicBezTo>
                  <a:cubicBezTo>
                    <a:pt x="78" y="202"/>
                    <a:pt x="69" y="200"/>
                    <a:pt x="61" y="198"/>
                  </a:cubicBezTo>
                  <a:cubicBezTo>
                    <a:pt x="43" y="193"/>
                    <a:pt x="25" y="187"/>
                    <a:pt x="6" y="180"/>
                  </a:cubicBezTo>
                  <a:cubicBezTo>
                    <a:pt x="5" y="180"/>
                    <a:pt x="5" y="179"/>
                    <a:pt x="4" y="179"/>
                  </a:cubicBezTo>
                  <a:cubicBezTo>
                    <a:pt x="2" y="178"/>
                    <a:pt x="1" y="176"/>
                    <a:pt x="2" y="174"/>
                  </a:cubicBezTo>
                  <a:cubicBezTo>
                    <a:pt x="3" y="172"/>
                    <a:pt x="6" y="171"/>
                    <a:pt x="8" y="172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28" y="179"/>
                    <a:pt x="46" y="185"/>
                    <a:pt x="63" y="190"/>
                  </a:cubicBezTo>
                  <a:cubicBezTo>
                    <a:pt x="71" y="193"/>
                    <a:pt x="80" y="194"/>
                    <a:pt x="88" y="196"/>
                  </a:cubicBezTo>
                  <a:cubicBezTo>
                    <a:pt x="94" y="197"/>
                    <a:pt x="100" y="198"/>
                    <a:pt x="105" y="199"/>
                  </a:cubicBezTo>
                  <a:cubicBezTo>
                    <a:pt x="120" y="201"/>
                    <a:pt x="145" y="205"/>
                    <a:pt x="150" y="204"/>
                  </a:cubicBezTo>
                  <a:cubicBezTo>
                    <a:pt x="153" y="204"/>
                    <a:pt x="156" y="201"/>
                    <a:pt x="158" y="197"/>
                  </a:cubicBezTo>
                  <a:cubicBezTo>
                    <a:pt x="160" y="192"/>
                    <a:pt x="161" y="185"/>
                    <a:pt x="157" y="178"/>
                  </a:cubicBezTo>
                  <a:cubicBezTo>
                    <a:pt x="156" y="177"/>
                    <a:pt x="156" y="177"/>
                    <a:pt x="156" y="177"/>
                  </a:cubicBezTo>
                  <a:cubicBezTo>
                    <a:pt x="155" y="176"/>
                    <a:pt x="155" y="174"/>
                    <a:pt x="157" y="172"/>
                  </a:cubicBezTo>
                  <a:cubicBezTo>
                    <a:pt x="165" y="163"/>
                    <a:pt x="166" y="156"/>
                    <a:pt x="159" y="145"/>
                  </a:cubicBezTo>
                  <a:cubicBezTo>
                    <a:pt x="158" y="144"/>
                    <a:pt x="158" y="142"/>
                    <a:pt x="159" y="140"/>
                  </a:cubicBezTo>
                  <a:cubicBezTo>
                    <a:pt x="160" y="139"/>
                    <a:pt x="160" y="139"/>
                    <a:pt x="160" y="139"/>
                  </a:cubicBezTo>
                  <a:cubicBezTo>
                    <a:pt x="169" y="130"/>
                    <a:pt x="169" y="121"/>
                    <a:pt x="162" y="110"/>
                  </a:cubicBezTo>
                  <a:cubicBezTo>
                    <a:pt x="161" y="109"/>
                    <a:pt x="161" y="107"/>
                    <a:pt x="162" y="106"/>
                  </a:cubicBezTo>
                  <a:cubicBezTo>
                    <a:pt x="163" y="105"/>
                    <a:pt x="164" y="104"/>
                    <a:pt x="165" y="104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84" y="104"/>
                    <a:pt x="184" y="104"/>
                    <a:pt x="184" y="104"/>
                  </a:cubicBezTo>
                  <a:cubicBezTo>
                    <a:pt x="197" y="104"/>
                    <a:pt x="207" y="104"/>
                    <a:pt x="221" y="104"/>
                  </a:cubicBezTo>
                  <a:cubicBezTo>
                    <a:pt x="224" y="104"/>
                    <a:pt x="228" y="104"/>
                    <a:pt x="231" y="102"/>
                  </a:cubicBezTo>
                  <a:cubicBezTo>
                    <a:pt x="239" y="99"/>
                    <a:pt x="244" y="91"/>
                    <a:pt x="243" y="83"/>
                  </a:cubicBezTo>
                  <a:cubicBezTo>
                    <a:pt x="242" y="74"/>
                    <a:pt x="234" y="67"/>
                    <a:pt x="224" y="67"/>
                  </a:cubicBezTo>
                  <a:cubicBezTo>
                    <a:pt x="210" y="66"/>
                    <a:pt x="196" y="66"/>
                    <a:pt x="182" y="66"/>
                  </a:cubicBezTo>
                  <a:cubicBezTo>
                    <a:pt x="166" y="66"/>
                    <a:pt x="166" y="66"/>
                    <a:pt x="166" y="66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10" y="66"/>
                    <a:pt x="110" y="66"/>
                    <a:pt x="110" y="66"/>
                  </a:cubicBezTo>
                  <a:cubicBezTo>
                    <a:pt x="108" y="66"/>
                    <a:pt x="107" y="65"/>
                    <a:pt x="106" y="64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105" y="59"/>
                    <a:pt x="106" y="57"/>
                    <a:pt x="107" y="56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23" y="47"/>
                    <a:pt x="129" y="43"/>
                    <a:pt x="135" y="40"/>
                  </a:cubicBezTo>
                  <a:cubicBezTo>
                    <a:pt x="144" y="34"/>
                    <a:pt x="147" y="26"/>
                    <a:pt x="144" y="19"/>
                  </a:cubicBezTo>
                  <a:cubicBezTo>
                    <a:pt x="140" y="12"/>
                    <a:pt x="131" y="9"/>
                    <a:pt x="122" y="13"/>
                  </a:cubicBezTo>
                  <a:cubicBezTo>
                    <a:pt x="91" y="25"/>
                    <a:pt x="61" y="41"/>
                    <a:pt x="28" y="64"/>
                  </a:cubicBezTo>
                  <a:cubicBezTo>
                    <a:pt x="24" y="67"/>
                    <a:pt x="20" y="69"/>
                    <a:pt x="16" y="71"/>
                  </a:cubicBezTo>
                  <a:cubicBezTo>
                    <a:pt x="13" y="73"/>
                    <a:pt x="10" y="75"/>
                    <a:pt x="7" y="77"/>
                  </a:cubicBezTo>
                  <a:cubicBezTo>
                    <a:pt x="5" y="78"/>
                    <a:pt x="3" y="78"/>
                    <a:pt x="2" y="76"/>
                  </a:cubicBezTo>
                  <a:cubicBezTo>
                    <a:pt x="0" y="74"/>
                    <a:pt x="1" y="71"/>
                    <a:pt x="3" y="70"/>
                  </a:cubicBezTo>
                  <a:cubicBezTo>
                    <a:pt x="6" y="68"/>
                    <a:pt x="9" y="66"/>
                    <a:pt x="12" y="64"/>
                  </a:cubicBezTo>
                  <a:cubicBezTo>
                    <a:pt x="16" y="62"/>
                    <a:pt x="19" y="60"/>
                    <a:pt x="23" y="58"/>
                  </a:cubicBezTo>
                  <a:cubicBezTo>
                    <a:pt x="57" y="34"/>
                    <a:pt x="88" y="17"/>
                    <a:pt x="119" y="5"/>
                  </a:cubicBezTo>
                  <a:cubicBezTo>
                    <a:pt x="132" y="0"/>
                    <a:pt x="146" y="4"/>
                    <a:pt x="151" y="16"/>
                  </a:cubicBezTo>
                  <a:cubicBezTo>
                    <a:pt x="156" y="26"/>
                    <a:pt x="151" y="39"/>
                    <a:pt x="139" y="46"/>
                  </a:cubicBezTo>
                  <a:cubicBezTo>
                    <a:pt x="133" y="50"/>
                    <a:pt x="127" y="54"/>
                    <a:pt x="121" y="58"/>
                  </a:cubicBezTo>
                  <a:cubicBezTo>
                    <a:pt x="119" y="58"/>
                    <a:pt x="119" y="58"/>
                    <a:pt x="119" y="58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66" y="58"/>
                    <a:pt x="166" y="58"/>
                    <a:pt x="166" y="58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96" y="58"/>
                    <a:pt x="210" y="58"/>
                    <a:pt x="224" y="59"/>
                  </a:cubicBezTo>
                  <a:cubicBezTo>
                    <a:pt x="238" y="59"/>
                    <a:pt x="249" y="69"/>
                    <a:pt x="251" y="82"/>
                  </a:cubicBezTo>
                  <a:cubicBezTo>
                    <a:pt x="253" y="93"/>
                    <a:pt x="245" y="106"/>
                    <a:pt x="234" y="110"/>
                  </a:cubicBezTo>
                  <a:cubicBezTo>
                    <a:pt x="229" y="111"/>
                    <a:pt x="225" y="112"/>
                    <a:pt x="221" y="112"/>
                  </a:cubicBezTo>
                  <a:cubicBezTo>
                    <a:pt x="208" y="112"/>
                    <a:pt x="197" y="112"/>
                    <a:pt x="184" y="112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78" y="123"/>
                    <a:pt x="176" y="134"/>
                    <a:pt x="167" y="143"/>
                  </a:cubicBezTo>
                  <a:cubicBezTo>
                    <a:pt x="174" y="155"/>
                    <a:pt x="173" y="165"/>
                    <a:pt x="164" y="175"/>
                  </a:cubicBezTo>
                  <a:cubicBezTo>
                    <a:pt x="169" y="183"/>
                    <a:pt x="169" y="192"/>
                    <a:pt x="165" y="200"/>
                  </a:cubicBezTo>
                  <a:cubicBezTo>
                    <a:pt x="162" y="207"/>
                    <a:pt x="157" y="211"/>
                    <a:pt x="151" y="212"/>
                  </a:cubicBezTo>
                  <a:cubicBezTo>
                    <a:pt x="151" y="212"/>
                    <a:pt x="150" y="212"/>
                    <a:pt x="149" y="212"/>
                  </a:cubicBez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56" name="Group 155"/>
          <p:cNvGrpSpPr/>
          <p:nvPr/>
        </p:nvGrpSpPr>
        <p:grpSpPr bwMode="gray">
          <a:xfrm>
            <a:off x="9200354" y="1233836"/>
            <a:ext cx="369642" cy="357740"/>
            <a:chOff x="2720975" y="3860800"/>
            <a:chExt cx="442913" cy="428626"/>
          </a:xfrm>
        </p:grpSpPr>
        <p:sp>
          <p:nvSpPr>
            <p:cNvPr id="157" name="Freeform 57"/>
            <p:cNvSpPr>
              <a:spLocks noEditPoints="1"/>
            </p:cNvSpPr>
            <p:nvPr/>
          </p:nvSpPr>
          <p:spPr bwMode="gray">
            <a:xfrm>
              <a:off x="2727325" y="3860800"/>
              <a:ext cx="434974" cy="428626"/>
            </a:xfrm>
            <a:custGeom>
              <a:avLst/>
              <a:gdLst>
                <a:gd name="T0" fmla="*/ 120 w 259"/>
                <a:gd name="T1" fmla="*/ 103 h 256"/>
                <a:gd name="T2" fmla="*/ 62 w 259"/>
                <a:gd name="T3" fmla="*/ 57 h 256"/>
                <a:gd name="T4" fmla="*/ 60 w 259"/>
                <a:gd name="T5" fmla="*/ 53 h 256"/>
                <a:gd name="T6" fmla="*/ 32 w 259"/>
                <a:gd name="T7" fmla="*/ 11 h 256"/>
                <a:gd name="T8" fmla="*/ 36 w 259"/>
                <a:gd name="T9" fmla="*/ 57 h 256"/>
                <a:gd name="T10" fmla="*/ 55 w 259"/>
                <a:gd name="T11" fmla="*/ 61 h 256"/>
                <a:gd name="T12" fmla="*/ 108 w 259"/>
                <a:gd name="T13" fmla="*/ 114 h 256"/>
                <a:gd name="T14" fmla="*/ 51 w 259"/>
                <a:gd name="T15" fmla="*/ 68 h 256"/>
                <a:gd name="T16" fmla="*/ 0 w 259"/>
                <a:gd name="T17" fmla="*/ 32 h 256"/>
                <a:gd name="T18" fmla="*/ 64 w 259"/>
                <a:gd name="T19" fmla="*/ 32 h 256"/>
                <a:gd name="T20" fmla="*/ 170 w 259"/>
                <a:gd name="T21" fmla="*/ 153 h 256"/>
                <a:gd name="T22" fmla="*/ 148 w 259"/>
                <a:gd name="T23" fmla="*/ 142 h 256"/>
                <a:gd name="T24" fmla="*/ 170 w 259"/>
                <a:gd name="T25" fmla="*/ 153 h 256"/>
                <a:gd name="T26" fmla="*/ 142 w 259"/>
                <a:gd name="T27" fmla="*/ 148 h 256"/>
                <a:gd name="T28" fmla="*/ 153 w 259"/>
                <a:gd name="T29" fmla="*/ 170 h 256"/>
                <a:gd name="T30" fmla="*/ 247 w 259"/>
                <a:gd name="T31" fmla="*/ 247 h 256"/>
                <a:gd name="T32" fmla="*/ 224 w 259"/>
                <a:gd name="T33" fmla="*/ 256 h 256"/>
                <a:gd name="T34" fmla="*/ 206 w 259"/>
                <a:gd name="T35" fmla="*/ 251 h 256"/>
                <a:gd name="T36" fmla="*/ 162 w 259"/>
                <a:gd name="T37" fmla="*/ 207 h 256"/>
                <a:gd name="T38" fmla="*/ 165 w 259"/>
                <a:gd name="T39" fmla="*/ 199 h 256"/>
                <a:gd name="T40" fmla="*/ 162 w 259"/>
                <a:gd name="T41" fmla="*/ 197 h 256"/>
                <a:gd name="T42" fmla="*/ 159 w 259"/>
                <a:gd name="T43" fmla="*/ 199 h 256"/>
                <a:gd name="T44" fmla="*/ 139 w 259"/>
                <a:gd name="T45" fmla="*/ 184 h 256"/>
                <a:gd name="T46" fmla="*/ 201 w 259"/>
                <a:gd name="T47" fmla="*/ 156 h 256"/>
                <a:gd name="T48" fmla="*/ 199 w 259"/>
                <a:gd name="T49" fmla="*/ 165 h 256"/>
                <a:gd name="T50" fmla="*/ 204 w 259"/>
                <a:gd name="T51" fmla="*/ 165 h 256"/>
                <a:gd name="T52" fmla="*/ 247 w 259"/>
                <a:gd name="T53" fmla="*/ 201 h 256"/>
                <a:gd name="T54" fmla="*/ 241 w 259"/>
                <a:gd name="T55" fmla="*/ 207 h 256"/>
                <a:gd name="T56" fmla="*/ 201 w 259"/>
                <a:gd name="T57" fmla="*/ 174 h 256"/>
                <a:gd name="T58" fmla="*/ 189 w 259"/>
                <a:gd name="T59" fmla="*/ 162 h 256"/>
                <a:gd name="T60" fmla="*/ 184 w 259"/>
                <a:gd name="T61" fmla="*/ 150 h 256"/>
                <a:gd name="T62" fmla="*/ 159 w 259"/>
                <a:gd name="T63" fmla="*/ 176 h 256"/>
                <a:gd name="T64" fmla="*/ 157 w 259"/>
                <a:gd name="T65" fmla="*/ 191 h 256"/>
                <a:gd name="T66" fmla="*/ 170 w 259"/>
                <a:gd name="T67" fmla="*/ 193 h 256"/>
                <a:gd name="T68" fmla="*/ 207 w 259"/>
                <a:gd name="T69" fmla="*/ 241 h 256"/>
                <a:gd name="T70" fmla="*/ 241 w 259"/>
                <a:gd name="T71" fmla="*/ 24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9" h="256">
                  <a:moveTo>
                    <a:pt x="68" y="51"/>
                  </a:moveTo>
                  <a:cubicBezTo>
                    <a:pt x="120" y="103"/>
                    <a:pt x="120" y="103"/>
                    <a:pt x="120" y="103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108" y="114"/>
                    <a:pt x="108" y="114"/>
                    <a:pt x="108" y="114"/>
                  </a:cubicBezTo>
                  <a:cubicBezTo>
                    <a:pt x="103" y="120"/>
                    <a:pt x="103" y="120"/>
                    <a:pt x="103" y="120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64" y="32"/>
                    <a:pt x="64" y="32"/>
                    <a:pt x="64" y="32"/>
                  </a:cubicBezTo>
                  <a:lnTo>
                    <a:pt x="68" y="51"/>
                  </a:lnTo>
                  <a:close/>
                  <a:moveTo>
                    <a:pt x="170" y="153"/>
                  </a:moveTo>
                  <a:cubicBezTo>
                    <a:pt x="153" y="136"/>
                    <a:pt x="153" y="136"/>
                    <a:pt x="153" y="136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65" y="159"/>
                    <a:pt x="165" y="159"/>
                    <a:pt x="165" y="159"/>
                  </a:cubicBezTo>
                  <a:lnTo>
                    <a:pt x="170" y="153"/>
                  </a:lnTo>
                  <a:close/>
                  <a:moveTo>
                    <a:pt x="159" y="165"/>
                  </a:moveTo>
                  <a:cubicBezTo>
                    <a:pt x="142" y="148"/>
                    <a:pt x="142" y="148"/>
                    <a:pt x="142" y="148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53" y="170"/>
                    <a:pt x="153" y="170"/>
                    <a:pt x="153" y="170"/>
                  </a:cubicBezTo>
                  <a:lnTo>
                    <a:pt x="159" y="165"/>
                  </a:lnTo>
                  <a:close/>
                  <a:moveTo>
                    <a:pt x="247" y="247"/>
                  </a:moveTo>
                  <a:cubicBezTo>
                    <a:pt x="244" y="250"/>
                    <a:pt x="240" y="252"/>
                    <a:pt x="236" y="254"/>
                  </a:cubicBezTo>
                  <a:cubicBezTo>
                    <a:pt x="232" y="255"/>
                    <a:pt x="228" y="256"/>
                    <a:pt x="224" y="256"/>
                  </a:cubicBezTo>
                  <a:cubicBezTo>
                    <a:pt x="222" y="256"/>
                    <a:pt x="220" y="256"/>
                    <a:pt x="218" y="255"/>
                  </a:cubicBezTo>
                  <a:cubicBezTo>
                    <a:pt x="214" y="255"/>
                    <a:pt x="210" y="253"/>
                    <a:pt x="206" y="251"/>
                  </a:cubicBezTo>
                  <a:cubicBezTo>
                    <a:pt x="205" y="250"/>
                    <a:pt x="203" y="248"/>
                    <a:pt x="201" y="247"/>
                  </a:cubicBezTo>
                  <a:cubicBezTo>
                    <a:pt x="162" y="207"/>
                    <a:pt x="162" y="207"/>
                    <a:pt x="162" y="207"/>
                  </a:cubicBezTo>
                  <a:cubicBezTo>
                    <a:pt x="165" y="204"/>
                    <a:pt x="165" y="204"/>
                    <a:pt x="165" y="204"/>
                  </a:cubicBezTo>
                  <a:cubicBezTo>
                    <a:pt x="166" y="203"/>
                    <a:pt x="166" y="200"/>
                    <a:pt x="165" y="199"/>
                  </a:cubicBezTo>
                  <a:cubicBezTo>
                    <a:pt x="164" y="198"/>
                    <a:pt x="164" y="198"/>
                    <a:pt x="163" y="198"/>
                  </a:cubicBezTo>
                  <a:cubicBezTo>
                    <a:pt x="163" y="197"/>
                    <a:pt x="162" y="197"/>
                    <a:pt x="162" y="197"/>
                  </a:cubicBezTo>
                  <a:cubicBezTo>
                    <a:pt x="161" y="197"/>
                    <a:pt x="161" y="197"/>
                    <a:pt x="160" y="198"/>
                  </a:cubicBezTo>
                  <a:cubicBezTo>
                    <a:pt x="160" y="198"/>
                    <a:pt x="159" y="198"/>
                    <a:pt x="159" y="199"/>
                  </a:cubicBezTo>
                  <a:cubicBezTo>
                    <a:pt x="156" y="201"/>
                    <a:pt x="156" y="201"/>
                    <a:pt x="156" y="201"/>
                  </a:cubicBezTo>
                  <a:cubicBezTo>
                    <a:pt x="139" y="184"/>
                    <a:pt x="139" y="184"/>
                    <a:pt x="139" y="184"/>
                  </a:cubicBezTo>
                  <a:cubicBezTo>
                    <a:pt x="184" y="139"/>
                    <a:pt x="184" y="139"/>
                    <a:pt x="184" y="139"/>
                  </a:cubicBezTo>
                  <a:cubicBezTo>
                    <a:pt x="201" y="156"/>
                    <a:pt x="201" y="156"/>
                    <a:pt x="201" y="156"/>
                  </a:cubicBezTo>
                  <a:cubicBezTo>
                    <a:pt x="199" y="159"/>
                    <a:pt x="199" y="159"/>
                    <a:pt x="199" y="159"/>
                  </a:cubicBezTo>
                  <a:cubicBezTo>
                    <a:pt x="197" y="161"/>
                    <a:pt x="197" y="163"/>
                    <a:pt x="199" y="165"/>
                  </a:cubicBezTo>
                  <a:cubicBezTo>
                    <a:pt x="199" y="165"/>
                    <a:pt x="200" y="166"/>
                    <a:pt x="201" y="166"/>
                  </a:cubicBezTo>
                  <a:cubicBezTo>
                    <a:pt x="202" y="166"/>
                    <a:pt x="203" y="165"/>
                    <a:pt x="204" y="165"/>
                  </a:cubicBezTo>
                  <a:cubicBezTo>
                    <a:pt x="207" y="162"/>
                    <a:pt x="207" y="162"/>
                    <a:pt x="207" y="162"/>
                  </a:cubicBezTo>
                  <a:cubicBezTo>
                    <a:pt x="247" y="201"/>
                    <a:pt x="247" y="201"/>
                    <a:pt x="247" y="201"/>
                  </a:cubicBezTo>
                  <a:cubicBezTo>
                    <a:pt x="259" y="214"/>
                    <a:pt x="259" y="234"/>
                    <a:pt x="247" y="247"/>
                  </a:cubicBezTo>
                  <a:close/>
                  <a:moveTo>
                    <a:pt x="241" y="207"/>
                  </a:moveTo>
                  <a:cubicBezTo>
                    <a:pt x="207" y="173"/>
                    <a:pt x="207" y="173"/>
                    <a:pt x="207" y="173"/>
                  </a:cubicBezTo>
                  <a:cubicBezTo>
                    <a:pt x="205" y="173"/>
                    <a:pt x="203" y="174"/>
                    <a:pt x="201" y="174"/>
                  </a:cubicBezTo>
                  <a:cubicBezTo>
                    <a:pt x="198" y="174"/>
                    <a:pt x="195" y="173"/>
                    <a:pt x="193" y="170"/>
                  </a:cubicBezTo>
                  <a:cubicBezTo>
                    <a:pt x="191" y="168"/>
                    <a:pt x="189" y="165"/>
                    <a:pt x="189" y="162"/>
                  </a:cubicBezTo>
                  <a:cubicBezTo>
                    <a:pt x="189" y="160"/>
                    <a:pt x="190" y="158"/>
                    <a:pt x="191" y="157"/>
                  </a:cubicBezTo>
                  <a:cubicBezTo>
                    <a:pt x="184" y="150"/>
                    <a:pt x="184" y="150"/>
                    <a:pt x="184" y="150"/>
                  </a:cubicBezTo>
                  <a:cubicBezTo>
                    <a:pt x="176" y="159"/>
                    <a:pt x="176" y="159"/>
                    <a:pt x="176" y="159"/>
                  </a:cubicBezTo>
                  <a:cubicBezTo>
                    <a:pt x="159" y="176"/>
                    <a:pt x="159" y="176"/>
                    <a:pt x="159" y="176"/>
                  </a:cubicBezTo>
                  <a:cubicBezTo>
                    <a:pt x="150" y="184"/>
                    <a:pt x="150" y="184"/>
                    <a:pt x="150" y="184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58" y="190"/>
                    <a:pt x="160" y="189"/>
                    <a:pt x="162" y="189"/>
                  </a:cubicBezTo>
                  <a:cubicBezTo>
                    <a:pt x="165" y="189"/>
                    <a:pt x="168" y="191"/>
                    <a:pt x="170" y="193"/>
                  </a:cubicBezTo>
                  <a:cubicBezTo>
                    <a:pt x="174" y="197"/>
                    <a:pt x="175" y="202"/>
                    <a:pt x="173" y="207"/>
                  </a:cubicBezTo>
                  <a:cubicBezTo>
                    <a:pt x="207" y="241"/>
                    <a:pt x="207" y="241"/>
                    <a:pt x="207" y="241"/>
                  </a:cubicBezTo>
                  <a:cubicBezTo>
                    <a:pt x="212" y="246"/>
                    <a:pt x="218" y="248"/>
                    <a:pt x="224" y="248"/>
                  </a:cubicBezTo>
                  <a:cubicBezTo>
                    <a:pt x="230" y="248"/>
                    <a:pt x="236" y="246"/>
                    <a:pt x="241" y="241"/>
                  </a:cubicBezTo>
                  <a:cubicBezTo>
                    <a:pt x="250" y="232"/>
                    <a:pt x="250" y="216"/>
                    <a:pt x="241" y="207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58"/>
            <p:cNvSpPr>
              <a:spLocks noEditPoints="1"/>
            </p:cNvSpPr>
            <p:nvPr/>
          </p:nvSpPr>
          <p:spPr bwMode="gray">
            <a:xfrm>
              <a:off x="2720975" y="3860800"/>
              <a:ext cx="442913" cy="428626"/>
            </a:xfrm>
            <a:custGeom>
              <a:avLst/>
              <a:gdLst>
                <a:gd name="T0" fmla="*/ 200 w 264"/>
                <a:gd name="T1" fmla="*/ 94 h 256"/>
                <a:gd name="T2" fmla="*/ 208 w 264"/>
                <a:gd name="T3" fmla="*/ 96 h 256"/>
                <a:gd name="T4" fmla="*/ 212 w 264"/>
                <a:gd name="T5" fmla="*/ 96 h 256"/>
                <a:gd name="T6" fmla="*/ 220 w 264"/>
                <a:gd name="T7" fmla="*/ 95 h 256"/>
                <a:gd name="T8" fmla="*/ 230 w 264"/>
                <a:gd name="T9" fmla="*/ 92 h 256"/>
                <a:gd name="T10" fmla="*/ 237 w 264"/>
                <a:gd name="T11" fmla="*/ 89 h 256"/>
                <a:gd name="T12" fmla="*/ 246 w 264"/>
                <a:gd name="T13" fmla="*/ 82 h 256"/>
                <a:gd name="T14" fmla="*/ 226 w 264"/>
                <a:gd name="T15" fmla="*/ 48 h 256"/>
                <a:gd name="T16" fmla="*/ 219 w 264"/>
                <a:gd name="T17" fmla="*/ 51 h 256"/>
                <a:gd name="T18" fmla="*/ 215 w 264"/>
                <a:gd name="T19" fmla="*/ 50 h 256"/>
                <a:gd name="T20" fmla="*/ 212 w 264"/>
                <a:gd name="T21" fmla="*/ 34 h 256"/>
                <a:gd name="T22" fmla="*/ 232 w 264"/>
                <a:gd name="T23" fmla="*/ 4 h 256"/>
                <a:gd name="T24" fmla="*/ 224 w 264"/>
                <a:gd name="T25" fmla="*/ 2 h 256"/>
                <a:gd name="T26" fmla="*/ 217 w 264"/>
                <a:gd name="T27" fmla="*/ 0 h 256"/>
                <a:gd name="T28" fmla="*/ 212 w 264"/>
                <a:gd name="T29" fmla="*/ 0 h 256"/>
                <a:gd name="T30" fmla="*/ 205 w 264"/>
                <a:gd name="T31" fmla="*/ 1 h 256"/>
                <a:gd name="T32" fmla="*/ 196 w 264"/>
                <a:gd name="T33" fmla="*/ 3 h 256"/>
                <a:gd name="T34" fmla="*/ 188 w 264"/>
                <a:gd name="T35" fmla="*/ 7 h 256"/>
                <a:gd name="T36" fmla="*/ 178 w 264"/>
                <a:gd name="T37" fmla="*/ 14 h 256"/>
                <a:gd name="T38" fmla="*/ 124 w 264"/>
                <a:gd name="T39" fmla="*/ 103 h 256"/>
                <a:gd name="T40" fmla="*/ 64 w 264"/>
                <a:gd name="T41" fmla="*/ 162 h 256"/>
                <a:gd name="T42" fmla="*/ 56 w 264"/>
                <a:gd name="T43" fmla="*/ 160 h 256"/>
                <a:gd name="T44" fmla="*/ 52 w 264"/>
                <a:gd name="T45" fmla="*/ 160 h 256"/>
                <a:gd name="T46" fmla="*/ 44 w 264"/>
                <a:gd name="T47" fmla="*/ 161 h 256"/>
                <a:gd name="T48" fmla="*/ 34 w 264"/>
                <a:gd name="T49" fmla="*/ 164 h 256"/>
                <a:gd name="T50" fmla="*/ 27 w 264"/>
                <a:gd name="T51" fmla="*/ 167 h 256"/>
                <a:gd name="T52" fmla="*/ 18 w 264"/>
                <a:gd name="T53" fmla="*/ 174 h 256"/>
                <a:gd name="T54" fmla="*/ 38 w 264"/>
                <a:gd name="T55" fmla="*/ 208 h 256"/>
                <a:gd name="T56" fmla="*/ 52 w 264"/>
                <a:gd name="T57" fmla="*/ 208 h 256"/>
                <a:gd name="T58" fmla="*/ 26 w 264"/>
                <a:gd name="T59" fmla="*/ 248 h 256"/>
                <a:gd name="T60" fmla="*/ 35 w 264"/>
                <a:gd name="T61" fmla="*/ 253 h 256"/>
                <a:gd name="T62" fmla="*/ 42 w 264"/>
                <a:gd name="T63" fmla="*/ 255 h 256"/>
                <a:gd name="T64" fmla="*/ 50 w 264"/>
                <a:gd name="T65" fmla="*/ 256 h 256"/>
                <a:gd name="T66" fmla="*/ 54 w 264"/>
                <a:gd name="T67" fmla="*/ 256 h 256"/>
                <a:gd name="T68" fmla="*/ 63 w 264"/>
                <a:gd name="T69" fmla="*/ 255 h 256"/>
                <a:gd name="T70" fmla="*/ 71 w 264"/>
                <a:gd name="T71" fmla="*/ 252 h 256"/>
                <a:gd name="T72" fmla="*/ 79 w 264"/>
                <a:gd name="T73" fmla="*/ 248 h 256"/>
                <a:gd name="T74" fmla="*/ 98 w 264"/>
                <a:gd name="T75" fmla="*/ 196 h 256"/>
                <a:gd name="T76" fmla="*/ 157 w 264"/>
                <a:gd name="T77" fmla="*/ 136 h 256"/>
                <a:gd name="T78" fmla="*/ 89 w 264"/>
                <a:gd name="T79" fmla="*/ 193 h 256"/>
                <a:gd name="T80" fmla="*/ 80 w 264"/>
                <a:gd name="T81" fmla="*/ 236 h 256"/>
                <a:gd name="T82" fmla="*/ 39 w 264"/>
                <a:gd name="T83" fmla="*/ 246 h 256"/>
                <a:gd name="T84" fmla="*/ 63 w 264"/>
                <a:gd name="T85" fmla="*/ 215 h 256"/>
                <a:gd name="T86" fmla="*/ 45 w 264"/>
                <a:gd name="T87" fmla="*/ 197 h 256"/>
                <a:gd name="T88" fmla="*/ 14 w 264"/>
                <a:gd name="T89" fmla="*/ 221 h 256"/>
                <a:gd name="T90" fmla="*/ 52 w 264"/>
                <a:gd name="T91" fmla="*/ 168 h 256"/>
                <a:gd name="T92" fmla="*/ 67 w 264"/>
                <a:gd name="T93" fmla="*/ 171 h 256"/>
                <a:gd name="T94" fmla="*/ 171 w 264"/>
                <a:gd name="T95" fmla="*/ 66 h 256"/>
                <a:gd name="T96" fmla="*/ 174 w 264"/>
                <a:gd name="T97" fmla="*/ 58 h 256"/>
                <a:gd name="T98" fmla="*/ 212 w 264"/>
                <a:gd name="T99" fmla="*/ 8 h 256"/>
                <a:gd name="T100" fmla="*/ 206 w 264"/>
                <a:gd name="T101" fmla="*/ 29 h 256"/>
                <a:gd name="T102" fmla="*/ 206 w 264"/>
                <a:gd name="T103" fmla="*/ 54 h 256"/>
                <a:gd name="T104" fmla="*/ 231 w 264"/>
                <a:gd name="T105" fmla="*/ 54 h 256"/>
                <a:gd name="T106" fmla="*/ 240 w 264"/>
                <a:gd name="T107" fmla="*/ 76 h 256"/>
                <a:gd name="T108" fmla="*/ 202 w 264"/>
                <a:gd name="T109" fmla="*/ 86 h 256"/>
                <a:gd name="T110" fmla="*/ 194 w 264"/>
                <a:gd name="T111" fmla="*/ 8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4" h="256">
                  <a:moveTo>
                    <a:pt x="157" y="136"/>
                  </a:moveTo>
                  <a:cubicBezTo>
                    <a:pt x="200" y="94"/>
                    <a:pt x="200" y="94"/>
                    <a:pt x="200" y="94"/>
                  </a:cubicBezTo>
                  <a:cubicBezTo>
                    <a:pt x="202" y="95"/>
                    <a:pt x="204" y="95"/>
                    <a:pt x="206" y="95"/>
                  </a:cubicBezTo>
                  <a:cubicBezTo>
                    <a:pt x="207" y="96"/>
                    <a:pt x="207" y="95"/>
                    <a:pt x="208" y="96"/>
                  </a:cubicBezTo>
                  <a:cubicBezTo>
                    <a:pt x="209" y="96"/>
                    <a:pt x="211" y="96"/>
                    <a:pt x="212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2" y="96"/>
                    <a:pt x="213" y="96"/>
                    <a:pt x="213" y="96"/>
                  </a:cubicBezTo>
                  <a:cubicBezTo>
                    <a:pt x="215" y="96"/>
                    <a:pt x="218" y="95"/>
                    <a:pt x="220" y="95"/>
                  </a:cubicBezTo>
                  <a:cubicBezTo>
                    <a:pt x="221" y="95"/>
                    <a:pt x="222" y="95"/>
                    <a:pt x="222" y="95"/>
                  </a:cubicBezTo>
                  <a:cubicBezTo>
                    <a:pt x="225" y="94"/>
                    <a:pt x="228" y="93"/>
                    <a:pt x="230" y="92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33" y="91"/>
                    <a:pt x="235" y="90"/>
                    <a:pt x="237" y="89"/>
                  </a:cubicBezTo>
                  <a:cubicBezTo>
                    <a:pt x="238" y="88"/>
                    <a:pt x="239" y="88"/>
                    <a:pt x="239" y="87"/>
                  </a:cubicBezTo>
                  <a:cubicBezTo>
                    <a:pt x="242" y="86"/>
                    <a:pt x="244" y="84"/>
                    <a:pt x="246" y="82"/>
                  </a:cubicBezTo>
                  <a:cubicBezTo>
                    <a:pt x="262" y="66"/>
                    <a:pt x="264" y="40"/>
                    <a:pt x="252" y="22"/>
                  </a:cubicBezTo>
                  <a:cubicBezTo>
                    <a:pt x="226" y="48"/>
                    <a:pt x="226" y="48"/>
                    <a:pt x="226" y="48"/>
                  </a:cubicBezTo>
                  <a:cubicBezTo>
                    <a:pt x="225" y="49"/>
                    <a:pt x="224" y="50"/>
                    <a:pt x="222" y="50"/>
                  </a:cubicBezTo>
                  <a:cubicBezTo>
                    <a:pt x="221" y="51"/>
                    <a:pt x="220" y="51"/>
                    <a:pt x="219" y="51"/>
                  </a:cubicBezTo>
                  <a:cubicBezTo>
                    <a:pt x="219" y="51"/>
                    <a:pt x="219" y="51"/>
                    <a:pt x="219" y="51"/>
                  </a:cubicBezTo>
                  <a:cubicBezTo>
                    <a:pt x="218" y="51"/>
                    <a:pt x="216" y="51"/>
                    <a:pt x="215" y="50"/>
                  </a:cubicBezTo>
                  <a:cubicBezTo>
                    <a:pt x="214" y="50"/>
                    <a:pt x="213" y="49"/>
                    <a:pt x="212" y="48"/>
                  </a:cubicBezTo>
                  <a:cubicBezTo>
                    <a:pt x="208" y="44"/>
                    <a:pt x="208" y="38"/>
                    <a:pt x="212" y="34"/>
                  </a:cubicBezTo>
                  <a:cubicBezTo>
                    <a:pt x="238" y="8"/>
                    <a:pt x="238" y="8"/>
                    <a:pt x="238" y="8"/>
                  </a:cubicBezTo>
                  <a:cubicBezTo>
                    <a:pt x="236" y="7"/>
                    <a:pt x="234" y="5"/>
                    <a:pt x="232" y="4"/>
                  </a:cubicBezTo>
                  <a:cubicBezTo>
                    <a:pt x="231" y="4"/>
                    <a:pt x="230" y="4"/>
                    <a:pt x="229" y="3"/>
                  </a:cubicBezTo>
                  <a:cubicBezTo>
                    <a:pt x="228" y="3"/>
                    <a:pt x="226" y="2"/>
                    <a:pt x="224" y="2"/>
                  </a:cubicBezTo>
                  <a:cubicBezTo>
                    <a:pt x="224" y="1"/>
                    <a:pt x="223" y="1"/>
                    <a:pt x="222" y="1"/>
                  </a:cubicBezTo>
                  <a:cubicBezTo>
                    <a:pt x="220" y="1"/>
                    <a:pt x="219" y="1"/>
                    <a:pt x="217" y="0"/>
                  </a:cubicBezTo>
                  <a:cubicBezTo>
                    <a:pt x="216" y="0"/>
                    <a:pt x="215" y="0"/>
                    <a:pt x="214" y="0"/>
                  </a:cubicBezTo>
                  <a:cubicBezTo>
                    <a:pt x="213" y="0"/>
                    <a:pt x="213" y="0"/>
                    <a:pt x="212" y="0"/>
                  </a:cubicBezTo>
                  <a:cubicBezTo>
                    <a:pt x="211" y="0"/>
                    <a:pt x="211" y="0"/>
                    <a:pt x="210" y="0"/>
                  </a:cubicBezTo>
                  <a:cubicBezTo>
                    <a:pt x="208" y="0"/>
                    <a:pt x="207" y="0"/>
                    <a:pt x="205" y="1"/>
                  </a:cubicBezTo>
                  <a:cubicBezTo>
                    <a:pt x="204" y="1"/>
                    <a:pt x="203" y="1"/>
                    <a:pt x="201" y="1"/>
                  </a:cubicBezTo>
                  <a:cubicBezTo>
                    <a:pt x="200" y="2"/>
                    <a:pt x="198" y="2"/>
                    <a:pt x="196" y="3"/>
                  </a:cubicBezTo>
                  <a:cubicBezTo>
                    <a:pt x="195" y="3"/>
                    <a:pt x="194" y="4"/>
                    <a:pt x="193" y="4"/>
                  </a:cubicBezTo>
                  <a:cubicBezTo>
                    <a:pt x="191" y="5"/>
                    <a:pt x="189" y="6"/>
                    <a:pt x="188" y="7"/>
                  </a:cubicBezTo>
                  <a:cubicBezTo>
                    <a:pt x="187" y="7"/>
                    <a:pt x="186" y="8"/>
                    <a:pt x="185" y="8"/>
                  </a:cubicBezTo>
                  <a:cubicBezTo>
                    <a:pt x="183" y="10"/>
                    <a:pt x="180" y="12"/>
                    <a:pt x="178" y="14"/>
                  </a:cubicBezTo>
                  <a:cubicBezTo>
                    <a:pt x="166" y="27"/>
                    <a:pt x="162" y="44"/>
                    <a:pt x="166" y="60"/>
                  </a:cubicBezTo>
                  <a:cubicBezTo>
                    <a:pt x="124" y="103"/>
                    <a:pt x="124" y="103"/>
                    <a:pt x="124" y="103"/>
                  </a:cubicBezTo>
                  <a:cubicBezTo>
                    <a:pt x="107" y="120"/>
                    <a:pt x="107" y="120"/>
                    <a:pt x="107" y="120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62" y="161"/>
                    <a:pt x="60" y="161"/>
                    <a:pt x="58" y="161"/>
                  </a:cubicBezTo>
                  <a:cubicBezTo>
                    <a:pt x="57" y="161"/>
                    <a:pt x="57" y="161"/>
                    <a:pt x="56" y="160"/>
                  </a:cubicBezTo>
                  <a:cubicBezTo>
                    <a:pt x="55" y="160"/>
                    <a:pt x="53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1" y="160"/>
                    <a:pt x="51" y="160"/>
                  </a:cubicBezTo>
                  <a:cubicBezTo>
                    <a:pt x="49" y="160"/>
                    <a:pt x="46" y="161"/>
                    <a:pt x="44" y="161"/>
                  </a:cubicBezTo>
                  <a:cubicBezTo>
                    <a:pt x="43" y="161"/>
                    <a:pt x="42" y="161"/>
                    <a:pt x="42" y="161"/>
                  </a:cubicBezTo>
                  <a:cubicBezTo>
                    <a:pt x="39" y="162"/>
                    <a:pt x="36" y="163"/>
                    <a:pt x="34" y="164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31" y="165"/>
                    <a:pt x="29" y="166"/>
                    <a:pt x="27" y="167"/>
                  </a:cubicBezTo>
                  <a:cubicBezTo>
                    <a:pt x="26" y="168"/>
                    <a:pt x="25" y="168"/>
                    <a:pt x="25" y="169"/>
                  </a:cubicBezTo>
                  <a:cubicBezTo>
                    <a:pt x="22" y="170"/>
                    <a:pt x="20" y="172"/>
                    <a:pt x="18" y="174"/>
                  </a:cubicBezTo>
                  <a:cubicBezTo>
                    <a:pt x="2" y="190"/>
                    <a:pt x="0" y="216"/>
                    <a:pt x="12" y="234"/>
                  </a:cubicBezTo>
                  <a:cubicBezTo>
                    <a:pt x="38" y="208"/>
                    <a:pt x="38" y="208"/>
                    <a:pt x="38" y="208"/>
                  </a:cubicBezTo>
                  <a:cubicBezTo>
                    <a:pt x="40" y="206"/>
                    <a:pt x="43" y="205"/>
                    <a:pt x="45" y="205"/>
                  </a:cubicBezTo>
                  <a:cubicBezTo>
                    <a:pt x="48" y="205"/>
                    <a:pt x="50" y="206"/>
                    <a:pt x="52" y="208"/>
                  </a:cubicBezTo>
                  <a:cubicBezTo>
                    <a:pt x="56" y="212"/>
                    <a:pt x="56" y="218"/>
                    <a:pt x="52" y="222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28" y="249"/>
                    <a:pt x="30" y="251"/>
                    <a:pt x="32" y="252"/>
                  </a:cubicBezTo>
                  <a:cubicBezTo>
                    <a:pt x="33" y="252"/>
                    <a:pt x="34" y="252"/>
                    <a:pt x="35" y="253"/>
                  </a:cubicBezTo>
                  <a:cubicBezTo>
                    <a:pt x="36" y="253"/>
                    <a:pt x="38" y="254"/>
                    <a:pt x="40" y="254"/>
                  </a:cubicBezTo>
                  <a:cubicBezTo>
                    <a:pt x="40" y="255"/>
                    <a:pt x="41" y="255"/>
                    <a:pt x="42" y="255"/>
                  </a:cubicBezTo>
                  <a:cubicBezTo>
                    <a:pt x="44" y="255"/>
                    <a:pt x="45" y="255"/>
                    <a:pt x="47" y="256"/>
                  </a:cubicBezTo>
                  <a:cubicBezTo>
                    <a:pt x="48" y="256"/>
                    <a:pt x="49" y="256"/>
                    <a:pt x="50" y="256"/>
                  </a:cubicBezTo>
                  <a:cubicBezTo>
                    <a:pt x="51" y="256"/>
                    <a:pt x="51" y="256"/>
                    <a:pt x="52" y="256"/>
                  </a:cubicBezTo>
                  <a:cubicBezTo>
                    <a:pt x="53" y="256"/>
                    <a:pt x="53" y="256"/>
                    <a:pt x="54" y="256"/>
                  </a:cubicBezTo>
                  <a:cubicBezTo>
                    <a:pt x="56" y="256"/>
                    <a:pt x="57" y="256"/>
                    <a:pt x="59" y="255"/>
                  </a:cubicBezTo>
                  <a:cubicBezTo>
                    <a:pt x="60" y="255"/>
                    <a:pt x="61" y="255"/>
                    <a:pt x="63" y="255"/>
                  </a:cubicBezTo>
                  <a:cubicBezTo>
                    <a:pt x="64" y="254"/>
                    <a:pt x="66" y="254"/>
                    <a:pt x="68" y="253"/>
                  </a:cubicBezTo>
                  <a:cubicBezTo>
                    <a:pt x="69" y="253"/>
                    <a:pt x="70" y="252"/>
                    <a:pt x="71" y="252"/>
                  </a:cubicBezTo>
                  <a:cubicBezTo>
                    <a:pt x="73" y="251"/>
                    <a:pt x="75" y="250"/>
                    <a:pt x="76" y="249"/>
                  </a:cubicBezTo>
                  <a:cubicBezTo>
                    <a:pt x="77" y="249"/>
                    <a:pt x="78" y="248"/>
                    <a:pt x="79" y="248"/>
                  </a:cubicBezTo>
                  <a:cubicBezTo>
                    <a:pt x="81" y="246"/>
                    <a:pt x="84" y="244"/>
                    <a:pt x="86" y="242"/>
                  </a:cubicBezTo>
                  <a:cubicBezTo>
                    <a:pt x="98" y="229"/>
                    <a:pt x="102" y="212"/>
                    <a:pt x="98" y="196"/>
                  </a:cubicBezTo>
                  <a:cubicBezTo>
                    <a:pt x="140" y="153"/>
                    <a:pt x="140" y="153"/>
                    <a:pt x="140" y="153"/>
                  </a:cubicBezTo>
                  <a:lnTo>
                    <a:pt x="157" y="136"/>
                  </a:lnTo>
                  <a:close/>
                  <a:moveTo>
                    <a:pt x="93" y="190"/>
                  </a:moveTo>
                  <a:cubicBezTo>
                    <a:pt x="89" y="193"/>
                    <a:pt x="89" y="193"/>
                    <a:pt x="89" y="193"/>
                  </a:cubicBezTo>
                  <a:cubicBezTo>
                    <a:pt x="90" y="198"/>
                    <a:pt x="90" y="198"/>
                    <a:pt x="90" y="198"/>
                  </a:cubicBezTo>
                  <a:cubicBezTo>
                    <a:pt x="94" y="212"/>
                    <a:pt x="90" y="226"/>
                    <a:pt x="80" y="236"/>
                  </a:cubicBezTo>
                  <a:cubicBezTo>
                    <a:pt x="73" y="244"/>
                    <a:pt x="63" y="248"/>
                    <a:pt x="52" y="248"/>
                  </a:cubicBezTo>
                  <a:cubicBezTo>
                    <a:pt x="48" y="248"/>
                    <a:pt x="43" y="247"/>
                    <a:pt x="39" y="246"/>
                  </a:cubicBezTo>
                  <a:cubicBezTo>
                    <a:pt x="58" y="227"/>
                    <a:pt x="58" y="227"/>
                    <a:pt x="58" y="227"/>
                  </a:cubicBezTo>
                  <a:cubicBezTo>
                    <a:pt x="61" y="224"/>
                    <a:pt x="63" y="219"/>
                    <a:pt x="63" y="215"/>
                  </a:cubicBezTo>
                  <a:cubicBezTo>
                    <a:pt x="63" y="210"/>
                    <a:pt x="61" y="206"/>
                    <a:pt x="58" y="202"/>
                  </a:cubicBezTo>
                  <a:cubicBezTo>
                    <a:pt x="54" y="199"/>
                    <a:pt x="50" y="197"/>
                    <a:pt x="45" y="197"/>
                  </a:cubicBezTo>
                  <a:cubicBezTo>
                    <a:pt x="41" y="197"/>
                    <a:pt x="36" y="199"/>
                    <a:pt x="33" y="202"/>
                  </a:cubicBezTo>
                  <a:cubicBezTo>
                    <a:pt x="14" y="221"/>
                    <a:pt x="14" y="221"/>
                    <a:pt x="14" y="221"/>
                  </a:cubicBezTo>
                  <a:cubicBezTo>
                    <a:pt x="9" y="207"/>
                    <a:pt x="13" y="191"/>
                    <a:pt x="24" y="180"/>
                  </a:cubicBezTo>
                  <a:cubicBezTo>
                    <a:pt x="31" y="172"/>
                    <a:pt x="41" y="168"/>
                    <a:pt x="52" y="168"/>
                  </a:cubicBezTo>
                  <a:cubicBezTo>
                    <a:pt x="55" y="168"/>
                    <a:pt x="59" y="169"/>
                    <a:pt x="62" y="17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70" y="167"/>
                    <a:pt x="70" y="167"/>
                    <a:pt x="70" y="167"/>
                  </a:cubicBezTo>
                  <a:cubicBezTo>
                    <a:pt x="171" y="66"/>
                    <a:pt x="171" y="66"/>
                    <a:pt x="171" y="66"/>
                  </a:cubicBezTo>
                  <a:cubicBezTo>
                    <a:pt x="175" y="63"/>
                    <a:pt x="175" y="63"/>
                    <a:pt x="175" y="63"/>
                  </a:cubicBezTo>
                  <a:cubicBezTo>
                    <a:pt x="174" y="58"/>
                    <a:pt x="174" y="58"/>
                    <a:pt x="174" y="58"/>
                  </a:cubicBezTo>
                  <a:cubicBezTo>
                    <a:pt x="170" y="44"/>
                    <a:pt x="174" y="30"/>
                    <a:pt x="184" y="20"/>
                  </a:cubicBezTo>
                  <a:cubicBezTo>
                    <a:pt x="191" y="12"/>
                    <a:pt x="201" y="8"/>
                    <a:pt x="212" y="8"/>
                  </a:cubicBezTo>
                  <a:cubicBezTo>
                    <a:pt x="216" y="8"/>
                    <a:pt x="221" y="9"/>
                    <a:pt x="225" y="10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3" y="32"/>
                    <a:pt x="201" y="37"/>
                    <a:pt x="201" y="41"/>
                  </a:cubicBezTo>
                  <a:cubicBezTo>
                    <a:pt x="201" y="46"/>
                    <a:pt x="203" y="50"/>
                    <a:pt x="206" y="54"/>
                  </a:cubicBezTo>
                  <a:cubicBezTo>
                    <a:pt x="210" y="57"/>
                    <a:pt x="214" y="59"/>
                    <a:pt x="219" y="59"/>
                  </a:cubicBezTo>
                  <a:cubicBezTo>
                    <a:pt x="223" y="59"/>
                    <a:pt x="228" y="57"/>
                    <a:pt x="231" y="54"/>
                  </a:cubicBezTo>
                  <a:cubicBezTo>
                    <a:pt x="250" y="35"/>
                    <a:pt x="250" y="35"/>
                    <a:pt x="250" y="35"/>
                  </a:cubicBezTo>
                  <a:cubicBezTo>
                    <a:pt x="255" y="49"/>
                    <a:pt x="251" y="65"/>
                    <a:pt x="240" y="76"/>
                  </a:cubicBezTo>
                  <a:cubicBezTo>
                    <a:pt x="233" y="84"/>
                    <a:pt x="223" y="88"/>
                    <a:pt x="212" y="88"/>
                  </a:cubicBezTo>
                  <a:cubicBezTo>
                    <a:pt x="209" y="88"/>
                    <a:pt x="205" y="87"/>
                    <a:pt x="202" y="86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4" y="89"/>
                    <a:pt x="194" y="89"/>
                    <a:pt x="194" y="89"/>
                  </a:cubicBezTo>
                  <a:lnTo>
                    <a:pt x="93" y="190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396524" y="4220206"/>
            <a:ext cx="2207056" cy="0"/>
          </a:xfrm>
          <a:prstGeom prst="line">
            <a:avLst/>
          </a:prstGeom>
          <a:ln w="12700" cap="rnd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396524" y="5015260"/>
            <a:ext cx="2210597" cy="356"/>
          </a:xfrm>
          <a:prstGeom prst="line">
            <a:avLst/>
          </a:prstGeom>
          <a:ln w="12700" cap="rnd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2633560" y="4867747"/>
            <a:ext cx="2872491" cy="0"/>
          </a:xfrm>
          <a:prstGeom prst="line">
            <a:avLst/>
          </a:prstGeom>
          <a:ln w="12700" cap="rnd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2633560" y="5700117"/>
            <a:ext cx="2872491" cy="0"/>
          </a:xfrm>
          <a:prstGeom prst="line">
            <a:avLst/>
          </a:prstGeom>
          <a:ln w="12700" cap="rnd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659526" y="2423932"/>
            <a:ext cx="2383404" cy="0"/>
          </a:xfrm>
          <a:prstGeom prst="line">
            <a:avLst/>
          </a:prstGeom>
          <a:ln w="12700" cap="rnd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5400000">
            <a:off x="5055937" y="1995337"/>
            <a:ext cx="759425" cy="0"/>
          </a:xfrm>
          <a:prstGeom prst="line">
            <a:avLst/>
          </a:prstGeom>
          <a:ln w="12700" cap="rnd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ight Triangle 66"/>
          <p:cNvSpPr/>
          <p:nvPr/>
        </p:nvSpPr>
        <p:spPr bwMode="auto">
          <a:xfrm rot="2700000" flipV="1">
            <a:off x="5828911" y="3224969"/>
            <a:ext cx="387950" cy="38795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646D72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65" name="Right Triangle 64"/>
          <p:cNvSpPr/>
          <p:nvPr/>
        </p:nvSpPr>
        <p:spPr bwMode="auto">
          <a:xfrm rot="2700000" flipV="1">
            <a:off x="11532716" y="3214695"/>
            <a:ext cx="387950" cy="387950"/>
          </a:xfrm>
          <a:prstGeom prst="rtTriangle">
            <a:avLst/>
          </a:prstGeom>
          <a:solidFill>
            <a:srgbClr val="73952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646D72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66" name="Right Triangle 65"/>
          <p:cNvSpPr/>
          <p:nvPr/>
        </p:nvSpPr>
        <p:spPr bwMode="auto">
          <a:xfrm rot="18900000">
            <a:off x="8590145" y="3196324"/>
            <a:ext cx="387950" cy="387950"/>
          </a:xfrm>
          <a:prstGeom prst="rtTriangle">
            <a:avLst/>
          </a:prstGeom>
          <a:solidFill>
            <a:srgbClr val="A22B3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646D72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64" name="Straight Connector 163"/>
          <p:cNvCxnSpPr/>
          <p:nvPr/>
        </p:nvCxnSpPr>
        <p:spPr>
          <a:xfrm>
            <a:off x="6460069" y="4312894"/>
            <a:ext cx="2383404" cy="0"/>
          </a:xfrm>
          <a:prstGeom prst="line">
            <a:avLst/>
          </a:prstGeom>
          <a:ln w="12700" cap="rnd">
            <a:solidFill>
              <a:srgbClr val="A22B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9176734" y="2625843"/>
            <a:ext cx="2554187" cy="0"/>
          </a:xfrm>
          <a:prstGeom prst="line">
            <a:avLst/>
          </a:prstGeom>
          <a:ln w="12700" cap="rnd">
            <a:solidFill>
              <a:srgbClr val="7396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9176734" y="1649687"/>
            <a:ext cx="2554187" cy="0"/>
          </a:xfrm>
          <a:prstGeom prst="line">
            <a:avLst/>
          </a:prstGeom>
          <a:ln w="12700" cap="rnd">
            <a:solidFill>
              <a:srgbClr val="7396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63" idx="3"/>
          </p:cNvCxnSpPr>
          <p:nvPr/>
        </p:nvCxnSpPr>
        <p:spPr>
          <a:xfrm flipH="1">
            <a:off x="2603580" y="3884171"/>
            <a:ext cx="3541" cy="2113227"/>
          </a:xfrm>
          <a:prstGeom prst="line">
            <a:avLst/>
          </a:prstGeom>
          <a:ln w="12700" cap="rnd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" name="Group 167"/>
          <p:cNvGrpSpPr/>
          <p:nvPr/>
        </p:nvGrpSpPr>
        <p:grpSpPr bwMode="gray">
          <a:xfrm>
            <a:off x="427482" y="4450041"/>
            <a:ext cx="377266" cy="418076"/>
            <a:chOff x="5780088" y="1470025"/>
            <a:chExt cx="528638" cy="585788"/>
          </a:xfrm>
        </p:grpSpPr>
        <p:sp>
          <p:nvSpPr>
            <p:cNvPr id="169" name="Freeform 29"/>
            <p:cNvSpPr>
              <a:spLocks noEditPoints="1"/>
            </p:cNvSpPr>
            <p:nvPr/>
          </p:nvSpPr>
          <p:spPr bwMode="gray">
            <a:xfrm>
              <a:off x="5780088" y="1470025"/>
              <a:ext cx="303213" cy="585788"/>
            </a:xfrm>
            <a:custGeom>
              <a:avLst/>
              <a:gdLst>
                <a:gd name="T0" fmla="*/ 83 w 132"/>
                <a:gd name="T1" fmla="*/ 62 h 256"/>
                <a:gd name="T2" fmla="*/ 100 w 132"/>
                <a:gd name="T3" fmla="*/ 33 h 256"/>
                <a:gd name="T4" fmla="*/ 67 w 132"/>
                <a:gd name="T5" fmla="*/ 0 h 256"/>
                <a:gd name="T6" fmla="*/ 33 w 132"/>
                <a:gd name="T7" fmla="*/ 33 h 256"/>
                <a:gd name="T8" fmla="*/ 50 w 132"/>
                <a:gd name="T9" fmla="*/ 62 h 256"/>
                <a:gd name="T10" fmla="*/ 0 w 132"/>
                <a:gd name="T11" fmla="*/ 127 h 256"/>
                <a:gd name="T12" fmla="*/ 0 w 132"/>
                <a:gd name="T13" fmla="*/ 180 h 256"/>
                <a:gd name="T14" fmla="*/ 28 w 132"/>
                <a:gd name="T15" fmla="*/ 180 h 256"/>
                <a:gd name="T16" fmla="*/ 28 w 132"/>
                <a:gd name="T17" fmla="*/ 256 h 256"/>
                <a:gd name="T18" fmla="*/ 36 w 132"/>
                <a:gd name="T19" fmla="*/ 256 h 256"/>
                <a:gd name="T20" fmla="*/ 36 w 132"/>
                <a:gd name="T21" fmla="*/ 152 h 256"/>
                <a:gd name="T22" fmla="*/ 28 w 132"/>
                <a:gd name="T23" fmla="*/ 152 h 256"/>
                <a:gd name="T24" fmla="*/ 28 w 132"/>
                <a:gd name="T25" fmla="*/ 172 h 256"/>
                <a:gd name="T26" fmla="*/ 8 w 132"/>
                <a:gd name="T27" fmla="*/ 172 h 256"/>
                <a:gd name="T28" fmla="*/ 8 w 132"/>
                <a:gd name="T29" fmla="*/ 127 h 256"/>
                <a:gd name="T30" fmla="*/ 66 w 132"/>
                <a:gd name="T31" fmla="*/ 68 h 256"/>
                <a:gd name="T32" fmla="*/ 124 w 132"/>
                <a:gd name="T33" fmla="*/ 127 h 256"/>
                <a:gd name="T34" fmla="*/ 124 w 132"/>
                <a:gd name="T35" fmla="*/ 172 h 256"/>
                <a:gd name="T36" fmla="*/ 108 w 132"/>
                <a:gd name="T37" fmla="*/ 172 h 256"/>
                <a:gd name="T38" fmla="*/ 108 w 132"/>
                <a:gd name="T39" fmla="*/ 152 h 256"/>
                <a:gd name="T40" fmla="*/ 100 w 132"/>
                <a:gd name="T41" fmla="*/ 152 h 256"/>
                <a:gd name="T42" fmla="*/ 100 w 132"/>
                <a:gd name="T43" fmla="*/ 256 h 256"/>
                <a:gd name="T44" fmla="*/ 108 w 132"/>
                <a:gd name="T45" fmla="*/ 256 h 256"/>
                <a:gd name="T46" fmla="*/ 108 w 132"/>
                <a:gd name="T47" fmla="*/ 180 h 256"/>
                <a:gd name="T48" fmla="*/ 132 w 132"/>
                <a:gd name="T49" fmla="*/ 180 h 256"/>
                <a:gd name="T50" fmla="*/ 132 w 132"/>
                <a:gd name="T51" fmla="*/ 127 h 256"/>
                <a:gd name="T52" fmla="*/ 83 w 132"/>
                <a:gd name="T53" fmla="*/ 62 h 256"/>
                <a:gd name="T54" fmla="*/ 41 w 132"/>
                <a:gd name="T55" fmla="*/ 33 h 256"/>
                <a:gd name="T56" fmla="*/ 67 w 132"/>
                <a:gd name="T57" fmla="*/ 8 h 256"/>
                <a:gd name="T58" fmla="*/ 92 w 132"/>
                <a:gd name="T59" fmla="*/ 33 h 256"/>
                <a:gd name="T60" fmla="*/ 67 w 132"/>
                <a:gd name="T61" fmla="*/ 59 h 256"/>
                <a:gd name="T62" fmla="*/ 41 w 132"/>
                <a:gd name="T63" fmla="*/ 33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256">
                  <a:moveTo>
                    <a:pt x="83" y="62"/>
                  </a:moveTo>
                  <a:cubicBezTo>
                    <a:pt x="93" y="56"/>
                    <a:pt x="100" y="46"/>
                    <a:pt x="100" y="33"/>
                  </a:cubicBezTo>
                  <a:cubicBezTo>
                    <a:pt x="100" y="15"/>
                    <a:pt x="85" y="0"/>
                    <a:pt x="67" y="0"/>
                  </a:cubicBezTo>
                  <a:cubicBezTo>
                    <a:pt x="48" y="0"/>
                    <a:pt x="33" y="15"/>
                    <a:pt x="33" y="33"/>
                  </a:cubicBezTo>
                  <a:cubicBezTo>
                    <a:pt x="33" y="46"/>
                    <a:pt x="40" y="56"/>
                    <a:pt x="50" y="62"/>
                  </a:cubicBezTo>
                  <a:cubicBezTo>
                    <a:pt x="21" y="70"/>
                    <a:pt x="0" y="96"/>
                    <a:pt x="0" y="127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8" y="256"/>
                    <a:pt x="28" y="256"/>
                    <a:pt x="28" y="256"/>
                  </a:cubicBezTo>
                  <a:cubicBezTo>
                    <a:pt x="36" y="256"/>
                    <a:pt x="36" y="256"/>
                    <a:pt x="36" y="256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28" y="152"/>
                    <a:pt x="28" y="152"/>
                    <a:pt x="28" y="152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27"/>
                    <a:pt x="8" y="127"/>
                    <a:pt x="8" y="127"/>
                  </a:cubicBezTo>
                  <a:cubicBezTo>
                    <a:pt x="8" y="94"/>
                    <a:pt x="34" y="68"/>
                    <a:pt x="66" y="68"/>
                  </a:cubicBezTo>
                  <a:cubicBezTo>
                    <a:pt x="98" y="68"/>
                    <a:pt x="124" y="94"/>
                    <a:pt x="124" y="127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0" y="152"/>
                    <a:pt x="100" y="152"/>
                    <a:pt x="100" y="152"/>
                  </a:cubicBezTo>
                  <a:cubicBezTo>
                    <a:pt x="100" y="256"/>
                    <a:pt x="100" y="256"/>
                    <a:pt x="100" y="256"/>
                  </a:cubicBezTo>
                  <a:cubicBezTo>
                    <a:pt x="108" y="256"/>
                    <a:pt x="108" y="256"/>
                    <a:pt x="108" y="256"/>
                  </a:cubicBezTo>
                  <a:cubicBezTo>
                    <a:pt x="108" y="180"/>
                    <a:pt x="108" y="180"/>
                    <a:pt x="108" y="180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2" y="96"/>
                    <a:pt x="111" y="70"/>
                    <a:pt x="83" y="62"/>
                  </a:cubicBezTo>
                  <a:close/>
                  <a:moveTo>
                    <a:pt x="41" y="33"/>
                  </a:moveTo>
                  <a:cubicBezTo>
                    <a:pt x="41" y="19"/>
                    <a:pt x="53" y="8"/>
                    <a:pt x="67" y="8"/>
                  </a:cubicBezTo>
                  <a:cubicBezTo>
                    <a:pt x="81" y="8"/>
                    <a:pt x="92" y="19"/>
                    <a:pt x="92" y="33"/>
                  </a:cubicBezTo>
                  <a:cubicBezTo>
                    <a:pt x="92" y="47"/>
                    <a:pt x="81" y="59"/>
                    <a:pt x="67" y="59"/>
                  </a:cubicBezTo>
                  <a:cubicBezTo>
                    <a:pt x="53" y="59"/>
                    <a:pt x="41" y="47"/>
                    <a:pt x="41" y="33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30"/>
            <p:cNvSpPr>
              <a:spLocks noEditPoints="1"/>
            </p:cNvSpPr>
            <p:nvPr/>
          </p:nvSpPr>
          <p:spPr bwMode="gray">
            <a:xfrm>
              <a:off x="5937251" y="1470025"/>
              <a:ext cx="371475" cy="284163"/>
            </a:xfrm>
            <a:custGeom>
              <a:avLst/>
              <a:gdLst>
                <a:gd name="T0" fmla="*/ 143 w 162"/>
                <a:gd name="T1" fmla="*/ 15 h 124"/>
                <a:gd name="T2" fmla="*/ 107 w 162"/>
                <a:gd name="T3" fmla="*/ 0 h 124"/>
                <a:gd name="T4" fmla="*/ 72 w 162"/>
                <a:gd name="T5" fmla="*/ 15 h 124"/>
                <a:gd name="T6" fmla="*/ 60 w 162"/>
                <a:gd name="T7" fmla="*/ 35 h 124"/>
                <a:gd name="T8" fmla="*/ 36 w 162"/>
                <a:gd name="T9" fmla="*/ 51 h 124"/>
                <a:gd name="T10" fmla="*/ 60 w 162"/>
                <a:gd name="T11" fmla="*/ 66 h 124"/>
                <a:gd name="T12" fmla="*/ 72 w 162"/>
                <a:gd name="T13" fmla="*/ 86 h 124"/>
                <a:gd name="T14" fmla="*/ 107 w 162"/>
                <a:gd name="T15" fmla="*/ 101 h 124"/>
                <a:gd name="T16" fmla="*/ 143 w 162"/>
                <a:gd name="T17" fmla="*/ 86 h 124"/>
                <a:gd name="T18" fmla="*/ 143 w 162"/>
                <a:gd name="T19" fmla="*/ 15 h 124"/>
                <a:gd name="T20" fmla="*/ 137 w 162"/>
                <a:gd name="T21" fmla="*/ 80 h 124"/>
                <a:gd name="T22" fmla="*/ 107 w 162"/>
                <a:gd name="T23" fmla="*/ 93 h 124"/>
                <a:gd name="T24" fmla="*/ 78 w 162"/>
                <a:gd name="T25" fmla="*/ 80 h 124"/>
                <a:gd name="T26" fmla="*/ 67 w 162"/>
                <a:gd name="T27" fmla="*/ 63 h 124"/>
                <a:gd name="T28" fmla="*/ 66 w 162"/>
                <a:gd name="T29" fmla="*/ 60 h 124"/>
                <a:gd name="T30" fmla="*/ 51 w 162"/>
                <a:gd name="T31" fmla="*/ 51 h 124"/>
                <a:gd name="T32" fmla="*/ 66 w 162"/>
                <a:gd name="T33" fmla="*/ 41 h 124"/>
                <a:gd name="T34" fmla="*/ 67 w 162"/>
                <a:gd name="T35" fmla="*/ 38 h 124"/>
                <a:gd name="T36" fmla="*/ 78 w 162"/>
                <a:gd name="T37" fmla="*/ 21 h 124"/>
                <a:gd name="T38" fmla="*/ 107 w 162"/>
                <a:gd name="T39" fmla="*/ 8 h 124"/>
                <a:gd name="T40" fmla="*/ 137 w 162"/>
                <a:gd name="T41" fmla="*/ 21 h 124"/>
                <a:gd name="T42" fmla="*/ 137 w 162"/>
                <a:gd name="T43" fmla="*/ 80 h 124"/>
                <a:gd name="T44" fmla="*/ 122 w 162"/>
                <a:gd name="T45" fmla="*/ 51 h 124"/>
                <a:gd name="T46" fmla="*/ 129 w 162"/>
                <a:gd name="T47" fmla="*/ 43 h 124"/>
                <a:gd name="T48" fmla="*/ 136 w 162"/>
                <a:gd name="T49" fmla="*/ 50 h 124"/>
                <a:gd name="T50" fmla="*/ 129 w 162"/>
                <a:gd name="T51" fmla="*/ 58 h 124"/>
                <a:gd name="T52" fmla="*/ 122 w 162"/>
                <a:gd name="T53" fmla="*/ 51 h 124"/>
                <a:gd name="T54" fmla="*/ 99 w 162"/>
                <a:gd name="T55" fmla="*/ 51 h 124"/>
                <a:gd name="T56" fmla="*/ 106 w 162"/>
                <a:gd name="T57" fmla="*/ 43 h 124"/>
                <a:gd name="T58" fmla="*/ 114 w 162"/>
                <a:gd name="T59" fmla="*/ 50 h 124"/>
                <a:gd name="T60" fmla="*/ 107 w 162"/>
                <a:gd name="T61" fmla="*/ 58 h 124"/>
                <a:gd name="T62" fmla="*/ 99 w 162"/>
                <a:gd name="T63" fmla="*/ 51 h 124"/>
                <a:gd name="T64" fmla="*/ 75 w 162"/>
                <a:gd name="T65" fmla="*/ 51 h 124"/>
                <a:gd name="T66" fmla="*/ 82 w 162"/>
                <a:gd name="T67" fmla="*/ 43 h 124"/>
                <a:gd name="T68" fmla="*/ 90 w 162"/>
                <a:gd name="T69" fmla="*/ 50 h 124"/>
                <a:gd name="T70" fmla="*/ 83 w 162"/>
                <a:gd name="T71" fmla="*/ 58 h 124"/>
                <a:gd name="T72" fmla="*/ 75 w 162"/>
                <a:gd name="T73" fmla="*/ 51 h 124"/>
                <a:gd name="T74" fmla="*/ 32 w 162"/>
                <a:gd name="T75" fmla="*/ 112 h 124"/>
                <a:gd name="T76" fmla="*/ 20 w 162"/>
                <a:gd name="T77" fmla="*/ 112 h 124"/>
                <a:gd name="T78" fmla="*/ 20 w 162"/>
                <a:gd name="T79" fmla="*/ 124 h 124"/>
                <a:gd name="T80" fmla="*/ 12 w 162"/>
                <a:gd name="T81" fmla="*/ 124 h 124"/>
                <a:gd name="T82" fmla="*/ 12 w 162"/>
                <a:gd name="T83" fmla="*/ 112 h 124"/>
                <a:gd name="T84" fmla="*/ 0 w 162"/>
                <a:gd name="T85" fmla="*/ 112 h 124"/>
                <a:gd name="T86" fmla="*/ 0 w 162"/>
                <a:gd name="T87" fmla="*/ 104 h 124"/>
                <a:gd name="T88" fmla="*/ 12 w 162"/>
                <a:gd name="T89" fmla="*/ 104 h 124"/>
                <a:gd name="T90" fmla="*/ 12 w 162"/>
                <a:gd name="T91" fmla="*/ 92 h 124"/>
                <a:gd name="T92" fmla="*/ 20 w 162"/>
                <a:gd name="T93" fmla="*/ 92 h 124"/>
                <a:gd name="T94" fmla="*/ 20 w 162"/>
                <a:gd name="T95" fmla="*/ 104 h 124"/>
                <a:gd name="T96" fmla="*/ 32 w 162"/>
                <a:gd name="T97" fmla="*/ 104 h 124"/>
                <a:gd name="T98" fmla="*/ 32 w 162"/>
                <a:gd name="T99" fmla="*/ 11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2" h="124">
                  <a:moveTo>
                    <a:pt x="143" y="15"/>
                  </a:moveTo>
                  <a:cubicBezTo>
                    <a:pt x="133" y="5"/>
                    <a:pt x="121" y="0"/>
                    <a:pt x="107" y="0"/>
                  </a:cubicBezTo>
                  <a:cubicBezTo>
                    <a:pt x="94" y="0"/>
                    <a:pt x="81" y="5"/>
                    <a:pt x="72" y="15"/>
                  </a:cubicBezTo>
                  <a:cubicBezTo>
                    <a:pt x="66" y="21"/>
                    <a:pt x="62" y="28"/>
                    <a:pt x="60" y="35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2" y="73"/>
                    <a:pt x="66" y="80"/>
                    <a:pt x="72" y="86"/>
                  </a:cubicBezTo>
                  <a:cubicBezTo>
                    <a:pt x="81" y="96"/>
                    <a:pt x="94" y="101"/>
                    <a:pt x="107" y="101"/>
                  </a:cubicBezTo>
                  <a:cubicBezTo>
                    <a:pt x="121" y="101"/>
                    <a:pt x="133" y="96"/>
                    <a:pt x="143" y="86"/>
                  </a:cubicBezTo>
                  <a:cubicBezTo>
                    <a:pt x="162" y="66"/>
                    <a:pt x="162" y="35"/>
                    <a:pt x="143" y="15"/>
                  </a:cubicBezTo>
                  <a:close/>
                  <a:moveTo>
                    <a:pt x="137" y="80"/>
                  </a:moveTo>
                  <a:cubicBezTo>
                    <a:pt x="129" y="88"/>
                    <a:pt x="119" y="93"/>
                    <a:pt x="107" y="93"/>
                  </a:cubicBezTo>
                  <a:cubicBezTo>
                    <a:pt x="96" y="93"/>
                    <a:pt x="85" y="88"/>
                    <a:pt x="78" y="80"/>
                  </a:cubicBezTo>
                  <a:cubicBezTo>
                    <a:pt x="73" y="76"/>
                    <a:pt x="69" y="69"/>
                    <a:pt x="67" y="63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69" y="32"/>
                    <a:pt x="73" y="25"/>
                    <a:pt x="78" y="21"/>
                  </a:cubicBezTo>
                  <a:cubicBezTo>
                    <a:pt x="85" y="13"/>
                    <a:pt x="96" y="8"/>
                    <a:pt x="107" y="8"/>
                  </a:cubicBezTo>
                  <a:cubicBezTo>
                    <a:pt x="119" y="8"/>
                    <a:pt x="129" y="13"/>
                    <a:pt x="137" y="21"/>
                  </a:cubicBezTo>
                  <a:cubicBezTo>
                    <a:pt x="154" y="37"/>
                    <a:pt x="154" y="64"/>
                    <a:pt x="137" y="80"/>
                  </a:cubicBezTo>
                  <a:close/>
                  <a:moveTo>
                    <a:pt x="122" y="51"/>
                  </a:moveTo>
                  <a:cubicBezTo>
                    <a:pt x="122" y="47"/>
                    <a:pt x="125" y="43"/>
                    <a:pt x="129" y="43"/>
                  </a:cubicBezTo>
                  <a:cubicBezTo>
                    <a:pt x="132" y="43"/>
                    <a:pt x="136" y="46"/>
                    <a:pt x="136" y="50"/>
                  </a:cubicBezTo>
                  <a:cubicBezTo>
                    <a:pt x="136" y="54"/>
                    <a:pt x="133" y="58"/>
                    <a:pt x="129" y="58"/>
                  </a:cubicBezTo>
                  <a:cubicBezTo>
                    <a:pt x="125" y="58"/>
                    <a:pt x="122" y="55"/>
                    <a:pt x="122" y="51"/>
                  </a:cubicBezTo>
                  <a:moveTo>
                    <a:pt x="99" y="51"/>
                  </a:moveTo>
                  <a:cubicBezTo>
                    <a:pt x="99" y="47"/>
                    <a:pt x="102" y="43"/>
                    <a:pt x="106" y="43"/>
                  </a:cubicBezTo>
                  <a:cubicBezTo>
                    <a:pt x="110" y="43"/>
                    <a:pt x="113" y="46"/>
                    <a:pt x="114" y="50"/>
                  </a:cubicBezTo>
                  <a:cubicBezTo>
                    <a:pt x="114" y="54"/>
                    <a:pt x="111" y="58"/>
                    <a:pt x="107" y="58"/>
                  </a:cubicBezTo>
                  <a:cubicBezTo>
                    <a:pt x="103" y="58"/>
                    <a:pt x="99" y="55"/>
                    <a:pt x="99" y="51"/>
                  </a:cubicBezTo>
                  <a:moveTo>
                    <a:pt x="75" y="51"/>
                  </a:moveTo>
                  <a:cubicBezTo>
                    <a:pt x="75" y="47"/>
                    <a:pt x="78" y="43"/>
                    <a:pt x="82" y="43"/>
                  </a:cubicBezTo>
                  <a:cubicBezTo>
                    <a:pt x="86" y="43"/>
                    <a:pt x="90" y="46"/>
                    <a:pt x="90" y="50"/>
                  </a:cubicBezTo>
                  <a:cubicBezTo>
                    <a:pt x="90" y="54"/>
                    <a:pt x="87" y="58"/>
                    <a:pt x="83" y="58"/>
                  </a:cubicBezTo>
                  <a:cubicBezTo>
                    <a:pt x="79" y="58"/>
                    <a:pt x="76" y="55"/>
                    <a:pt x="75" y="51"/>
                  </a:cubicBezTo>
                  <a:moveTo>
                    <a:pt x="32" y="112"/>
                  </a:moveTo>
                  <a:cubicBezTo>
                    <a:pt x="20" y="112"/>
                    <a:pt x="20" y="112"/>
                    <a:pt x="20" y="112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32" y="104"/>
                    <a:pt x="32" y="104"/>
                    <a:pt x="32" y="104"/>
                  </a:cubicBezTo>
                  <a:lnTo>
                    <a:pt x="32" y="112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60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D677531A-5F42-4545-AA0F-CD56B7B90C30}"/>
              </a:ext>
            </a:extLst>
          </p:cNvPr>
          <p:cNvSpPr/>
          <p:nvPr/>
        </p:nvSpPr>
        <p:spPr>
          <a:xfrm>
            <a:off x="0" y="5588281"/>
            <a:ext cx="12192000" cy="651544"/>
          </a:xfrm>
          <a:prstGeom prst="rect">
            <a:avLst/>
          </a:prstGeom>
          <a:pattFill prst="ltDn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0701B0C-BC27-5C4D-B772-0B295FB5BAFD}"/>
              </a:ext>
            </a:extLst>
          </p:cNvPr>
          <p:cNvSpPr/>
          <p:nvPr/>
        </p:nvSpPr>
        <p:spPr>
          <a:xfrm>
            <a:off x="0" y="1161142"/>
            <a:ext cx="12192000" cy="4419442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8194E4A-C32B-408B-B2BF-532E78CB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health care simpler and work better for everyone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173822" y="1241081"/>
            <a:ext cx="5586058" cy="2016257"/>
            <a:chOff x="-29374" y="1241081"/>
            <a:chExt cx="5586058" cy="2016257"/>
          </a:xfrm>
        </p:grpSpPr>
        <p:sp>
          <p:nvSpPr>
            <p:cNvPr id="6" name="TextBox 5"/>
            <p:cNvSpPr txBox="1"/>
            <p:nvPr/>
          </p:nvSpPr>
          <p:spPr>
            <a:xfrm>
              <a:off x="1733729" y="1679983"/>
              <a:ext cx="3775126" cy="157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200" dirty="0"/>
                <a:t>Personalized care plans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Significantly improved velocity of care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Continuous access to connected care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Secure and shareable personal health records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Call and interactive SMS access from feature phones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One stop shop for wellness and simple to complex care 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-29374" y="1478684"/>
              <a:ext cx="1938860" cy="1474243"/>
              <a:chOff x="1285074" y="1336089"/>
              <a:chExt cx="1938860" cy="147424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517383" y="1336089"/>
                <a:ext cx="1474243" cy="1474243"/>
                <a:chOff x="3226150" y="5108220"/>
                <a:chExt cx="1474243" cy="1474243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3292095" y="5174165"/>
                  <a:ext cx="1342353" cy="134235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3404336" y="5286406"/>
                  <a:ext cx="1117871" cy="11178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3226150" y="5108220"/>
                  <a:ext cx="1474243" cy="1474243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1285074" y="2238451"/>
                <a:ext cx="193886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0" dirty="0">
                    <a:cs typeface="Calibri" pitchFamily="34" charset="0"/>
                  </a:rPr>
                  <a:t>Patient</a:t>
                </a:r>
                <a:endParaRPr lang="en-US" sz="1200" dirty="0"/>
              </a:p>
            </p:txBody>
          </p:sp>
          <p:sp>
            <p:nvSpPr>
              <p:cNvPr id="17" name="Freeform 16"/>
              <p:cNvSpPr>
                <a:spLocks noEditPoints="1"/>
              </p:cNvSpPr>
              <p:nvPr/>
            </p:nvSpPr>
            <p:spPr bwMode="gray">
              <a:xfrm>
                <a:off x="2447436" y="1968888"/>
                <a:ext cx="124314" cy="166084"/>
              </a:xfrm>
              <a:custGeom>
                <a:avLst/>
                <a:gdLst>
                  <a:gd name="T0" fmla="*/ 12 w 63"/>
                  <a:gd name="T1" fmla="*/ 54 h 84"/>
                  <a:gd name="T2" fmla="*/ 19 w 63"/>
                  <a:gd name="T3" fmla="*/ 48 h 84"/>
                  <a:gd name="T4" fmla="*/ 24 w 63"/>
                  <a:gd name="T5" fmla="*/ 55 h 84"/>
                  <a:gd name="T6" fmla="*/ 18 w 63"/>
                  <a:gd name="T7" fmla="*/ 61 h 84"/>
                  <a:gd name="T8" fmla="*/ 12 w 63"/>
                  <a:gd name="T9" fmla="*/ 54 h 84"/>
                  <a:gd name="T10" fmla="*/ 45 w 63"/>
                  <a:gd name="T11" fmla="*/ 6 h 84"/>
                  <a:gd name="T12" fmla="*/ 51 w 63"/>
                  <a:gd name="T13" fmla="*/ 13 h 84"/>
                  <a:gd name="T14" fmla="*/ 57 w 63"/>
                  <a:gd name="T15" fmla="*/ 7 h 84"/>
                  <a:gd name="T16" fmla="*/ 52 w 63"/>
                  <a:gd name="T17" fmla="*/ 1 h 84"/>
                  <a:gd name="T18" fmla="*/ 45 w 63"/>
                  <a:gd name="T19" fmla="*/ 6 h 84"/>
                  <a:gd name="T20" fmla="*/ 31 w 63"/>
                  <a:gd name="T21" fmla="*/ 77 h 84"/>
                  <a:gd name="T22" fmla="*/ 36 w 63"/>
                  <a:gd name="T23" fmla="*/ 84 h 84"/>
                  <a:gd name="T24" fmla="*/ 43 w 63"/>
                  <a:gd name="T25" fmla="*/ 79 h 84"/>
                  <a:gd name="T26" fmla="*/ 38 w 63"/>
                  <a:gd name="T27" fmla="*/ 72 h 84"/>
                  <a:gd name="T28" fmla="*/ 31 w 63"/>
                  <a:gd name="T29" fmla="*/ 77 h 84"/>
                  <a:gd name="T30" fmla="*/ 0 w 63"/>
                  <a:gd name="T31" fmla="*/ 30 h 84"/>
                  <a:gd name="T32" fmla="*/ 5 w 63"/>
                  <a:gd name="T33" fmla="*/ 37 h 84"/>
                  <a:gd name="T34" fmla="*/ 12 w 63"/>
                  <a:gd name="T35" fmla="*/ 31 h 84"/>
                  <a:gd name="T36" fmla="*/ 7 w 63"/>
                  <a:gd name="T37" fmla="*/ 25 h 84"/>
                  <a:gd name="T38" fmla="*/ 0 w 63"/>
                  <a:gd name="T39" fmla="*/ 30 h 84"/>
                  <a:gd name="T40" fmla="*/ 29 w 63"/>
                  <a:gd name="T41" fmla="*/ 39 h 84"/>
                  <a:gd name="T42" fmla="*/ 34 w 63"/>
                  <a:gd name="T43" fmla="*/ 46 h 84"/>
                  <a:gd name="T44" fmla="*/ 41 w 63"/>
                  <a:gd name="T45" fmla="*/ 40 h 84"/>
                  <a:gd name="T46" fmla="*/ 36 w 63"/>
                  <a:gd name="T47" fmla="*/ 34 h 84"/>
                  <a:gd name="T48" fmla="*/ 29 w 63"/>
                  <a:gd name="T49" fmla="*/ 39 h 84"/>
                  <a:gd name="T50" fmla="*/ 51 w 63"/>
                  <a:gd name="T51" fmla="*/ 47 h 84"/>
                  <a:gd name="T52" fmla="*/ 56 w 63"/>
                  <a:gd name="T53" fmla="*/ 54 h 84"/>
                  <a:gd name="T54" fmla="*/ 63 w 63"/>
                  <a:gd name="T55" fmla="*/ 48 h 84"/>
                  <a:gd name="T56" fmla="*/ 57 w 63"/>
                  <a:gd name="T57" fmla="*/ 42 h 84"/>
                  <a:gd name="T58" fmla="*/ 51 w 63"/>
                  <a:gd name="T59" fmla="*/ 47 h 84"/>
                  <a:gd name="T60" fmla="*/ 22 w 63"/>
                  <a:gd name="T61" fmla="*/ 15 h 84"/>
                  <a:gd name="T62" fmla="*/ 28 w 63"/>
                  <a:gd name="T63" fmla="*/ 22 h 84"/>
                  <a:gd name="T64" fmla="*/ 34 w 63"/>
                  <a:gd name="T65" fmla="*/ 16 h 84"/>
                  <a:gd name="T66" fmla="*/ 29 w 63"/>
                  <a:gd name="T67" fmla="*/ 10 h 84"/>
                  <a:gd name="T68" fmla="*/ 22 w 63"/>
                  <a:gd name="T69" fmla="*/ 1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84">
                    <a:moveTo>
                      <a:pt x="12" y="54"/>
                    </a:moveTo>
                    <a:cubicBezTo>
                      <a:pt x="13" y="51"/>
                      <a:pt x="16" y="48"/>
                      <a:pt x="19" y="48"/>
                    </a:cubicBezTo>
                    <a:cubicBezTo>
                      <a:pt x="22" y="49"/>
                      <a:pt x="25" y="52"/>
                      <a:pt x="24" y="55"/>
                    </a:cubicBezTo>
                    <a:cubicBezTo>
                      <a:pt x="24" y="59"/>
                      <a:pt x="21" y="61"/>
                      <a:pt x="18" y="61"/>
                    </a:cubicBezTo>
                    <a:cubicBezTo>
                      <a:pt x="14" y="60"/>
                      <a:pt x="12" y="57"/>
                      <a:pt x="12" y="54"/>
                    </a:cubicBezTo>
                    <a:moveTo>
                      <a:pt x="45" y="6"/>
                    </a:moveTo>
                    <a:cubicBezTo>
                      <a:pt x="45" y="9"/>
                      <a:pt x="47" y="12"/>
                      <a:pt x="51" y="13"/>
                    </a:cubicBezTo>
                    <a:cubicBezTo>
                      <a:pt x="54" y="13"/>
                      <a:pt x="57" y="11"/>
                      <a:pt x="57" y="7"/>
                    </a:cubicBezTo>
                    <a:cubicBezTo>
                      <a:pt x="58" y="4"/>
                      <a:pt x="55" y="1"/>
                      <a:pt x="52" y="1"/>
                    </a:cubicBezTo>
                    <a:cubicBezTo>
                      <a:pt x="49" y="0"/>
                      <a:pt x="46" y="3"/>
                      <a:pt x="45" y="6"/>
                    </a:cubicBezTo>
                    <a:moveTo>
                      <a:pt x="31" y="77"/>
                    </a:moveTo>
                    <a:cubicBezTo>
                      <a:pt x="30" y="81"/>
                      <a:pt x="33" y="84"/>
                      <a:pt x="36" y="84"/>
                    </a:cubicBezTo>
                    <a:cubicBezTo>
                      <a:pt x="40" y="84"/>
                      <a:pt x="43" y="82"/>
                      <a:pt x="43" y="79"/>
                    </a:cubicBezTo>
                    <a:cubicBezTo>
                      <a:pt x="43" y="75"/>
                      <a:pt x="41" y="72"/>
                      <a:pt x="38" y="72"/>
                    </a:cubicBezTo>
                    <a:cubicBezTo>
                      <a:pt x="34" y="71"/>
                      <a:pt x="31" y="74"/>
                      <a:pt x="31" y="77"/>
                    </a:cubicBezTo>
                    <a:moveTo>
                      <a:pt x="0" y="30"/>
                    </a:moveTo>
                    <a:cubicBezTo>
                      <a:pt x="0" y="33"/>
                      <a:pt x="2" y="36"/>
                      <a:pt x="5" y="37"/>
                    </a:cubicBezTo>
                    <a:cubicBezTo>
                      <a:pt x="9" y="37"/>
                      <a:pt x="12" y="35"/>
                      <a:pt x="12" y="31"/>
                    </a:cubicBezTo>
                    <a:cubicBezTo>
                      <a:pt x="12" y="28"/>
                      <a:pt x="10" y="25"/>
                      <a:pt x="7" y="25"/>
                    </a:cubicBezTo>
                    <a:cubicBezTo>
                      <a:pt x="3" y="24"/>
                      <a:pt x="0" y="27"/>
                      <a:pt x="0" y="30"/>
                    </a:cubicBezTo>
                    <a:moveTo>
                      <a:pt x="29" y="39"/>
                    </a:moveTo>
                    <a:cubicBezTo>
                      <a:pt x="28" y="42"/>
                      <a:pt x="31" y="46"/>
                      <a:pt x="34" y="46"/>
                    </a:cubicBezTo>
                    <a:cubicBezTo>
                      <a:pt x="38" y="46"/>
                      <a:pt x="41" y="44"/>
                      <a:pt x="41" y="40"/>
                    </a:cubicBezTo>
                    <a:cubicBezTo>
                      <a:pt x="41" y="37"/>
                      <a:pt x="39" y="34"/>
                      <a:pt x="36" y="34"/>
                    </a:cubicBezTo>
                    <a:cubicBezTo>
                      <a:pt x="32" y="33"/>
                      <a:pt x="29" y="36"/>
                      <a:pt x="29" y="39"/>
                    </a:cubicBezTo>
                    <a:moveTo>
                      <a:pt x="51" y="47"/>
                    </a:moveTo>
                    <a:cubicBezTo>
                      <a:pt x="50" y="50"/>
                      <a:pt x="53" y="53"/>
                      <a:pt x="56" y="54"/>
                    </a:cubicBezTo>
                    <a:cubicBezTo>
                      <a:pt x="59" y="54"/>
                      <a:pt x="62" y="52"/>
                      <a:pt x="63" y="48"/>
                    </a:cubicBezTo>
                    <a:cubicBezTo>
                      <a:pt x="63" y="45"/>
                      <a:pt x="61" y="42"/>
                      <a:pt x="57" y="42"/>
                    </a:cubicBezTo>
                    <a:cubicBezTo>
                      <a:pt x="54" y="41"/>
                      <a:pt x="51" y="44"/>
                      <a:pt x="51" y="47"/>
                    </a:cubicBezTo>
                    <a:moveTo>
                      <a:pt x="22" y="15"/>
                    </a:moveTo>
                    <a:cubicBezTo>
                      <a:pt x="22" y="18"/>
                      <a:pt x="24" y="21"/>
                      <a:pt x="28" y="22"/>
                    </a:cubicBezTo>
                    <a:cubicBezTo>
                      <a:pt x="31" y="22"/>
                      <a:pt x="34" y="20"/>
                      <a:pt x="34" y="16"/>
                    </a:cubicBezTo>
                    <a:cubicBezTo>
                      <a:pt x="35" y="13"/>
                      <a:pt x="32" y="10"/>
                      <a:pt x="29" y="10"/>
                    </a:cubicBezTo>
                    <a:cubicBezTo>
                      <a:pt x="26" y="9"/>
                      <a:pt x="23" y="12"/>
                      <a:pt x="22" y="15"/>
                    </a:cubicBezTo>
                  </a:path>
                </a:pathLst>
              </a:custGeom>
              <a:solidFill>
                <a:srgbClr val="8A8A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895528" y="1924319"/>
              <a:ext cx="3661156" cy="880264"/>
              <a:chOff x="1981592" y="1675480"/>
              <a:chExt cx="3358246" cy="880264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1981592" y="1675480"/>
                <a:ext cx="3358246" cy="0"/>
              </a:xfrm>
              <a:prstGeom prst="line">
                <a:avLst/>
              </a:prstGeom>
              <a:ln w="3175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981592" y="1897054"/>
                <a:ext cx="3358246" cy="0"/>
              </a:xfrm>
              <a:prstGeom prst="line">
                <a:avLst/>
              </a:prstGeom>
              <a:ln w="3175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981592" y="2124508"/>
                <a:ext cx="3358246" cy="0"/>
              </a:xfrm>
              <a:prstGeom prst="line">
                <a:avLst/>
              </a:prstGeom>
              <a:ln w="3175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981592" y="2336661"/>
                <a:ext cx="3358246" cy="0"/>
              </a:xfrm>
              <a:prstGeom prst="line">
                <a:avLst/>
              </a:prstGeom>
              <a:ln w="3175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981592" y="2555744"/>
                <a:ext cx="3358246" cy="0"/>
              </a:xfrm>
              <a:prstGeom prst="line">
                <a:avLst/>
              </a:prstGeom>
              <a:ln w="3175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9" name="Picture 78"/>
            <p:cNvPicPr>
              <a:picLocks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117" y="1658063"/>
              <a:ext cx="1118112" cy="1113664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80" name="Rectangle 79"/>
            <p:cNvSpPr/>
            <p:nvPr/>
          </p:nvSpPr>
          <p:spPr>
            <a:xfrm>
              <a:off x="1720826" y="1241081"/>
              <a:ext cx="10390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87722"/>
                  </a:solidFill>
                </a:rPr>
                <a:t>Patient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898947" y="1241081"/>
            <a:ext cx="5832227" cy="1813426"/>
            <a:chOff x="6000545" y="1241081"/>
            <a:chExt cx="5832227" cy="1813426"/>
          </a:xfrm>
        </p:grpSpPr>
        <p:sp>
          <p:nvSpPr>
            <p:cNvPr id="10" name="TextBox 9"/>
            <p:cNvSpPr txBox="1"/>
            <p:nvPr/>
          </p:nvSpPr>
          <p:spPr>
            <a:xfrm>
              <a:off x="7752048" y="1700290"/>
              <a:ext cx="408072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200" dirty="0"/>
                <a:t>Seamless referral systems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Reduction of medication errors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Longitudinal electronic medical records for each patient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Improved care management quality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Reduced load for specialists as appropriate cases are routed to primary physicians on time 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000545" y="1478684"/>
              <a:ext cx="1938860" cy="1474243"/>
              <a:chOff x="2813439" y="4796733"/>
              <a:chExt cx="1938860" cy="147424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045748" y="4796733"/>
                <a:ext cx="1474243" cy="1474243"/>
                <a:chOff x="3226150" y="5108220"/>
                <a:chExt cx="1474243" cy="1474243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3292095" y="5174165"/>
                  <a:ext cx="1342353" cy="1342353"/>
                </a:xfrm>
                <a:prstGeom prst="ellipse">
                  <a:avLst/>
                </a:prstGeom>
                <a:solidFill>
                  <a:srgbClr val="3B0083"/>
                </a:solidFill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404336" y="5286406"/>
                  <a:ext cx="1117871" cy="11178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3226150" y="5108220"/>
                  <a:ext cx="1474243" cy="1474243"/>
                </a:xfrm>
                <a:prstGeom prst="ellipse">
                  <a:avLst/>
                </a:prstGeom>
                <a:noFill/>
                <a:ln>
                  <a:solidFill>
                    <a:srgbClr val="3B008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2813439" y="5699095"/>
                <a:ext cx="193886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kern="0" dirty="0">
                    <a:cs typeface="Calibri" pitchFamily="34" charset="0"/>
                  </a:rPr>
                  <a:t>Provider</a:t>
                </a:r>
                <a:endParaRPr lang="en-US" sz="1200" dirty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7835900" y="1938347"/>
              <a:ext cx="3996872" cy="667777"/>
              <a:chOff x="7422848" y="1589416"/>
              <a:chExt cx="4017699" cy="667777"/>
            </a:xfrm>
          </p:grpSpPr>
          <p:cxnSp>
            <p:nvCxnSpPr>
              <p:cNvPr id="51" name="Straight Connector 50"/>
              <p:cNvCxnSpPr>
                <a:cxnSpLocks/>
              </p:cNvCxnSpPr>
              <p:nvPr/>
            </p:nvCxnSpPr>
            <p:spPr>
              <a:xfrm>
                <a:off x="7422848" y="1589416"/>
                <a:ext cx="4017699" cy="0"/>
              </a:xfrm>
              <a:prstGeom prst="line">
                <a:avLst/>
              </a:prstGeom>
              <a:ln w="3175" cap="rnd">
                <a:solidFill>
                  <a:srgbClr val="3B00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cxnSpLocks/>
              </p:cNvCxnSpPr>
              <p:nvPr/>
            </p:nvCxnSpPr>
            <p:spPr>
              <a:xfrm>
                <a:off x="7422848" y="1818013"/>
                <a:ext cx="4017699" cy="0"/>
              </a:xfrm>
              <a:prstGeom prst="line">
                <a:avLst/>
              </a:prstGeom>
              <a:ln w="3175" cap="rnd">
                <a:solidFill>
                  <a:srgbClr val="3B00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cxnSpLocks/>
              </p:cNvCxnSpPr>
              <p:nvPr/>
            </p:nvCxnSpPr>
            <p:spPr>
              <a:xfrm>
                <a:off x="7422848" y="2041140"/>
                <a:ext cx="4017699" cy="0"/>
              </a:xfrm>
              <a:prstGeom prst="line">
                <a:avLst/>
              </a:prstGeom>
              <a:ln w="3175" cap="rnd">
                <a:solidFill>
                  <a:srgbClr val="3B00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cxnSpLocks/>
              </p:cNvCxnSpPr>
              <p:nvPr/>
            </p:nvCxnSpPr>
            <p:spPr>
              <a:xfrm>
                <a:off x="7422848" y="2257193"/>
                <a:ext cx="4017699" cy="0"/>
              </a:xfrm>
              <a:prstGeom prst="line">
                <a:avLst/>
              </a:prstGeom>
              <a:ln w="3175" cap="rnd">
                <a:solidFill>
                  <a:srgbClr val="3B008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" name="Picture 80"/>
            <p:cNvPicPr>
              <a:picLocks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69"/>
            <a:stretch/>
          </p:blipFill>
          <p:spPr>
            <a:xfrm flipH="1">
              <a:off x="6423062" y="1665885"/>
              <a:ext cx="1101505" cy="1099086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82" name="Rectangle 81"/>
            <p:cNvSpPr/>
            <p:nvPr/>
          </p:nvSpPr>
          <p:spPr>
            <a:xfrm>
              <a:off x="7746019" y="1241081"/>
              <a:ext cx="12250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3B0083"/>
                  </a:solidFill>
                </a:rPr>
                <a:t>Provider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52710" y="3326547"/>
            <a:ext cx="5601958" cy="2189747"/>
            <a:chOff x="191457" y="3660371"/>
            <a:chExt cx="5601958" cy="2189747"/>
          </a:xfrm>
        </p:grpSpPr>
        <p:sp>
          <p:nvSpPr>
            <p:cNvPr id="9" name="TextBox 8"/>
            <p:cNvSpPr txBox="1"/>
            <p:nvPr/>
          </p:nvSpPr>
          <p:spPr>
            <a:xfrm>
              <a:off x="1679073" y="4088097"/>
              <a:ext cx="4114342" cy="176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200" dirty="0"/>
                <a:t>Centralized repository for all health Information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“Always-on” access to care, even in remote settings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Integrated surveillance and prediction of disease burden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Optimal allocation and utilization of resources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Operational and disease metrics to frame public health policy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Sophisticated triage deflects load from secondary and tertiary settings 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91457" y="3835141"/>
              <a:ext cx="1474243" cy="1474243"/>
              <a:chOff x="3226150" y="5108220"/>
              <a:chExt cx="1474243" cy="1474243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3292095" y="5174165"/>
                <a:ext cx="1342353" cy="134235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404336" y="5286406"/>
                <a:ext cx="1117871" cy="11178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226150" y="5108220"/>
                <a:ext cx="1474243" cy="1474243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1820664" y="4360083"/>
              <a:ext cx="3677963" cy="1058224"/>
              <a:chOff x="1920242" y="3829712"/>
              <a:chExt cx="3014069" cy="1058224"/>
            </a:xfrm>
          </p:grpSpPr>
          <p:cxnSp>
            <p:nvCxnSpPr>
              <p:cNvPr id="56" name="Straight Connector 55"/>
              <p:cNvCxnSpPr>
                <a:cxnSpLocks/>
              </p:cNvCxnSpPr>
              <p:nvPr/>
            </p:nvCxnSpPr>
            <p:spPr>
              <a:xfrm>
                <a:off x="1981592" y="3829712"/>
                <a:ext cx="2952719" cy="0"/>
              </a:xfrm>
              <a:prstGeom prst="line">
                <a:avLst/>
              </a:prstGeom>
              <a:ln w="317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cxnSpLocks/>
              </p:cNvCxnSpPr>
              <p:nvPr/>
            </p:nvCxnSpPr>
            <p:spPr>
              <a:xfrm>
                <a:off x="1981592" y="4048088"/>
                <a:ext cx="2952719" cy="0"/>
              </a:xfrm>
              <a:prstGeom prst="line">
                <a:avLst/>
              </a:prstGeom>
              <a:ln w="317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cxnSpLocks/>
              </p:cNvCxnSpPr>
              <p:nvPr/>
            </p:nvCxnSpPr>
            <p:spPr>
              <a:xfrm>
                <a:off x="1981592" y="4267754"/>
                <a:ext cx="2952719" cy="0"/>
              </a:xfrm>
              <a:prstGeom prst="line">
                <a:avLst/>
              </a:prstGeom>
              <a:ln w="317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>
                <a:cxnSpLocks/>
              </p:cNvCxnSpPr>
              <p:nvPr/>
            </p:nvCxnSpPr>
            <p:spPr>
              <a:xfrm>
                <a:off x="1981592" y="4480280"/>
                <a:ext cx="2952719" cy="0"/>
              </a:xfrm>
              <a:prstGeom prst="line">
                <a:avLst/>
              </a:prstGeom>
              <a:ln w="317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cxnSpLocks/>
              </p:cNvCxnSpPr>
              <p:nvPr/>
            </p:nvCxnSpPr>
            <p:spPr>
              <a:xfrm>
                <a:off x="1920242" y="4887936"/>
                <a:ext cx="3014069" cy="0"/>
              </a:xfrm>
              <a:prstGeom prst="line">
                <a:avLst/>
              </a:prstGeom>
              <a:ln w="317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/>
            <p:cNvSpPr/>
            <p:nvPr/>
          </p:nvSpPr>
          <p:spPr>
            <a:xfrm>
              <a:off x="1685871" y="3660371"/>
              <a:ext cx="1694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Government</a:t>
              </a:r>
              <a:endParaRPr lang="en-US" sz="2000" dirty="0">
                <a:solidFill>
                  <a:schemeClr val="accent2"/>
                </a:solidFill>
              </a:endParaRP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814" y="4039064"/>
              <a:ext cx="1090396" cy="1077222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92" name="Group 91"/>
          <p:cNvGrpSpPr/>
          <p:nvPr/>
        </p:nvGrpSpPr>
        <p:grpSpPr>
          <a:xfrm>
            <a:off x="6131256" y="3326547"/>
            <a:ext cx="5790938" cy="1649013"/>
            <a:chOff x="6232854" y="3660371"/>
            <a:chExt cx="5790938" cy="1649013"/>
          </a:xfrm>
        </p:grpSpPr>
        <p:sp>
          <p:nvSpPr>
            <p:cNvPr id="8" name="TextBox 7"/>
            <p:cNvSpPr txBox="1"/>
            <p:nvPr/>
          </p:nvSpPr>
          <p:spPr>
            <a:xfrm>
              <a:off x="7752048" y="4076023"/>
              <a:ext cx="4271744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200" dirty="0"/>
                <a:t>Personalized health screens based on likelihood of disease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Valuable source of field data for public health policy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Analytics driven cohorts for targeted outreach and interventions </a:t>
              </a:r>
            </a:p>
            <a:p>
              <a:pPr>
                <a:spcAft>
                  <a:spcPts val="300"/>
                </a:spcAft>
              </a:pPr>
              <a:r>
                <a:rPr lang="en-US" sz="1200" dirty="0"/>
                <a:t>Optimal vaccine delivery and awareness camps 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6232854" y="3835141"/>
              <a:ext cx="1474243" cy="1474243"/>
              <a:chOff x="3226150" y="5108220"/>
              <a:chExt cx="1474243" cy="1474243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3292095" y="5174165"/>
                <a:ext cx="1342353" cy="1342353"/>
              </a:xfrm>
              <a:prstGeom prst="ellipse">
                <a:avLst/>
              </a:prstGeom>
              <a:solidFill>
                <a:srgbClr val="008770"/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404336" y="5286406"/>
                <a:ext cx="1117871" cy="11178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226150" y="5108220"/>
                <a:ext cx="1474243" cy="1474243"/>
              </a:xfrm>
              <a:prstGeom prst="ellipse">
                <a:avLst/>
              </a:prstGeom>
              <a:noFill/>
              <a:ln>
                <a:solidFill>
                  <a:srgbClr val="00877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7835900" y="4324001"/>
              <a:ext cx="3996872" cy="632742"/>
              <a:chOff x="7422848" y="3883502"/>
              <a:chExt cx="4101704" cy="632742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7422848" y="3883502"/>
                <a:ext cx="4101704" cy="6402"/>
              </a:xfrm>
              <a:prstGeom prst="line">
                <a:avLst/>
              </a:prstGeom>
              <a:ln w="3175" cap="rnd">
                <a:solidFill>
                  <a:srgbClr val="0087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7422848" y="4102329"/>
                <a:ext cx="4101704" cy="6402"/>
              </a:xfrm>
              <a:prstGeom prst="line">
                <a:avLst/>
              </a:prstGeom>
              <a:ln w="3175" cap="rnd">
                <a:solidFill>
                  <a:srgbClr val="0087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7422848" y="4509842"/>
                <a:ext cx="4101704" cy="6402"/>
              </a:xfrm>
              <a:prstGeom prst="line">
                <a:avLst/>
              </a:prstGeom>
              <a:ln w="3175" cap="rnd">
                <a:solidFill>
                  <a:srgbClr val="00877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Rectangle 82"/>
            <p:cNvSpPr/>
            <p:nvPr/>
          </p:nvSpPr>
          <p:spPr>
            <a:xfrm>
              <a:off x="7707097" y="3660371"/>
              <a:ext cx="24625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8770"/>
                  </a:solidFill>
                </a:rPr>
                <a:t>Outreach </a:t>
              </a:r>
              <a:r>
                <a:rPr lang="en-US" sz="2000" dirty="0">
                  <a:solidFill>
                    <a:srgbClr val="008770"/>
                  </a:solidFill>
                </a:rPr>
                <a:t>programs</a:t>
              </a: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1927" y="4005936"/>
              <a:ext cx="1113338" cy="1144478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93" name="Footer Placeholder 3">
            <a:extLst>
              <a:ext uri="{FF2B5EF4-FFF2-40B4-BE49-F238E27FC236}">
                <a16:creationId xmlns:a16="http://schemas.microsoft.com/office/drawing/2014/main" xmlns="" id="{E4C5088F-265D-4642-9AEA-A355249DC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5900" y="6486982"/>
            <a:ext cx="5924549" cy="365125"/>
          </a:xfrm>
        </p:spPr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</p:spTree>
    <p:extLst>
      <p:ext uri="{BB962C8B-B14F-4D97-AF65-F5344CB8AC3E}">
        <p14:creationId xmlns:p14="http://schemas.microsoft.com/office/powerpoint/2010/main" val="35747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E4BE04-B0BC-E94D-BA3C-7541D0FC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Optum: A UnitedHealth Group company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AD2FBE8-5DB2-554E-9BC9-E9A42A23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6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2AF6369-E148-5E46-B0DE-198A8E45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A175B6D-7C81-F54D-B565-7A7AEAE59CE1}"/>
              </a:ext>
            </a:extLst>
          </p:cNvPr>
          <p:cNvSpPr/>
          <p:nvPr/>
        </p:nvSpPr>
        <p:spPr>
          <a:xfrm>
            <a:off x="0" y="1161142"/>
            <a:ext cx="12192000" cy="4823659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B12FAB9-910D-DB45-B142-9C375C606FFA}"/>
              </a:ext>
            </a:extLst>
          </p:cNvPr>
          <p:cNvGrpSpPr/>
          <p:nvPr/>
        </p:nvGrpSpPr>
        <p:grpSpPr>
          <a:xfrm>
            <a:off x="1524000" y="1442110"/>
            <a:ext cx="8229600" cy="1352384"/>
            <a:chOff x="1524000" y="1442110"/>
            <a:chExt cx="8229600" cy="135238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EDC4A3B-2948-C04E-BF9D-2E7640B19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clrChange>
                <a:clrFrom>
                  <a:srgbClr val="FFFFFF">
                    <a:alpha val="0"/>
                  </a:srgbClr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6968" y="1442110"/>
              <a:ext cx="4731503" cy="50542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D53D708-0532-5148-A232-CEA67603F0F3}"/>
                </a:ext>
              </a:extLst>
            </p:cNvPr>
            <p:cNvSpPr/>
            <p:nvPr/>
          </p:nvSpPr>
          <p:spPr bwMode="auto">
            <a:xfrm>
              <a:off x="6153150" y="2219461"/>
              <a:ext cx="3402464" cy="398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89648" tIns="44824" rIns="44824" bIns="44824" anchor="b" anchorCtr="0">
              <a:spAutoFit/>
            </a:bodyPr>
            <a:lstStyle/>
            <a:p>
              <a:pPr>
                <a:spcBef>
                  <a:spcPts val="600"/>
                </a:spcBef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$201.2B </a:t>
              </a:r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FY17 revenue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20F71E3-50A0-A84C-90CA-C74789E026F5}"/>
                </a:ext>
              </a:extLst>
            </p:cNvPr>
            <p:cNvSpPr/>
            <p:nvPr/>
          </p:nvSpPr>
          <p:spPr bwMode="auto">
            <a:xfrm>
              <a:off x="1524000" y="2219461"/>
              <a:ext cx="4140691" cy="398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89648" tIns="44824" rIns="44824" bIns="44824" anchor="b" anchorCtr="0">
              <a:spAutoFit/>
            </a:bodyPr>
            <a:lstStyle/>
            <a:p>
              <a:pPr algn="r">
                <a:spcBef>
                  <a:spcPts val="600"/>
                </a:spcBef>
                <a:defRPr/>
              </a:pPr>
              <a:r>
                <a:rPr lang="en-US" sz="2000" b="1" dirty="0">
                  <a:solidFill>
                    <a:schemeClr val="accent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Ranked 5</a:t>
              </a:r>
              <a:r>
                <a:rPr lang="en-US" sz="2000" b="1" baseline="30000" dirty="0">
                  <a:solidFill>
                    <a:schemeClr val="accent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th</a:t>
              </a:r>
              <a:r>
                <a:rPr lang="en-US" sz="2000" b="1" dirty="0">
                  <a:solidFill>
                    <a:schemeClr val="accent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of the Fortune 500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53559CE3-27F8-EA41-AF94-B644F265F492}"/>
                </a:ext>
              </a:extLst>
            </p:cNvPr>
            <p:cNvCxnSpPr/>
            <p:nvPr/>
          </p:nvCxnSpPr>
          <p:spPr>
            <a:xfrm>
              <a:off x="2438400" y="2794494"/>
              <a:ext cx="7315200" cy="0"/>
            </a:xfrm>
            <a:prstGeom prst="line">
              <a:avLst/>
            </a:prstGeom>
            <a:ln w="1270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2C385E55-F3D6-B847-9D33-B122F6B3EADF}"/>
                </a:ext>
              </a:extLst>
            </p:cNvPr>
            <p:cNvCxnSpPr/>
            <p:nvPr/>
          </p:nvCxnSpPr>
          <p:spPr>
            <a:xfrm>
              <a:off x="5905439" y="2190269"/>
              <a:ext cx="0" cy="461819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C:\Users\ckrame6\Desktop\OPTUM_®_RGB C6.png">
            <a:extLst>
              <a:ext uri="{FF2B5EF4-FFF2-40B4-BE49-F238E27FC236}">
                <a16:creationId xmlns:a16="http://schemas.microsoft.com/office/drawing/2014/main" xmlns="" id="{28872F92-3646-4548-B6F9-072D6DB0A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982" y="2867066"/>
            <a:ext cx="2308355" cy="6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4A854DD-25BC-9942-A56C-9E0443DF2CDB}"/>
              </a:ext>
            </a:extLst>
          </p:cNvPr>
          <p:cNvCxnSpPr>
            <a:cxnSpLocks/>
          </p:cNvCxnSpPr>
          <p:nvPr/>
        </p:nvCxnSpPr>
        <p:spPr>
          <a:xfrm>
            <a:off x="5890924" y="2940697"/>
            <a:ext cx="14515" cy="67942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D840E0-5D28-C74B-BB78-D59BAB6CDD48}"/>
              </a:ext>
            </a:extLst>
          </p:cNvPr>
          <p:cNvSpPr/>
          <p:nvPr/>
        </p:nvSpPr>
        <p:spPr bwMode="auto">
          <a:xfrm>
            <a:off x="6153150" y="2899948"/>
            <a:ext cx="5543583" cy="369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2" tIns="45716" rIns="45716" bIns="45716" anchor="b" anchorCtr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>
                <a:solidFill>
                  <a:schemeClr val="accent3"/>
                </a:solidFill>
                <a:latin typeface="+mj-lt"/>
              </a:rPr>
              <a:t>A health services and innovation company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A5388F-D990-584B-9093-F129773A98FE}"/>
              </a:ext>
            </a:extLst>
          </p:cNvPr>
          <p:cNvSpPr/>
          <p:nvPr/>
        </p:nvSpPr>
        <p:spPr bwMode="auto">
          <a:xfrm>
            <a:off x="6153150" y="3307101"/>
            <a:ext cx="3816297" cy="400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2" tIns="45716" rIns="45716" bIns="45716" anchor="b" anchorCtr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$91.2B </a:t>
            </a:r>
            <a:r>
              <a:rPr lang="en-US" sz="2000" dirty="0">
                <a:solidFill>
                  <a:schemeClr val="accent3"/>
                </a:solidFill>
                <a:latin typeface="+mj-lt"/>
              </a:rPr>
              <a:t>FY17 revenue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09BFF041-A47E-3040-AA69-7F00520FE9BB}"/>
              </a:ext>
            </a:extLst>
          </p:cNvPr>
          <p:cNvCxnSpPr>
            <a:cxnSpLocks/>
          </p:cNvCxnSpPr>
          <p:nvPr/>
        </p:nvCxnSpPr>
        <p:spPr>
          <a:xfrm>
            <a:off x="3365056" y="5104187"/>
            <a:ext cx="14515" cy="67942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ADC36C5-BEBD-8F43-AB7F-95364E9699D9}"/>
              </a:ext>
            </a:extLst>
          </p:cNvPr>
          <p:cNvSpPr/>
          <p:nvPr/>
        </p:nvSpPr>
        <p:spPr>
          <a:xfrm>
            <a:off x="0" y="3766320"/>
            <a:ext cx="12192000" cy="105586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37000">
                <a:schemeClr val="accent1"/>
              </a:gs>
              <a:gs pos="100000">
                <a:schemeClr val="bg1">
                  <a:alpha val="75000"/>
                </a:schemeClr>
              </a:gs>
              <a:gs pos="76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E59BEA3-98B6-3B46-80B2-702D88AF587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69447" y="6190617"/>
            <a:ext cx="2000513" cy="21075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/>
            <a:r>
              <a:rPr lang="en-US" sz="800" dirty="0">
                <a:solidFill>
                  <a:schemeClr val="accent4"/>
                </a:solidFill>
              </a:rPr>
              <a:t>As of Q1 2018.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BBB16B1-8FD9-A343-BA52-21C697A4C271}"/>
              </a:ext>
            </a:extLst>
          </p:cNvPr>
          <p:cNvSpPr txBox="1"/>
          <p:nvPr/>
        </p:nvSpPr>
        <p:spPr>
          <a:xfrm>
            <a:off x="1032364" y="4275054"/>
            <a:ext cx="10127271" cy="3385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32" tIns="45716" rIns="91432" bIns="45716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475057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300"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300"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300"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300"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600" b="1" spc="10" dirty="0">
                <a:solidFill>
                  <a:schemeClr val="bg1"/>
                </a:solidFill>
                <a:latin typeface="+mn-lt"/>
                <a:ea typeface="+mn-ea"/>
              </a:rPr>
              <a:t>Helping people live healthier lives and helping make the health system work better for everyone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225F6B5-93A6-D141-8A9C-CBD6CEC46933}"/>
              </a:ext>
            </a:extLst>
          </p:cNvPr>
          <p:cNvSpPr txBox="1"/>
          <p:nvPr/>
        </p:nvSpPr>
        <p:spPr>
          <a:xfrm>
            <a:off x="4678920" y="3876343"/>
            <a:ext cx="2453037" cy="3443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pc="150" dirty="0">
                <a:solidFill>
                  <a:schemeClr val="bg1"/>
                </a:solidFill>
              </a:rPr>
              <a:t>OUR MISSION</a:t>
            </a:r>
            <a:endParaRPr lang="en-US" cap="all" spc="150" dirty="0">
              <a:solidFill>
                <a:schemeClr val="bg1"/>
              </a:solidFill>
              <a:latin typeface="Arial"/>
              <a:cs typeface="Arial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DD1517C-D247-D346-B351-202219AFAF2E}"/>
              </a:ext>
            </a:extLst>
          </p:cNvPr>
          <p:cNvCxnSpPr>
            <a:cxnSpLocks/>
          </p:cNvCxnSpPr>
          <p:nvPr/>
        </p:nvCxnSpPr>
        <p:spPr>
          <a:xfrm>
            <a:off x="495300" y="3729364"/>
            <a:ext cx="1131570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77F70CB-AEF9-6F49-8BDF-B0237567F777}"/>
              </a:ext>
            </a:extLst>
          </p:cNvPr>
          <p:cNvCxnSpPr>
            <a:cxnSpLocks/>
          </p:cNvCxnSpPr>
          <p:nvPr/>
        </p:nvCxnSpPr>
        <p:spPr>
          <a:xfrm>
            <a:off x="495300" y="4855638"/>
            <a:ext cx="1131570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5">
            <a:extLst>
              <a:ext uri="{FF2B5EF4-FFF2-40B4-BE49-F238E27FC236}">
                <a16:creationId xmlns:a16="http://schemas.microsoft.com/office/drawing/2014/main" xmlns="" id="{C208043A-2169-AC4F-A09B-98C6B53707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18786" y="4977716"/>
            <a:ext cx="542709" cy="332316"/>
            <a:chOff x="4977" y="826"/>
            <a:chExt cx="730" cy="447"/>
          </a:xfrm>
          <a:solidFill>
            <a:schemeClr val="accent1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0275E8C4-9A70-6248-AE98-3CE291B59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" y="1077"/>
              <a:ext cx="226" cy="196"/>
            </a:xfrm>
            <a:custGeom>
              <a:avLst/>
              <a:gdLst>
                <a:gd name="T0" fmla="*/ 356 w 356"/>
                <a:gd name="T1" fmla="*/ 307 h 309"/>
                <a:gd name="T2" fmla="*/ 320 w 356"/>
                <a:gd name="T3" fmla="*/ 307 h 309"/>
                <a:gd name="T4" fmla="*/ 320 w 356"/>
                <a:gd name="T5" fmla="*/ 178 h 309"/>
                <a:gd name="T6" fmla="*/ 178 w 356"/>
                <a:gd name="T7" fmla="*/ 34 h 309"/>
                <a:gd name="T8" fmla="*/ 36 w 356"/>
                <a:gd name="T9" fmla="*/ 187 h 309"/>
                <a:gd name="T10" fmla="*/ 36 w 356"/>
                <a:gd name="T11" fmla="*/ 309 h 309"/>
                <a:gd name="T12" fmla="*/ 0 w 356"/>
                <a:gd name="T13" fmla="*/ 309 h 309"/>
                <a:gd name="T14" fmla="*/ 0 w 356"/>
                <a:gd name="T15" fmla="*/ 187 h 309"/>
                <a:gd name="T16" fmla="*/ 178 w 356"/>
                <a:gd name="T17" fmla="*/ 0 h 309"/>
                <a:gd name="T18" fmla="*/ 356 w 356"/>
                <a:gd name="T19" fmla="*/ 180 h 309"/>
                <a:gd name="T20" fmla="*/ 356 w 356"/>
                <a:gd name="T21" fmla="*/ 30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6" h="309">
                  <a:moveTo>
                    <a:pt x="356" y="307"/>
                  </a:moveTo>
                  <a:cubicBezTo>
                    <a:pt x="320" y="307"/>
                    <a:pt x="320" y="307"/>
                    <a:pt x="320" y="307"/>
                  </a:cubicBezTo>
                  <a:cubicBezTo>
                    <a:pt x="320" y="178"/>
                    <a:pt x="320" y="178"/>
                    <a:pt x="320" y="178"/>
                  </a:cubicBezTo>
                  <a:cubicBezTo>
                    <a:pt x="320" y="99"/>
                    <a:pt x="257" y="34"/>
                    <a:pt x="178" y="34"/>
                  </a:cubicBezTo>
                  <a:cubicBezTo>
                    <a:pt x="102" y="34"/>
                    <a:pt x="36" y="106"/>
                    <a:pt x="36" y="187"/>
                  </a:cubicBezTo>
                  <a:cubicBezTo>
                    <a:pt x="36" y="309"/>
                    <a:pt x="36" y="309"/>
                    <a:pt x="36" y="309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0" y="84"/>
                    <a:pt x="81" y="0"/>
                    <a:pt x="178" y="0"/>
                  </a:cubicBezTo>
                  <a:cubicBezTo>
                    <a:pt x="275" y="0"/>
                    <a:pt x="356" y="81"/>
                    <a:pt x="356" y="180"/>
                  </a:cubicBezTo>
                  <a:lnTo>
                    <a:pt x="356" y="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E644B637-B28B-2446-B1B3-E95AE0EC45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3" y="976"/>
              <a:ext cx="121" cy="121"/>
            </a:xfrm>
            <a:custGeom>
              <a:avLst/>
              <a:gdLst>
                <a:gd name="T0" fmla="*/ 96 w 191"/>
                <a:gd name="T1" fmla="*/ 191 h 191"/>
                <a:gd name="T2" fmla="*/ 0 w 191"/>
                <a:gd name="T3" fmla="*/ 96 h 191"/>
                <a:gd name="T4" fmla="*/ 96 w 191"/>
                <a:gd name="T5" fmla="*/ 0 h 191"/>
                <a:gd name="T6" fmla="*/ 191 w 191"/>
                <a:gd name="T7" fmla="*/ 96 h 191"/>
                <a:gd name="T8" fmla="*/ 96 w 191"/>
                <a:gd name="T9" fmla="*/ 191 h 191"/>
                <a:gd name="T10" fmla="*/ 96 w 191"/>
                <a:gd name="T11" fmla="*/ 34 h 191"/>
                <a:gd name="T12" fmla="*/ 36 w 191"/>
                <a:gd name="T13" fmla="*/ 94 h 191"/>
                <a:gd name="T14" fmla="*/ 96 w 191"/>
                <a:gd name="T15" fmla="*/ 153 h 191"/>
                <a:gd name="T16" fmla="*/ 155 w 191"/>
                <a:gd name="T17" fmla="*/ 94 h 191"/>
                <a:gd name="T18" fmla="*/ 96 w 191"/>
                <a:gd name="T19" fmla="*/ 3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91">
                  <a:moveTo>
                    <a:pt x="96" y="191"/>
                  </a:moveTo>
                  <a:cubicBezTo>
                    <a:pt x="44" y="191"/>
                    <a:pt x="0" y="148"/>
                    <a:pt x="0" y="96"/>
                  </a:cubicBezTo>
                  <a:cubicBezTo>
                    <a:pt x="0" y="43"/>
                    <a:pt x="44" y="0"/>
                    <a:pt x="96" y="0"/>
                  </a:cubicBezTo>
                  <a:cubicBezTo>
                    <a:pt x="148" y="0"/>
                    <a:pt x="191" y="43"/>
                    <a:pt x="191" y="96"/>
                  </a:cubicBezTo>
                  <a:cubicBezTo>
                    <a:pt x="191" y="148"/>
                    <a:pt x="148" y="191"/>
                    <a:pt x="96" y="191"/>
                  </a:cubicBezTo>
                  <a:close/>
                  <a:moveTo>
                    <a:pt x="96" y="34"/>
                  </a:moveTo>
                  <a:cubicBezTo>
                    <a:pt x="63" y="34"/>
                    <a:pt x="36" y="61"/>
                    <a:pt x="36" y="94"/>
                  </a:cubicBezTo>
                  <a:cubicBezTo>
                    <a:pt x="36" y="126"/>
                    <a:pt x="63" y="153"/>
                    <a:pt x="96" y="153"/>
                  </a:cubicBezTo>
                  <a:cubicBezTo>
                    <a:pt x="128" y="153"/>
                    <a:pt x="155" y="126"/>
                    <a:pt x="155" y="94"/>
                  </a:cubicBezTo>
                  <a:cubicBezTo>
                    <a:pt x="155" y="61"/>
                    <a:pt x="128" y="34"/>
                    <a:pt x="9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E7B54810-C1A4-CE4E-AA29-95B200B2F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7" y="1074"/>
              <a:ext cx="226" cy="197"/>
            </a:xfrm>
            <a:custGeom>
              <a:avLst/>
              <a:gdLst>
                <a:gd name="T0" fmla="*/ 355 w 356"/>
                <a:gd name="T1" fmla="*/ 311 h 311"/>
                <a:gd name="T2" fmla="*/ 319 w 356"/>
                <a:gd name="T3" fmla="*/ 311 h 311"/>
                <a:gd name="T4" fmla="*/ 319 w 356"/>
                <a:gd name="T5" fmla="*/ 182 h 311"/>
                <a:gd name="T6" fmla="*/ 176 w 356"/>
                <a:gd name="T7" fmla="*/ 38 h 311"/>
                <a:gd name="T8" fmla="*/ 36 w 356"/>
                <a:gd name="T9" fmla="*/ 189 h 311"/>
                <a:gd name="T10" fmla="*/ 36 w 356"/>
                <a:gd name="T11" fmla="*/ 311 h 311"/>
                <a:gd name="T12" fmla="*/ 0 w 356"/>
                <a:gd name="T13" fmla="*/ 311 h 311"/>
                <a:gd name="T14" fmla="*/ 0 w 356"/>
                <a:gd name="T15" fmla="*/ 189 h 311"/>
                <a:gd name="T16" fmla="*/ 178 w 356"/>
                <a:gd name="T17" fmla="*/ 0 h 311"/>
                <a:gd name="T18" fmla="*/ 356 w 356"/>
                <a:gd name="T19" fmla="*/ 180 h 311"/>
                <a:gd name="T20" fmla="*/ 356 w 356"/>
                <a:gd name="T21" fmla="*/ 311 h 311"/>
                <a:gd name="T22" fmla="*/ 355 w 356"/>
                <a:gd name="T23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6" h="311">
                  <a:moveTo>
                    <a:pt x="355" y="311"/>
                  </a:moveTo>
                  <a:cubicBezTo>
                    <a:pt x="319" y="311"/>
                    <a:pt x="319" y="311"/>
                    <a:pt x="319" y="311"/>
                  </a:cubicBezTo>
                  <a:cubicBezTo>
                    <a:pt x="319" y="182"/>
                    <a:pt x="319" y="182"/>
                    <a:pt x="319" y="182"/>
                  </a:cubicBezTo>
                  <a:cubicBezTo>
                    <a:pt x="319" y="103"/>
                    <a:pt x="256" y="38"/>
                    <a:pt x="176" y="38"/>
                  </a:cubicBezTo>
                  <a:cubicBezTo>
                    <a:pt x="103" y="36"/>
                    <a:pt x="36" y="108"/>
                    <a:pt x="36" y="189"/>
                  </a:cubicBezTo>
                  <a:cubicBezTo>
                    <a:pt x="36" y="311"/>
                    <a:pt x="36" y="311"/>
                    <a:pt x="36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86"/>
                    <a:pt x="81" y="0"/>
                    <a:pt x="178" y="0"/>
                  </a:cubicBezTo>
                  <a:cubicBezTo>
                    <a:pt x="275" y="0"/>
                    <a:pt x="356" y="81"/>
                    <a:pt x="356" y="180"/>
                  </a:cubicBezTo>
                  <a:cubicBezTo>
                    <a:pt x="356" y="311"/>
                    <a:pt x="356" y="311"/>
                    <a:pt x="356" y="311"/>
                  </a:cubicBezTo>
                  <a:lnTo>
                    <a:pt x="355" y="3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11E3073B-8E78-5143-963B-16DB66D1E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0" y="976"/>
              <a:ext cx="121" cy="121"/>
            </a:xfrm>
            <a:custGeom>
              <a:avLst/>
              <a:gdLst>
                <a:gd name="T0" fmla="*/ 95 w 191"/>
                <a:gd name="T1" fmla="*/ 191 h 191"/>
                <a:gd name="T2" fmla="*/ 0 w 191"/>
                <a:gd name="T3" fmla="*/ 96 h 191"/>
                <a:gd name="T4" fmla="*/ 95 w 191"/>
                <a:gd name="T5" fmla="*/ 0 h 191"/>
                <a:gd name="T6" fmla="*/ 191 w 191"/>
                <a:gd name="T7" fmla="*/ 96 h 191"/>
                <a:gd name="T8" fmla="*/ 95 w 191"/>
                <a:gd name="T9" fmla="*/ 191 h 191"/>
                <a:gd name="T10" fmla="*/ 95 w 191"/>
                <a:gd name="T11" fmla="*/ 34 h 191"/>
                <a:gd name="T12" fmla="*/ 36 w 191"/>
                <a:gd name="T13" fmla="*/ 94 h 191"/>
                <a:gd name="T14" fmla="*/ 95 w 191"/>
                <a:gd name="T15" fmla="*/ 153 h 191"/>
                <a:gd name="T16" fmla="*/ 155 w 191"/>
                <a:gd name="T17" fmla="*/ 94 h 191"/>
                <a:gd name="T18" fmla="*/ 95 w 191"/>
                <a:gd name="T19" fmla="*/ 3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91">
                  <a:moveTo>
                    <a:pt x="95" y="191"/>
                  </a:moveTo>
                  <a:cubicBezTo>
                    <a:pt x="43" y="191"/>
                    <a:pt x="0" y="148"/>
                    <a:pt x="0" y="96"/>
                  </a:cubicBezTo>
                  <a:cubicBezTo>
                    <a:pt x="0" y="43"/>
                    <a:pt x="43" y="0"/>
                    <a:pt x="95" y="0"/>
                  </a:cubicBezTo>
                  <a:cubicBezTo>
                    <a:pt x="147" y="0"/>
                    <a:pt x="191" y="43"/>
                    <a:pt x="191" y="96"/>
                  </a:cubicBezTo>
                  <a:cubicBezTo>
                    <a:pt x="189" y="148"/>
                    <a:pt x="147" y="191"/>
                    <a:pt x="95" y="191"/>
                  </a:cubicBezTo>
                  <a:close/>
                  <a:moveTo>
                    <a:pt x="95" y="34"/>
                  </a:moveTo>
                  <a:cubicBezTo>
                    <a:pt x="63" y="34"/>
                    <a:pt x="36" y="61"/>
                    <a:pt x="36" y="94"/>
                  </a:cubicBezTo>
                  <a:cubicBezTo>
                    <a:pt x="36" y="126"/>
                    <a:pt x="63" y="153"/>
                    <a:pt x="95" y="153"/>
                  </a:cubicBezTo>
                  <a:cubicBezTo>
                    <a:pt x="128" y="153"/>
                    <a:pt x="155" y="126"/>
                    <a:pt x="155" y="94"/>
                  </a:cubicBezTo>
                  <a:cubicBezTo>
                    <a:pt x="153" y="61"/>
                    <a:pt x="128" y="34"/>
                    <a:pt x="95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BB7ED306-7CFA-8549-BC4E-E6B6D6AA5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4" y="937"/>
              <a:ext cx="235" cy="217"/>
            </a:xfrm>
            <a:custGeom>
              <a:avLst/>
              <a:gdLst>
                <a:gd name="T0" fmla="*/ 371 w 371"/>
                <a:gd name="T1" fmla="*/ 342 h 342"/>
                <a:gd name="T2" fmla="*/ 335 w 371"/>
                <a:gd name="T3" fmla="*/ 342 h 342"/>
                <a:gd name="T4" fmla="*/ 335 w 371"/>
                <a:gd name="T5" fmla="*/ 198 h 342"/>
                <a:gd name="T6" fmla="*/ 371 w 371"/>
                <a:gd name="T7" fmla="*/ 198 h 342"/>
                <a:gd name="T8" fmla="*/ 371 w 371"/>
                <a:gd name="T9" fmla="*/ 342 h 342"/>
                <a:gd name="T10" fmla="*/ 371 w 371"/>
                <a:gd name="T11" fmla="*/ 198 h 342"/>
                <a:gd name="T12" fmla="*/ 335 w 371"/>
                <a:gd name="T13" fmla="*/ 198 h 342"/>
                <a:gd name="T14" fmla="*/ 175 w 371"/>
                <a:gd name="T15" fmla="*/ 36 h 342"/>
                <a:gd name="T16" fmla="*/ 38 w 371"/>
                <a:gd name="T17" fmla="*/ 122 h 342"/>
                <a:gd name="T18" fmla="*/ 38 w 371"/>
                <a:gd name="T19" fmla="*/ 122 h 342"/>
                <a:gd name="T20" fmla="*/ 33 w 371"/>
                <a:gd name="T21" fmla="*/ 133 h 342"/>
                <a:gd name="T22" fmla="*/ 0 w 371"/>
                <a:gd name="T23" fmla="*/ 119 h 342"/>
                <a:gd name="T24" fmla="*/ 7 w 371"/>
                <a:gd name="T25" fmla="*/ 106 h 342"/>
                <a:gd name="T26" fmla="*/ 24 w 371"/>
                <a:gd name="T27" fmla="*/ 115 h 342"/>
                <a:gd name="T28" fmla="*/ 7 w 371"/>
                <a:gd name="T29" fmla="*/ 106 h 342"/>
                <a:gd name="T30" fmla="*/ 175 w 371"/>
                <a:gd name="T31" fmla="*/ 2 h 342"/>
                <a:gd name="T32" fmla="*/ 371 w 371"/>
                <a:gd name="T33" fmla="*/ 198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1" h="342">
                  <a:moveTo>
                    <a:pt x="371" y="342"/>
                  </a:moveTo>
                  <a:cubicBezTo>
                    <a:pt x="335" y="342"/>
                    <a:pt x="335" y="342"/>
                    <a:pt x="335" y="342"/>
                  </a:cubicBezTo>
                  <a:cubicBezTo>
                    <a:pt x="335" y="198"/>
                    <a:pt x="335" y="198"/>
                    <a:pt x="335" y="198"/>
                  </a:cubicBezTo>
                  <a:cubicBezTo>
                    <a:pt x="371" y="198"/>
                    <a:pt x="371" y="198"/>
                    <a:pt x="371" y="198"/>
                  </a:cubicBezTo>
                  <a:lnTo>
                    <a:pt x="371" y="342"/>
                  </a:lnTo>
                  <a:close/>
                  <a:moveTo>
                    <a:pt x="371" y="198"/>
                  </a:moveTo>
                  <a:cubicBezTo>
                    <a:pt x="335" y="198"/>
                    <a:pt x="335" y="198"/>
                    <a:pt x="335" y="198"/>
                  </a:cubicBezTo>
                  <a:cubicBezTo>
                    <a:pt x="335" y="108"/>
                    <a:pt x="263" y="36"/>
                    <a:pt x="175" y="36"/>
                  </a:cubicBezTo>
                  <a:cubicBezTo>
                    <a:pt x="119" y="36"/>
                    <a:pt x="67" y="68"/>
                    <a:pt x="38" y="122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6" y="126"/>
                    <a:pt x="34" y="130"/>
                    <a:pt x="33" y="133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" y="113"/>
                    <a:pt x="4" y="110"/>
                    <a:pt x="7" y="106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43" y="41"/>
                    <a:pt x="108" y="2"/>
                    <a:pt x="175" y="2"/>
                  </a:cubicBezTo>
                  <a:cubicBezTo>
                    <a:pt x="283" y="0"/>
                    <a:pt x="371" y="88"/>
                    <a:pt x="371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xmlns="" id="{3BBE69C6-9860-264B-A7AD-B0740573E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0" y="826"/>
              <a:ext cx="130" cy="133"/>
            </a:xfrm>
            <a:custGeom>
              <a:avLst/>
              <a:gdLst>
                <a:gd name="T0" fmla="*/ 103 w 205"/>
                <a:gd name="T1" fmla="*/ 209 h 209"/>
                <a:gd name="T2" fmla="*/ 0 w 205"/>
                <a:gd name="T3" fmla="*/ 105 h 209"/>
                <a:gd name="T4" fmla="*/ 103 w 205"/>
                <a:gd name="T5" fmla="*/ 0 h 209"/>
                <a:gd name="T6" fmla="*/ 205 w 205"/>
                <a:gd name="T7" fmla="*/ 105 h 209"/>
                <a:gd name="T8" fmla="*/ 103 w 205"/>
                <a:gd name="T9" fmla="*/ 209 h 209"/>
                <a:gd name="T10" fmla="*/ 103 w 205"/>
                <a:gd name="T11" fmla="*/ 35 h 209"/>
                <a:gd name="T12" fmla="*/ 36 w 205"/>
                <a:gd name="T13" fmla="*/ 103 h 209"/>
                <a:gd name="T14" fmla="*/ 103 w 205"/>
                <a:gd name="T15" fmla="*/ 171 h 209"/>
                <a:gd name="T16" fmla="*/ 171 w 205"/>
                <a:gd name="T17" fmla="*/ 103 h 209"/>
                <a:gd name="T18" fmla="*/ 103 w 205"/>
                <a:gd name="T19" fmla="*/ 3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209">
                  <a:moveTo>
                    <a:pt x="103" y="209"/>
                  </a:moveTo>
                  <a:cubicBezTo>
                    <a:pt x="45" y="209"/>
                    <a:pt x="0" y="162"/>
                    <a:pt x="0" y="105"/>
                  </a:cubicBezTo>
                  <a:cubicBezTo>
                    <a:pt x="0" y="47"/>
                    <a:pt x="47" y="0"/>
                    <a:pt x="103" y="0"/>
                  </a:cubicBezTo>
                  <a:cubicBezTo>
                    <a:pt x="160" y="0"/>
                    <a:pt x="205" y="47"/>
                    <a:pt x="205" y="105"/>
                  </a:cubicBezTo>
                  <a:cubicBezTo>
                    <a:pt x="205" y="162"/>
                    <a:pt x="160" y="209"/>
                    <a:pt x="103" y="209"/>
                  </a:cubicBezTo>
                  <a:close/>
                  <a:moveTo>
                    <a:pt x="103" y="35"/>
                  </a:moveTo>
                  <a:cubicBezTo>
                    <a:pt x="65" y="35"/>
                    <a:pt x="36" y="65"/>
                    <a:pt x="36" y="103"/>
                  </a:cubicBezTo>
                  <a:cubicBezTo>
                    <a:pt x="36" y="141"/>
                    <a:pt x="67" y="171"/>
                    <a:pt x="103" y="171"/>
                  </a:cubicBezTo>
                  <a:cubicBezTo>
                    <a:pt x="141" y="171"/>
                    <a:pt x="171" y="141"/>
                    <a:pt x="171" y="103"/>
                  </a:cubicBezTo>
                  <a:cubicBezTo>
                    <a:pt x="171" y="65"/>
                    <a:pt x="141" y="35"/>
                    <a:pt x="10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xmlns="" id="{085EDBAF-8E6A-5445-96E2-97EEFCBF7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6" y="961"/>
              <a:ext cx="223" cy="310"/>
            </a:xfrm>
            <a:custGeom>
              <a:avLst/>
              <a:gdLst>
                <a:gd name="T0" fmla="*/ 36 w 351"/>
                <a:gd name="T1" fmla="*/ 489 h 489"/>
                <a:gd name="T2" fmla="*/ 0 w 351"/>
                <a:gd name="T3" fmla="*/ 489 h 489"/>
                <a:gd name="T4" fmla="*/ 0 w 351"/>
                <a:gd name="T5" fmla="*/ 207 h 489"/>
                <a:gd name="T6" fmla="*/ 196 w 351"/>
                <a:gd name="T7" fmla="*/ 0 h 489"/>
                <a:gd name="T8" fmla="*/ 351 w 351"/>
                <a:gd name="T9" fmla="*/ 77 h 489"/>
                <a:gd name="T10" fmla="*/ 322 w 351"/>
                <a:gd name="T11" fmla="*/ 99 h 489"/>
                <a:gd name="T12" fmla="*/ 196 w 351"/>
                <a:gd name="T13" fmla="*/ 34 h 489"/>
                <a:gd name="T14" fmla="*/ 36 w 351"/>
                <a:gd name="T15" fmla="*/ 205 h 489"/>
                <a:gd name="T16" fmla="*/ 36 w 351"/>
                <a:gd name="T1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1" h="489">
                  <a:moveTo>
                    <a:pt x="36" y="489"/>
                  </a:moveTo>
                  <a:cubicBezTo>
                    <a:pt x="0" y="489"/>
                    <a:pt x="0" y="489"/>
                    <a:pt x="0" y="489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95"/>
                    <a:pt x="90" y="0"/>
                    <a:pt x="196" y="0"/>
                  </a:cubicBezTo>
                  <a:cubicBezTo>
                    <a:pt x="257" y="0"/>
                    <a:pt x="315" y="29"/>
                    <a:pt x="351" y="77"/>
                  </a:cubicBezTo>
                  <a:cubicBezTo>
                    <a:pt x="322" y="99"/>
                    <a:pt x="322" y="99"/>
                    <a:pt x="322" y="99"/>
                  </a:cubicBezTo>
                  <a:cubicBezTo>
                    <a:pt x="292" y="57"/>
                    <a:pt x="245" y="34"/>
                    <a:pt x="196" y="34"/>
                  </a:cubicBezTo>
                  <a:cubicBezTo>
                    <a:pt x="112" y="34"/>
                    <a:pt x="36" y="115"/>
                    <a:pt x="36" y="205"/>
                  </a:cubicBezTo>
                  <a:lnTo>
                    <a:pt x="36" y="4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xmlns="" id="{7C094BD7-1938-5344-A980-8BD713097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95" y="850"/>
              <a:ext cx="130" cy="133"/>
            </a:xfrm>
            <a:custGeom>
              <a:avLst/>
              <a:gdLst>
                <a:gd name="T0" fmla="*/ 102 w 205"/>
                <a:gd name="T1" fmla="*/ 209 h 209"/>
                <a:gd name="T2" fmla="*/ 0 w 205"/>
                <a:gd name="T3" fmla="*/ 105 h 209"/>
                <a:gd name="T4" fmla="*/ 102 w 205"/>
                <a:gd name="T5" fmla="*/ 0 h 209"/>
                <a:gd name="T6" fmla="*/ 205 w 205"/>
                <a:gd name="T7" fmla="*/ 105 h 209"/>
                <a:gd name="T8" fmla="*/ 102 w 205"/>
                <a:gd name="T9" fmla="*/ 209 h 209"/>
                <a:gd name="T10" fmla="*/ 102 w 205"/>
                <a:gd name="T11" fmla="*/ 36 h 209"/>
                <a:gd name="T12" fmla="*/ 36 w 205"/>
                <a:gd name="T13" fmla="*/ 105 h 209"/>
                <a:gd name="T14" fmla="*/ 102 w 205"/>
                <a:gd name="T15" fmla="*/ 173 h 209"/>
                <a:gd name="T16" fmla="*/ 171 w 205"/>
                <a:gd name="T17" fmla="*/ 105 h 209"/>
                <a:gd name="T18" fmla="*/ 102 w 205"/>
                <a:gd name="T19" fmla="*/ 36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209">
                  <a:moveTo>
                    <a:pt x="102" y="209"/>
                  </a:moveTo>
                  <a:cubicBezTo>
                    <a:pt x="45" y="209"/>
                    <a:pt x="0" y="162"/>
                    <a:pt x="0" y="105"/>
                  </a:cubicBezTo>
                  <a:cubicBezTo>
                    <a:pt x="0" y="47"/>
                    <a:pt x="47" y="0"/>
                    <a:pt x="102" y="0"/>
                  </a:cubicBezTo>
                  <a:cubicBezTo>
                    <a:pt x="160" y="0"/>
                    <a:pt x="205" y="47"/>
                    <a:pt x="205" y="105"/>
                  </a:cubicBezTo>
                  <a:cubicBezTo>
                    <a:pt x="205" y="162"/>
                    <a:pt x="160" y="209"/>
                    <a:pt x="102" y="209"/>
                  </a:cubicBezTo>
                  <a:close/>
                  <a:moveTo>
                    <a:pt x="102" y="36"/>
                  </a:moveTo>
                  <a:cubicBezTo>
                    <a:pt x="65" y="36"/>
                    <a:pt x="36" y="67"/>
                    <a:pt x="36" y="105"/>
                  </a:cubicBezTo>
                  <a:cubicBezTo>
                    <a:pt x="36" y="142"/>
                    <a:pt x="66" y="173"/>
                    <a:pt x="102" y="173"/>
                  </a:cubicBezTo>
                  <a:cubicBezTo>
                    <a:pt x="140" y="173"/>
                    <a:pt x="171" y="142"/>
                    <a:pt x="171" y="105"/>
                  </a:cubicBezTo>
                  <a:cubicBezTo>
                    <a:pt x="171" y="67"/>
                    <a:pt x="140" y="36"/>
                    <a:pt x="10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xmlns="" id="{11DEA55E-DC38-AB40-B1CB-FB01512B9F23}"/>
              </a:ext>
            </a:extLst>
          </p:cNvPr>
          <p:cNvSpPr txBox="1">
            <a:spLocks/>
          </p:cNvSpPr>
          <p:nvPr/>
        </p:nvSpPr>
        <p:spPr>
          <a:xfrm>
            <a:off x="887611" y="5355416"/>
            <a:ext cx="2601308" cy="409171"/>
          </a:xfrm>
          <a:prstGeom prst="rect">
            <a:avLst/>
          </a:prstGeom>
        </p:spPr>
        <p:txBody>
          <a:bodyPr vert="horz" wrap="square" lIns="91432" tIns="45716" rIns="91432" bIns="4571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b="1" spc="-100" dirty="0">
                <a:solidFill>
                  <a:srgbClr val="63666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124 million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D0ACF7E-65D0-3C44-A687-93CFF440A0B2}"/>
              </a:ext>
            </a:extLst>
          </p:cNvPr>
          <p:cNvSpPr/>
          <p:nvPr/>
        </p:nvSpPr>
        <p:spPr>
          <a:xfrm>
            <a:off x="838250" y="5670577"/>
            <a:ext cx="2694859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200" dirty="0">
                <a:solidFill>
                  <a:srgbClr val="888B8D"/>
                </a:solidFill>
              </a:rPr>
              <a:t>empowered individuals</a:t>
            </a:r>
          </a:p>
        </p:txBody>
      </p:sp>
      <p:grpSp>
        <p:nvGrpSpPr>
          <p:cNvPr id="36" name="Group 20">
            <a:extLst>
              <a:ext uri="{FF2B5EF4-FFF2-40B4-BE49-F238E27FC236}">
                <a16:creationId xmlns:a16="http://schemas.microsoft.com/office/drawing/2014/main" xmlns="" id="{1CB5FDB5-F8B3-AF4C-BCDA-175F3096BA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01212" y="4914476"/>
            <a:ext cx="343220" cy="529422"/>
            <a:chOff x="717" y="921"/>
            <a:chExt cx="1764" cy="2721"/>
          </a:xfrm>
          <a:solidFill>
            <a:schemeClr val="accent1"/>
          </a:solidFill>
        </p:grpSpPr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xmlns="" id="{CF139F99-2B5E-074D-B299-E8E8399D6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1571"/>
              <a:ext cx="1438" cy="1306"/>
            </a:xfrm>
            <a:custGeom>
              <a:avLst/>
              <a:gdLst>
                <a:gd name="T0" fmla="*/ 304 w 609"/>
                <a:gd name="T1" fmla="*/ 35 h 553"/>
                <a:gd name="T2" fmla="*/ 573 w 609"/>
                <a:gd name="T3" fmla="*/ 303 h 553"/>
                <a:gd name="T4" fmla="*/ 573 w 609"/>
                <a:gd name="T5" fmla="*/ 515 h 553"/>
                <a:gd name="T6" fmla="*/ 468 w 609"/>
                <a:gd name="T7" fmla="*/ 515 h 553"/>
                <a:gd name="T8" fmla="*/ 468 w 609"/>
                <a:gd name="T9" fmla="*/ 551 h 553"/>
                <a:gd name="T10" fmla="*/ 609 w 609"/>
                <a:gd name="T11" fmla="*/ 551 h 553"/>
                <a:gd name="T12" fmla="*/ 609 w 609"/>
                <a:gd name="T13" fmla="*/ 305 h 553"/>
                <a:gd name="T14" fmla="*/ 304 w 609"/>
                <a:gd name="T15" fmla="*/ 0 h 553"/>
                <a:gd name="T16" fmla="*/ 304 w 609"/>
                <a:gd name="T17" fmla="*/ 0 h 553"/>
                <a:gd name="T18" fmla="*/ 304 w 609"/>
                <a:gd name="T19" fmla="*/ 0 h 553"/>
                <a:gd name="T20" fmla="*/ 0 w 609"/>
                <a:gd name="T21" fmla="*/ 305 h 553"/>
                <a:gd name="T22" fmla="*/ 0 w 609"/>
                <a:gd name="T23" fmla="*/ 553 h 553"/>
                <a:gd name="T24" fmla="*/ 146 w 609"/>
                <a:gd name="T25" fmla="*/ 553 h 553"/>
                <a:gd name="T26" fmla="*/ 151 w 609"/>
                <a:gd name="T27" fmla="*/ 517 h 553"/>
                <a:gd name="T28" fmla="*/ 34 w 609"/>
                <a:gd name="T29" fmla="*/ 517 h 553"/>
                <a:gd name="T30" fmla="*/ 34 w 609"/>
                <a:gd name="T31" fmla="*/ 305 h 553"/>
                <a:gd name="T32" fmla="*/ 304 w 609"/>
                <a:gd name="T33" fmla="*/ 35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9" h="553">
                  <a:moveTo>
                    <a:pt x="304" y="35"/>
                  </a:moveTo>
                  <a:cubicBezTo>
                    <a:pt x="452" y="35"/>
                    <a:pt x="573" y="155"/>
                    <a:pt x="573" y="303"/>
                  </a:cubicBezTo>
                  <a:cubicBezTo>
                    <a:pt x="573" y="515"/>
                    <a:pt x="573" y="515"/>
                    <a:pt x="573" y="515"/>
                  </a:cubicBezTo>
                  <a:cubicBezTo>
                    <a:pt x="468" y="515"/>
                    <a:pt x="468" y="515"/>
                    <a:pt x="468" y="515"/>
                  </a:cubicBezTo>
                  <a:cubicBezTo>
                    <a:pt x="468" y="551"/>
                    <a:pt x="468" y="551"/>
                    <a:pt x="468" y="551"/>
                  </a:cubicBezTo>
                  <a:cubicBezTo>
                    <a:pt x="609" y="551"/>
                    <a:pt x="609" y="551"/>
                    <a:pt x="609" y="551"/>
                  </a:cubicBezTo>
                  <a:cubicBezTo>
                    <a:pt x="609" y="305"/>
                    <a:pt x="609" y="305"/>
                    <a:pt x="609" y="305"/>
                  </a:cubicBezTo>
                  <a:cubicBezTo>
                    <a:pt x="609" y="135"/>
                    <a:pt x="472" y="0"/>
                    <a:pt x="304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135" y="0"/>
                    <a:pt x="0" y="137"/>
                    <a:pt x="0" y="305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146" y="553"/>
                    <a:pt x="146" y="553"/>
                    <a:pt x="146" y="553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34" y="517"/>
                    <a:pt x="34" y="517"/>
                    <a:pt x="34" y="517"/>
                  </a:cubicBezTo>
                  <a:cubicBezTo>
                    <a:pt x="34" y="305"/>
                    <a:pt x="34" y="305"/>
                    <a:pt x="34" y="305"/>
                  </a:cubicBezTo>
                  <a:cubicBezTo>
                    <a:pt x="34" y="155"/>
                    <a:pt x="155" y="35"/>
                    <a:pt x="304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9675F153-A800-084C-82BD-804158B22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951"/>
              <a:ext cx="86" cy="3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xmlns="" id="{D17A858D-F903-874C-9BE3-36E7565CE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" y="2078"/>
              <a:ext cx="340" cy="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xmlns="" id="{142A69A7-00A4-544C-B2B7-E7D5079B9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1334"/>
              <a:ext cx="713" cy="931"/>
            </a:xfrm>
            <a:custGeom>
              <a:avLst/>
              <a:gdLst>
                <a:gd name="T0" fmla="*/ 279 w 302"/>
                <a:gd name="T1" fmla="*/ 394 h 394"/>
                <a:gd name="T2" fmla="*/ 3 w 302"/>
                <a:gd name="T3" fmla="*/ 153 h 394"/>
                <a:gd name="T4" fmla="*/ 54 w 302"/>
                <a:gd name="T5" fmla="*/ 59 h 394"/>
                <a:gd name="T6" fmla="*/ 302 w 302"/>
                <a:gd name="T7" fmla="*/ 138 h 394"/>
                <a:gd name="T8" fmla="*/ 273 w 302"/>
                <a:gd name="T9" fmla="*/ 160 h 394"/>
                <a:gd name="T10" fmla="*/ 72 w 302"/>
                <a:gd name="T11" fmla="*/ 90 h 394"/>
                <a:gd name="T12" fmla="*/ 37 w 302"/>
                <a:gd name="T13" fmla="*/ 149 h 394"/>
                <a:gd name="T14" fmla="*/ 289 w 302"/>
                <a:gd name="T15" fmla="*/ 360 h 394"/>
                <a:gd name="T16" fmla="*/ 279 w 302"/>
                <a:gd name="T17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94">
                  <a:moveTo>
                    <a:pt x="279" y="394"/>
                  </a:moveTo>
                  <a:cubicBezTo>
                    <a:pt x="117" y="331"/>
                    <a:pt x="10" y="237"/>
                    <a:pt x="3" y="153"/>
                  </a:cubicBezTo>
                  <a:cubicBezTo>
                    <a:pt x="0" y="113"/>
                    <a:pt x="18" y="81"/>
                    <a:pt x="54" y="59"/>
                  </a:cubicBezTo>
                  <a:cubicBezTo>
                    <a:pt x="154" y="0"/>
                    <a:pt x="261" y="84"/>
                    <a:pt x="302" y="138"/>
                  </a:cubicBezTo>
                  <a:cubicBezTo>
                    <a:pt x="273" y="160"/>
                    <a:pt x="273" y="160"/>
                    <a:pt x="273" y="160"/>
                  </a:cubicBezTo>
                  <a:cubicBezTo>
                    <a:pt x="271" y="158"/>
                    <a:pt x="171" y="32"/>
                    <a:pt x="72" y="90"/>
                  </a:cubicBezTo>
                  <a:cubicBezTo>
                    <a:pt x="48" y="104"/>
                    <a:pt x="36" y="124"/>
                    <a:pt x="37" y="149"/>
                  </a:cubicBezTo>
                  <a:cubicBezTo>
                    <a:pt x="43" y="207"/>
                    <a:pt x="122" y="295"/>
                    <a:pt x="289" y="360"/>
                  </a:cubicBezTo>
                  <a:lnTo>
                    <a:pt x="279" y="3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xmlns="" id="{7095CD2F-8EC6-624C-9E83-9018788F40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0" y="921"/>
              <a:ext cx="722" cy="723"/>
            </a:xfrm>
            <a:custGeom>
              <a:avLst/>
              <a:gdLst>
                <a:gd name="T0" fmla="*/ 153 w 306"/>
                <a:gd name="T1" fmla="*/ 36 h 306"/>
                <a:gd name="T2" fmla="*/ 270 w 306"/>
                <a:gd name="T3" fmla="*/ 153 h 306"/>
                <a:gd name="T4" fmla="*/ 153 w 306"/>
                <a:gd name="T5" fmla="*/ 270 h 306"/>
                <a:gd name="T6" fmla="*/ 36 w 306"/>
                <a:gd name="T7" fmla="*/ 153 h 306"/>
                <a:gd name="T8" fmla="*/ 153 w 306"/>
                <a:gd name="T9" fmla="*/ 36 h 306"/>
                <a:gd name="T10" fmla="*/ 153 w 306"/>
                <a:gd name="T11" fmla="*/ 0 h 306"/>
                <a:gd name="T12" fmla="*/ 0 w 306"/>
                <a:gd name="T13" fmla="*/ 153 h 306"/>
                <a:gd name="T14" fmla="*/ 153 w 306"/>
                <a:gd name="T15" fmla="*/ 306 h 306"/>
                <a:gd name="T16" fmla="*/ 306 w 306"/>
                <a:gd name="T17" fmla="*/ 153 h 306"/>
                <a:gd name="T18" fmla="*/ 153 w 306"/>
                <a:gd name="T19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306">
                  <a:moveTo>
                    <a:pt x="153" y="36"/>
                  </a:moveTo>
                  <a:cubicBezTo>
                    <a:pt x="218" y="36"/>
                    <a:pt x="270" y="88"/>
                    <a:pt x="270" y="153"/>
                  </a:cubicBezTo>
                  <a:cubicBezTo>
                    <a:pt x="270" y="218"/>
                    <a:pt x="218" y="270"/>
                    <a:pt x="153" y="270"/>
                  </a:cubicBezTo>
                  <a:cubicBezTo>
                    <a:pt x="89" y="270"/>
                    <a:pt x="36" y="218"/>
                    <a:pt x="36" y="153"/>
                  </a:cubicBezTo>
                  <a:cubicBezTo>
                    <a:pt x="36" y="88"/>
                    <a:pt x="89" y="36"/>
                    <a:pt x="153" y="36"/>
                  </a:cubicBezTo>
                  <a:moveTo>
                    <a:pt x="153" y="0"/>
                  </a:moveTo>
                  <a:cubicBezTo>
                    <a:pt x="69" y="0"/>
                    <a:pt x="0" y="68"/>
                    <a:pt x="0" y="153"/>
                  </a:cubicBezTo>
                  <a:cubicBezTo>
                    <a:pt x="0" y="238"/>
                    <a:pt x="69" y="306"/>
                    <a:pt x="153" y="306"/>
                  </a:cubicBezTo>
                  <a:cubicBezTo>
                    <a:pt x="238" y="306"/>
                    <a:pt x="306" y="238"/>
                    <a:pt x="306" y="153"/>
                  </a:cubicBezTo>
                  <a:cubicBezTo>
                    <a:pt x="306" y="68"/>
                    <a:pt x="236" y="0"/>
                    <a:pt x="1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42" name="Rectangle 26">
              <a:extLst>
                <a:ext uri="{FF2B5EF4-FFF2-40B4-BE49-F238E27FC236}">
                  <a16:creationId xmlns:a16="http://schemas.microsoft.com/office/drawing/2014/main" xmlns="" id="{D03D232B-2F0F-B04A-A02F-C52218E82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5" y="2622"/>
              <a:ext cx="85" cy="10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43" name="Rectangle 27">
              <a:extLst>
                <a:ext uri="{FF2B5EF4-FFF2-40B4-BE49-F238E27FC236}">
                  <a16:creationId xmlns:a16="http://schemas.microsoft.com/office/drawing/2014/main" xmlns="" id="{6C512077-16F9-D44F-AA9D-B3981DF0E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0" y="2622"/>
              <a:ext cx="85" cy="10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xmlns="" id="{9E425F52-5A18-D745-832A-35CB8D4288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0" y="2086"/>
              <a:ext cx="340" cy="340"/>
            </a:xfrm>
            <a:custGeom>
              <a:avLst/>
              <a:gdLst>
                <a:gd name="T0" fmla="*/ 72 w 144"/>
                <a:gd name="T1" fmla="*/ 144 h 144"/>
                <a:gd name="T2" fmla="*/ 0 w 144"/>
                <a:gd name="T3" fmla="*/ 72 h 144"/>
                <a:gd name="T4" fmla="*/ 72 w 144"/>
                <a:gd name="T5" fmla="*/ 0 h 144"/>
                <a:gd name="T6" fmla="*/ 144 w 144"/>
                <a:gd name="T7" fmla="*/ 72 h 144"/>
                <a:gd name="T8" fmla="*/ 72 w 144"/>
                <a:gd name="T9" fmla="*/ 144 h 144"/>
                <a:gd name="T10" fmla="*/ 72 w 144"/>
                <a:gd name="T11" fmla="*/ 36 h 144"/>
                <a:gd name="T12" fmla="*/ 36 w 144"/>
                <a:gd name="T13" fmla="*/ 72 h 144"/>
                <a:gd name="T14" fmla="*/ 72 w 144"/>
                <a:gd name="T15" fmla="*/ 108 h 144"/>
                <a:gd name="T16" fmla="*/ 108 w 144"/>
                <a:gd name="T17" fmla="*/ 72 h 144"/>
                <a:gd name="T18" fmla="*/ 72 w 144"/>
                <a:gd name="T19" fmla="*/ 3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4">
                  <a:moveTo>
                    <a:pt x="72" y="144"/>
                  </a:moveTo>
                  <a:cubicBezTo>
                    <a:pt x="32" y="144"/>
                    <a:pt x="0" y="112"/>
                    <a:pt x="0" y="72"/>
                  </a:cubicBezTo>
                  <a:cubicBezTo>
                    <a:pt x="0" y="33"/>
                    <a:pt x="32" y="0"/>
                    <a:pt x="72" y="0"/>
                  </a:cubicBezTo>
                  <a:cubicBezTo>
                    <a:pt x="111" y="0"/>
                    <a:pt x="144" y="33"/>
                    <a:pt x="144" y="72"/>
                  </a:cubicBezTo>
                  <a:cubicBezTo>
                    <a:pt x="144" y="112"/>
                    <a:pt x="111" y="144"/>
                    <a:pt x="72" y="144"/>
                  </a:cubicBezTo>
                  <a:close/>
                  <a:moveTo>
                    <a:pt x="72" y="36"/>
                  </a:moveTo>
                  <a:cubicBezTo>
                    <a:pt x="52" y="36"/>
                    <a:pt x="36" y="52"/>
                    <a:pt x="36" y="72"/>
                  </a:cubicBezTo>
                  <a:cubicBezTo>
                    <a:pt x="36" y="92"/>
                    <a:pt x="52" y="108"/>
                    <a:pt x="72" y="108"/>
                  </a:cubicBezTo>
                  <a:cubicBezTo>
                    <a:pt x="92" y="108"/>
                    <a:pt x="108" y="92"/>
                    <a:pt x="108" y="72"/>
                  </a:cubicBezTo>
                  <a:cubicBezTo>
                    <a:pt x="108" y="52"/>
                    <a:pt x="92" y="36"/>
                    <a:pt x="7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5565A"/>
                </a:solidFill>
              </a:endParaRPr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38E627C9-0951-3D42-BCBE-8C20C0EAB676}"/>
              </a:ext>
            </a:extLst>
          </p:cNvPr>
          <p:cNvSpPr txBox="1">
            <a:spLocks/>
          </p:cNvSpPr>
          <p:nvPr/>
        </p:nvSpPr>
        <p:spPr>
          <a:xfrm>
            <a:off x="3475540" y="5379337"/>
            <a:ext cx="2601308" cy="409171"/>
          </a:xfrm>
          <a:prstGeom prst="rect">
            <a:avLst/>
          </a:prstGeom>
        </p:spPr>
        <p:txBody>
          <a:bodyPr vert="horz" wrap="square" lIns="91432" tIns="45716" rIns="91432" bIns="4571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b="1" spc="-100" dirty="0">
                <a:solidFill>
                  <a:srgbClr val="63666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100 thousand+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E4D9666-045D-BB40-ACCB-E2029CBDA3F3}"/>
              </a:ext>
            </a:extLst>
          </p:cNvPr>
          <p:cNvSpPr/>
          <p:nvPr/>
        </p:nvSpPr>
        <p:spPr>
          <a:xfrm>
            <a:off x="3402005" y="5691469"/>
            <a:ext cx="2694859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100" dirty="0">
                <a:solidFill>
                  <a:srgbClr val="888B8D"/>
                </a:solidFill>
              </a:rPr>
              <a:t> </a:t>
            </a:r>
            <a:r>
              <a:rPr lang="en-US" sz="1200" dirty="0">
                <a:solidFill>
                  <a:srgbClr val="888B8D"/>
                </a:solidFill>
              </a:rPr>
              <a:t>health care facilities served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1DE71804-A20F-FC4C-86A1-97F5F5C2D8C7}"/>
              </a:ext>
            </a:extLst>
          </p:cNvPr>
          <p:cNvSpPr txBox="1">
            <a:spLocks/>
          </p:cNvSpPr>
          <p:nvPr/>
        </p:nvSpPr>
        <p:spPr>
          <a:xfrm>
            <a:off x="6386341" y="5407841"/>
            <a:ext cx="2601308" cy="409171"/>
          </a:xfrm>
          <a:prstGeom prst="rect">
            <a:avLst/>
          </a:prstGeom>
        </p:spPr>
        <p:txBody>
          <a:bodyPr vert="horz" wrap="square" lIns="91432" tIns="45716" rIns="91432" bIns="4571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b="1" spc="-100" dirty="0">
                <a:solidFill>
                  <a:srgbClr val="63666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$3.3 billion+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83BC039B-3814-2846-833F-ABDE66DCD35C}"/>
              </a:ext>
            </a:extLst>
          </p:cNvPr>
          <p:cNvSpPr/>
          <p:nvPr/>
        </p:nvSpPr>
        <p:spPr>
          <a:xfrm>
            <a:off x="6523137" y="5692016"/>
            <a:ext cx="2464512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200" dirty="0">
                <a:solidFill>
                  <a:srgbClr val="888B8D"/>
                </a:solidFill>
              </a:rPr>
              <a:t>Annual investment in technology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AB3E522-7606-A742-AA05-3C16C28749EC}"/>
              </a:ext>
            </a:extLst>
          </p:cNvPr>
          <p:cNvGrpSpPr/>
          <p:nvPr/>
        </p:nvGrpSpPr>
        <p:grpSpPr bwMode="gray">
          <a:xfrm>
            <a:off x="7440371" y="4933397"/>
            <a:ext cx="357068" cy="473955"/>
            <a:chOff x="1774825" y="3843338"/>
            <a:chExt cx="349250" cy="463549"/>
          </a:xfrm>
        </p:grpSpPr>
        <p:sp>
          <p:nvSpPr>
            <p:cNvPr id="50" name="Freeform 66">
              <a:extLst>
                <a:ext uri="{FF2B5EF4-FFF2-40B4-BE49-F238E27FC236}">
                  <a16:creationId xmlns:a16="http://schemas.microsoft.com/office/drawing/2014/main" xmlns="" id="{4C066A64-C581-F74E-8CB3-30372132C6D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774825" y="3843338"/>
              <a:ext cx="349250" cy="463549"/>
            </a:xfrm>
            <a:custGeom>
              <a:avLst/>
              <a:gdLst>
                <a:gd name="T0" fmla="*/ 220 w 220"/>
                <a:gd name="T1" fmla="*/ 292 h 292"/>
                <a:gd name="T2" fmla="*/ 0 w 220"/>
                <a:gd name="T3" fmla="*/ 292 h 292"/>
                <a:gd name="T4" fmla="*/ 0 w 220"/>
                <a:gd name="T5" fmla="*/ 0 h 292"/>
                <a:gd name="T6" fmla="*/ 220 w 220"/>
                <a:gd name="T7" fmla="*/ 0 h 292"/>
                <a:gd name="T8" fmla="*/ 220 w 220"/>
                <a:gd name="T9" fmla="*/ 292 h 292"/>
                <a:gd name="T10" fmla="*/ 9 w 220"/>
                <a:gd name="T11" fmla="*/ 283 h 292"/>
                <a:gd name="T12" fmla="*/ 211 w 220"/>
                <a:gd name="T13" fmla="*/ 283 h 292"/>
                <a:gd name="T14" fmla="*/ 211 w 220"/>
                <a:gd name="T15" fmla="*/ 9 h 292"/>
                <a:gd name="T16" fmla="*/ 9 w 220"/>
                <a:gd name="T17" fmla="*/ 9 h 292"/>
                <a:gd name="T18" fmla="*/ 9 w 220"/>
                <a:gd name="T19" fmla="*/ 28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0" h="292">
                  <a:moveTo>
                    <a:pt x="220" y="292"/>
                  </a:moveTo>
                  <a:lnTo>
                    <a:pt x="0" y="292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220" y="292"/>
                  </a:lnTo>
                  <a:close/>
                  <a:moveTo>
                    <a:pt x="9" y="283"/>
                  </a:moveTo>
                  <a:lnTo>
                    <a:pt x="211" y="283"/>
                  </a:lnTo>
                  <a:lnTo>
                    <a:pt x="211" y="9"/>
                  </a:lnTo>
                  <a:lnTo>
                    <a:pt x="9" y="9"/>
                  </a:lnTo>
                  <a:lnTo>
                    <a:pt x="9" y="283"/>
                  </a:ln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1" name="Freeform 67">
              <a:extLst>
                <a:ext uri="{FF2B5EF4-FFF2-40B4-BE49-F238E27FC236}">
                  <a16:creationId xmlns:a16="http://schemas.microsoft.com/office/drawing/2014/main" xmlns="" id="{B0B8375A-198F-5040-AE02-BC2965D628A8}"/>
                </a:ext>
              </a:extLst>
            </p:cNvPr>
            <p:cNvSpPr>
              <a:spLocks/>
            </p:cNvSpPr>
            <p:nvPr/>
          </p:nvSpPr>
          <p:spPr bwMode="gray">
            <a:xfrm>
              <a:off x="1887538" y="3937000"/>
              <a:ext cx="120650" cy="276225"/>
            </a:xfrm>
            <a:custGeom>
              <a:avLst/>
              <a:gdLst>
                <a:gd name="T0" fmla="*/ 66 w 66"/>
                <a:gd name="T1" fmla="*/ 102 h 152"/>
                <a:gd name="T2" fmla="*/ 38 w 66"/>
                <a:gd name="T3" fmla="*/ 73 h 152"/>
                <a:gd name="T4" fmla="*/ 28 w 66"/>
                <a:gd name="T5" fmla="*/ 71 h 152"/>
                <a:gd name="T6" fmla="*/ 9 w 66"/>
                <a:gd name="T7" fmla="*/ 51 h 152"/>
                <a:gd name="T8" fmla="*/ 34 w 66"/>
                <a:gd name="T9" fmla="*/ 30 h 152"/>
                <a:gd name="T10" fmla="*/ 54 w 66"/>
                <a:gd name="T11" fmla="*/ 39 h 152"/>
                <a:gd name="T12" fmla="*/ 59 w 66"/>
                <a:gd name="T13" fmla="*/ 39 h 152"/>
                <a:gd name="T14" fmla="*/ 59 w 66"/>
                <a:gd name="T15" fmla="*/ 34 h 152"/>
                <a:gd name="T16" fmla="*/ 36 w 66"/>
                <a:gd name="T17" fmla="*/ 23 h 152"/>
                <a:gd name="T18" fmla="*/ 36 w 66"/>
                <a:gd name="T19" fmla="*/ 4 h 152"/>
                <a:gd name="T20" fmla="*/ 32 w 66"/>
                <a:gd name="T21" fmla="*/ 0 h 152"/>
                <a:gd name="T22" fmla="*/ 28 w 66"/>
                <a:gd name="T23" fmla="*/ 4 h 152"/>
                <a:gd name="T24" fmla="*/ 28 w 66"/>
                <a:gd name="T25" fmla="*/ 23 h 152"/>
                <a:gd name="T26" fmla="*/ 0 w 66"/>
                <a:gd name="T27" fmla="*/ 51 h 152"/>
                <a:gd name="T28" fmla="*/ 26 w 66"/>
                <a:gd name="T29" fmla="*/ 79 h 152"/>
                <a:gd name="T30" fmla="*/ 37 w 66"/>
                <a:gd name="T31" fmla="*/ 81 h 152"/>
                <a:gd name="T32" fmla="*/ 59 w 66"/>
                <a:gd name="T33" fmla="*/ 102 h 152"/>
                <a:gd name="T34" fmla="*/ 34 w 66"/>
                <a:gd name="T35" fmla="*/ 122 h 152"/>
                <a:gd name="T36" fmla="*/ 34 w 66"/>
                <a:gd name="T37" fmla="*/ 122 h 152"/>
                <a:gd name="T38" fmla="*/ 34 w 66"/>
                <a:gd name="T39" fmla="*/ 122 h 152"/>
                <a:gd name="T40" fmla="*/ 9 w 66"/>
                <a:gd name="T41" fmla="*/ 106 h 152"/>
                <a:gd name="T42" fmla="*/ 9 w 66"/>
                <a:gd name="T43" fmla="*/ 101 h 152"/>
                <a:gd name="T44" fmla="*/ 5 w 66"/>
                <a:gd name="T45" fmla="*/ 97 h 152"/>
                <a:gd name="T46" fmla="*/ 1 w 66"/>
                <a:gd name="T47" fmla="*/ 101 h 152"/>
                <a:gd name="T48" fmla="*/ 1 w 66"/>
                <a:gd name="T49" fmla="*/ 108 h 152"/>
                <a:gd name="T50" fmla="*/ 28 w 66"/>
                <a:gd name="T51" fmla="*/ 130 h 152"/>
                <a:gd name="T52" fmla="*/ 28 w 66"/>
                <a:gd name="T53" fmla="*/ 148 h 152"/>
                <a:gd name="T54" fmla="*/ 32 w 66"/>
                <a:gd name="T55" fmla="*/ 152 h 152"/>
                <a:gd name="T56" fmla="*/ 36 w 66"/>
                <a:gd name="T57" fmla="*/ 148 h 152"/>
                <a:gd name="T58" fmla="*/ 36 w 66"/>
                <a:gd name="T59" fmla="*/ 130 h 152"/>
                <a:gd name="T60" fmla="*/ 66 w 66"/>
                <a:gd name="T61" fmla="*/ 10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" h="152">
                  <a:moveTo>
                    <a:pt x="66" y="102"/>
                  </a:moveTo>
                  <a:cubicBezTo>
                    <a:pt x="66" y="88"/>
                    <a:pt x="55" y="76"/>
                    <a:pt x="38" y="73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16" y="68"/>
                    <a:pt x="9" y="60"/>
                    <a:pt x="9" y="51"/>
                  </a:cubicBezTo>
                  <a:cubicBezTo>
                    <a:pt x="9" y="40"/>
                    <a:pt x="20" y="30"/>
                    <a:pt x="34" y="30"/>
                  </a:cubicBezTo>
                  <a:cubicBezTo>
                    <a:pt x="42" y="30"/>
                    <a:pt x="49" y="34"/>
                    <a:pt x="54" y="39"/>
                  </a:cubicBezTo>
                  <a:cubicBezTo>
                    <a:pt x="55" y="41"/>
                    <a:pt x="58" y="41"/>
                    <a:pt x="59" y="39"/>
                  </a:cubicBezTo>
                  <a:cubicBezTo>
                    <a:pt x="61" y="38"/>
                    <a:pt x="60" y="35"/>
                    <a:pt x="59" y="34"/>
                  </a:cubicBezTo>
                  <a:cubicBezTo>
                    <a:pt x="53" y="27"/>
                    <a:pt x="48" y="24"/>
                    <a:pt x="36" y="2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ubicBezTo>
                    <a:pt x="30" y="0"/>
                    <a:pt x="28" y="2"/>
                    <a:pt x="28" y="4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12" y="24"/>
                    <a:pt x="0" y="37"/>
                    <a:pt x="0" y="51"/>
                  </a:cubicBezTo>
                  <a:cubicBezTo>
                    <a:pt x="0" y="64"/>
                    <a:pt x="10" y="75"/>
                    <a:pt x="26" y="79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50" y="83"/>
                    <a:pt x="59" y="92"/>
                    <a:pt x="59" y="102"/>
                  </a:cubicBezTo>
                  <a:cubicBezTo>
                    <a:pt x="59" y="113"/>
                    <a:pt x="48" y="122"/>
                    <a:pt x="34" y="122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22" y="122"/>
                    <a:pt x="12" y="116"/>
                    <a:pt x="9" y="106"/>
                  </a:cubicBezTo>
                  <a:cubicBezTo>
                    <a:pt x="9" y="105"/>
                    <a:pt x="9" y="103"/>
                    <a:pt x="9" y="101"/>
                  </a:cubicBezTo>
                  <a:cubicBezTo>
                    <a:pt x="9" y="99"/>
                    <a:pt x="7" y="97"/>
                    <a:pt x="5" y="97"/>
                  </a:cubicBezTo>
                  <a:cubicBezTo>
                    <a:pt x="2" y="97"/>
                    <a:pt x="1" y="99"/>
                    <a:pt x="1" y="101"/>
                  </a:cubicBezTo>
                  <a:cubicBezTo>
                    <a:pt x="1" y="104"/>
                    <a:pt x="0" y="106"/>
                    <a:pt x="1" y="108"/>
                  </a:cubicBezTo>
                  <a:cubicBezTo>
                    <a:pt x="4" y="120"/>
                    <a:pt x="16" y="129"/>
                    <a:pt x="28" y="130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50"/>
                    <a:pt x="30" y="152"/>
                    <a:pt x="32" y="152"/>
                  </a:cubicBezTo>
                  <a:cubicBezTo>
                    <a:pt x="34" y="152"/>
                    <a:pt x="36" y="150"/>
                    <a:pt x="36" y="148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56" y="128"/>
                    <a:pt x="66" y="117"/>
                    <a:pt x="66" y="102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xmlns="" id="{8A7E8DD5-50A4-9F4A-8911-4A2C3B2C4619}"/>
              </a:ext>
            </a:extLst>
          </p:cNvPr>
          <p:cNvSpPr txBox="1">
            <a:spLocks/>
          </p:cNvSpPr>
          <p:nvPr/>
        </p:nvSpPr>
        <p:spPr>
          <a:xfrm>
            <a:off x="9191922" y="5388356"/>
            <a:ext cx="2601308" cy="409171"/>
          </a:xfrm>
          <a:prstGeom prst="rect">
            <a:avLst/>
          </a:prstGeom>
        </p:spPr>
        <p:txBody>
          <a:bodyPr vert="horz" wrap="square" lIns="91432" tIns="45716" rIns="91432" bIns="4571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b="1" spc="-100" dirty="0">
                <a:solidFill>
                  <a:srgbClr val="63666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150 thousand +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0BF35CAF-DBA2-0048-9C3F-EB28F5642A9D}"/>
              </a:ext>
            </a:extLst>
          </p:cNvPr>
          <p:cNvSpPr/>
          <p:nvPr/>
        </p:nvSpPr>
        <p:spPr>
          <a:xfrm>
            <a:off x="9116141" y="5707810"/>
            <a:ext cx="2694859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1200" dirty="0">
                <a:solidFill>
                  <a:srgbClr val="888B8D"/>
                </a:solidFill>
              </a:rPr>
              <a:t>Healthcare experts globally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3375E7A6-E052-F549-8B15-888DE901E4E9}"/>
              </a:ext>
            </a:extLst>
          </p:cNvPr>
          <p:cNvGrpSpPr/>
          <p:nvPr/>
        </p:nvGrpSpPr>
        <p:grpSpPr bwMode="gray">
          <a:xfrm>
            <a:off x="10220514" y="4971934"/>
            <a:ext cx="459724" cy="458294"/>
            <a:chOff x="1676400" y="2668588"/>
            <a:chExt cx="501651" cy="500063"/>
          </a:xfrm>
        </p:grpSpPr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xmlns="" id="{12EF00D6-848F-6549-BF82-472D12EB8C8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98625" y="2676526"/>
              <a:ext cx="441325" cy="481013"/>
            </a:xfrm>
            <a:custGeom>
              <a:avLst/>
              <a:gdLst>
                <a:gd name="T0" fmla="*/ 215 w 225"/>
                <a:gd name="T1" fmla="*/ 198 h 246"/>
                <a:gd name="T2" fmla="*/ 216 w 225"/>
                <a:gd name="T3" fmla="*/ 134 h 246"/>
                <a:gd name="T4" fmla="*/ 170 w 225"/>
                <a:gd name="T5" fmla="*/ 87 h 246"/>
                <a:gd name="T6" fmla="*/ 185 w 225"/>
                <a:gd name="T7" fmla="*/ 36 h 246"/>
                <a:gd name="T8" fmla="*/ 162 w 225"/>
                <a:gd name="T9" fmla="*/ 40 h 246"/>
                <a:gd name="T10" fmla="*/ 160 w 225"/>
                <a:gd name="T11" fmla="*/ 8 h 246"/>
                <a:gd name="T12" fmla="*/ 166 w 225"/>
                <a:gd name="T13" fmla="*/ 13 h 246"/>
                <a:gd name="T14" fmla="*/ 166 w 225"/>
                <a:gd name="T15" fmla="*/ 33 h 246"/>
                <a:gd name="T16" fmla="*/ 190 w 225"/>
                <a:gd name="T17" fmla="*/ 30 h 246"/>
                <a:gd name="T18" fmla="*/ 177 w 225"/>
                <a:gd name="T19" fmla="*/ 83 h 246"/>
                <a:gd name="T20" fmla="*/ 224 w 225"/>
                <a:gd name="T21" fmla="*/ 133 h 246"/>
                <a:gd name="T22" fmla="*/ 220 w 225"/>
                <a:gd name="T23" fmla="*/ 191 h 246"/>
                <a:gd name="T24" fmla="*/ 217 w 225"/>
                <a:gd name="T25" fmla="*/ 199 h 246"/>
                <a:gd name="T26" fmla="*/ 85 w 225"/>
                <a:gd name="T27" fmla="*/ 180 h 246"/>
                <a:gd name="T28" fmla="*/ 88 w 225"/>
                <a:gd name="T29" fmla="*/ 149 h 246"/>
                <a:gd name="T30" fmla="*/ 122 w 225"/>
                <a:gd name="T31" fmla="*/ 116 h 246"/>
                <a:gd name="T32" fmla="*/ 82 w 225"/>
                <a:gd name="T33" fmla="*/ 64 h 246"/>
                <a:gd name="T34" fmla="*/ 52 w 225"/>
                <a:gd name="T35" fmla="*/ 62 h 246"/>
                <a:gd name="T36" fmla="*/ 44 w 225"/>
                <a:gd name="T37" fmla="*/ 54 h 246"/>
                <a:gd name="T38" fmla="*/ 66 w 225"/>
                <a:gd name="T39" fmla="*/ 29 h 246"/>
                <a:gd name="T40" fmla="*/ 90 w 225"/>
                <a:gd name="T41" fmla="*/ 7 h 246"/>
                <a:gd name="T42" fmla="*/ 85 w 225"/>
                <a:gd name="T43" fmla="*/ 1 h 246"/>
                <a:gd name="T44" fmla="*/ 60 w 225"/>
                <a:gd name="T45" fmla="*/ 23 h 246"/>
                <a:gd name="T46" fmla="*/ 36 w 225"/>
                <a:gd name="T47" fmla="*/ 54 h 246"/>
                <a:gd name="T48" fmla="*/ 55 w 225"/>
                <a:gd name="T49" fmla="*/ 70 h 246"/>
                <a:gd name="T50" fmla="*/ 81 w 225"/>
                <a:gd name="T51" fmla="*/ 72 h 246"/>
                <a:gd name="T52" fmla="*/ 114 w 225"/>
                <a:gd name="T53" fmla="*/ 113 h 246"/>
                <a:gd name="T54" fmla="*/ 81 w 225"/>
                <a:gd name="T55" fmla="*/ 147 h 246"/>
                <a:gd name="T56" fmla="*/ 77 w 225"/>
                <a:gd name="T57" fmla="*/ 180 h 246"/>
                <a:gd name="T58" fmla="*/ 57 w 225"/>
                <a:gd name="T59" fmla="*/ 176 h 246"/>
                <a:gd name="T60" fmla="*/ 52 w 225"/>
                <a:gd name="T61" fmla="*/ 143 h 246"/>
                <a:gd name="T62" fmla="*/ 30 w 225"/>
                <a:gd name="T63" fmla="*/ 113 h 246"/>
                <a:gd name="T64" fmla="*/ 39 w 225"/>
                <a:gd name="T65" fmla="*/ 81 h 246"/>
                <a:gd name="T66" fmla="*/ 5 w 225"/>
                <a:gd name="T67" fmla="*/ 69 h 246"/>
                <a:gd name="T68" fmla="*/ 4 w 225"/>
                <a:gd name="T69" fmla="*/ 77 h 246"/>
                <a:gd name="T70" fmla="*/ 31 w 225"/>
                <a:gd name="T71" fmla="*/ 83 h 246"/>
                <a:gd name="T72" fmla="*/ 22 w 225"/>
                <a:gd name="T73" fmla="*/ 113 h 246"/>
                <a:gd name="T74" fmla="*/ 44 w 225"/>
                <a:gd name="T75" fmla="*/ 143 h 246"/>
                <a:gd name="T76" fmla="*/ 49 w 225"/>
                <a:gd name="T77" fmla="*/ 176 h 246"/>
                <a:gd name="T78" fmla="*/ 83 w 225"/>
                <a:gd name="T79" fmla="*/ 206 h 246"/>
                <a:gd name="T80" fmla="*/ 89 w 225"/>
                <a:gd name="T81" fmla="*/ 242 h 246"/>
                <a:gd name="T82" fmla="*/ 108 w 225"/>
                <a:gd name="T83" fmla="*/ 238 h 246"/>
                <a:gd name="T84" fmla="*/ 127 w 225"/>
                <a:gd name="T85" fmla="*/ 232 h 246"/>
                <a:gd name="T86" fmla="*/ 178 w 225"/>
                <a:gd name="T87" fmla="*/ 231 h 246"/>
                <a:gd name="T88" fmla="*/ 185 w 225"/>
                <a:gd name="T89" fmla="*/ 227 h 246"/>
                <a:gd name="T90" fmla="*/ 124 w 225"/>
                <a:gd name="T91" fmla="*/ 224 h 246"/>
                <a:gd name="T92" fmla="*/ 106 w 225"/>
                <a:gd name="T93" fmla="*/ 230 h 246"/>
                <a:gd name="T94" fmla="*/ 84 w 225"/>
                <a:gd name="T95" fmla="*/ 236 h 246"/>
                <a:gd name="T96" fmla="*/ 78 w 225"/>
                <a:gd name="T97" fmla="*/ 244 h 246"/>
                <a:gd name="T98" fmla="*/ 83 w 225"/>
                <a:gd name="T99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5" h="246">
                  <a:moveTo>
                    <a:pt x="217" y="199"/>
                  </a:moveTo>
                  <a:cubicBezTo>
                    <a:pt x="216" y="199"/>
                    <a:pt x="215" y="198"/>
                    <a:pt x="215" y="198"/>
                  </a:cubicBezTo>
                  <a:cubicBezTo>
                    <a:pt x="209" y="194"/>
                    <a:pt x="206" y="185"/>
                    <a:pt x="211" y="173"/>
                  </a:cubicBezTo>
                  <a:cubicBezTo>
                    <a:pt x="215" y="164"/>
                    <a:pt x="217" y="142"/>
                    <a:pt x="216" y="134"/>
                  </a:cubicBezTo>
                  <a:cubicBezTo>
                    <a:pt x="214" y="124"/>
                    <a:pt x="210" y="108"/>
                    <a:pt x="202" y="108"/>
                  </a:cubicBezTo>
                  <a:cubicBezTo>
                    <a:pt x="187" y="108"/>
                    <a:pt x="178" y="102"/>
                    <a:pt x="170" y="87"/>
                  </a:cubicBezTo>
                  <a:cubicBezTo>
                    <a:pt x="161" y="68"/>
                    <a:pt x="172" y="56"/>
                    <a:pt x="179" y="49"/>
                  </a:cubicBezTo>
                  <a:cubicBezTo>
                    <a:pt x="186" y="42"/>
                    <a:pt x="188" y="40"/>
                    <a:pt x="185" y="36"/>
                  </a:cubicBezTo>
                  <a:cubicBezTo>
                    <a:pt x="184" y="36"/>
                    <a:pt x="182" y="37"/>
                    <a:pt x="181" y="38"/>
                  </a:cubicBezTo>
                  <a:cubicBezTo>
                    <a:pt x="176" y="40"/>
                    <a:pt x="169" y="43"/>
                    <a:pt x="162" y="40"/>
                  </a:cubicBezTo>
                  <a:cubicBezTo>
                    <a:pt x="158" y="37"/>
                    <a:pt x="155" y="31"/>
                    <a:pt x="154" y="21"/>
                  </a:cubicBezTo>
                  <a:cubicBezTo>
                    <a:pt x="154" y="17"/>
                    <a:pt x="157" y="11"/>
                    <a:pt x="160" y="8"/>
                  </a:cubicBezTo>
                  <a:cubicBezTo>
                    <a:pt x="161" y="6"/>
                    <a:pt x="163" y="6"/>
                    <a:pt x="165" y="7"/>
                  </a:cubicBezTo>
                  <a:cubicBezTo>
                    <a:pt x="167" y="8"/>
                    <a:pt x="167" y="11"/>
                    <a:pt x="166" y="13"/>
                  </a:cubicBezTo>
                  <a:cubicBezTo>
                    <a:pt x="163" y="16"/>
                    <a:pt x="162" y="20"/>
                    <a:pt x="162" y="21"/>
                  </a:cubicBezTo>
                  <a:cubicBezTo>
                    <a:pt x="163" y="30"/>
                    <a:pt x="165" y="32"/>
                    <a:pt x="166" y="33"/>
                  </a:cubicBezTo>
                  <a:cubicBezTo>
                    <a:pt x="169" y="34"/>
                    <a:pt x="174" y="32"/>
                    <a:pt x="177" y="30"/>
                  </a:cubicBezTo>
                  <a:cubicBezTo>
                    <a:pt x="182" y="28"/>
                    <a:pt x="187" y="26"/>
                    <a:pt x="190" y="30"/>
                  </a:cubicBezTo>
                  <a:cubicBezTo>
                    <a:pt x="199" y="40"/>
                    <a:pt x="191" y="48"/>
                    <a:pt x="185" y="55"/>
                  </a:cubicBezTo>
                  <a:cubicBezTo>
                    <a:pt x="178" y="62"/>
                    <a:pt x="170" y="69"/>
                    <a:pt x="177" y="83"/>
                  </a:cubicBezTo>
                  <a:cubicBezTo>
                    <a:pt x="184" y="97"/>
                    <a:pt x="192" y="100"/>
                    <a:pt x="202" y="100"/>
                  </a:cubicBezTo>
                  <a:cubicBezTo>
                    <a:pt x="219" y="100"/>
                    <a:pt x="223" y="128"/>
                    <a:pt x="224" y="133"/>
                  </a:cubicBezTo>
                  <a:cubicBezTo>
                    <a:pt x="225" y="142"/>
                    <a:pt x="224" y="166"/>
                    <a:pt x="219" y="176"/>
                  </a:cubicBezTo>
                  <a:cubicBezTo>
                    <a:pt x="216" y="183"/>
                    <a:pt x="216" y="189"/>
                    <a:pt x="220" y="191"/>
                  </a:cubicBezTo>
                  <a:cubicBezTo>
                    <a:pt x="221" y="193"/>
                    <a:pt x="222" y="195"/>
                    <a:pt x="220" y="197"/>
                  </a:cubicBezTo>
                  <a:cubicBezTo>
                    <a:pt x="219" y="198"/>
                    <a:pt x="218" y="199"/>
                    <a:pt x="217" y="199"/>
                  </a:cubicBezTo>
                  <a:close/>
                  <a:moveTo>
                    <a:pt x="83" y="206"/>
                  </a:moveTo>
                  <a:cubicBezTo>
                    <a:pt x="87" y="202"/>
                    <a:pt x="86" y="193"/>
                    <a:pt x="85" y="180"/>
                  </a:cubicBezTo>
                  <a:cubicBezTo>
                    <a:pt x="85" y="176"/>
                    <a:pt x="84" y="172"/>
                    <a:pt x="84" y="170"/>
                  </a:cubicBezTo>
                  <a:cubicBezTo>
                    <a:pt x="84" y="166"/>
                    <a:pt x="87" y="153"/>
                    <a:pt x="88" y="149"/>
                  </a:cubicBezTo>
                  <a:cubicBezTo>
                    <a:pt x="91" y="138"/>
                    <a:pt x="99" y="134"/>
                    <a:pt x="106" y="130"/>
                  </a:cubicBezTo>
                  <a:cubicBezTo>
                    <a:pt x="113" y="127"/>
                    <a:pt x="119" y="123"/>
                    <a:pt x="122" y="116"/>
                  </a:cubicBezTo>
                  <a:cubicBezTo>
                    <a:pt x="126" y="104"/>
                    <a:pt x="126" y="93"/>
                    <a:pt x="121" y="85"/>
                  </a:cubicBezTo>
                  <a:cubicBezTo>
                    <a:pt x="113" y="70"/>
                    <a:pt x="92" y="66"/>
                    <a:pt x="82" y="64"/>
                  </a:cubicBezTo>
                  <a:cubicBezTo>
                    <a:pt x="80" y="64"/>
                    <a:pt x="79" y="63"/>
                    <a:pt x="78" y="63"/>
                  </a:cubicBezTo>
                  <a:cubicBezTo>
                    <a:pt x="70" y="60"/>
                    <a:pt x="58" y="60"/>
                    <a:pt x="52" y="62"/>
                  </a:cubicBezTo>
                  <a:cubicBezTo>
                    <a:pt x="52" y="62"/>
                    <a:pt x="50" y="62"/>
                    <a:pt x="48" y="60"/>
                  </a:cubicBezTo>
                  <a:cubicBezTo>
                    <a:pt x="46" y="58"/>
                    <a:pt x="44" y="55"/>
                    <a:pt x="44" y="54"/>
                  </a:cubicBezTo>
                  <a:cubicBezTo>
                    <a:pt x="44" y="51"/>
                    <a:pt x="54" y="41"/>
                    <a:pt x="59" y="37"/>
                  </a:cubicBezTo>
                  <a:cubicBezTo>
                    <a:pt x="62" y="34"/>
                    <a:pt x="64" y="31"/>
                    <a:pt x="66" y="29"/>
                  </a:cubicBezTo>
                  <a:cubicBezTo>
                    <a:pt x="71" y="24"/>
                    <a:pt x="75" y="20"/>
                    <a:pt x="80" y="16"/>
                  </a:cubicBezTo>
                  <a:cubicBezTo>
                    <a:pt x="83" y="13"/>
                    <a:pt x="87" y="10"/>
                    <a:pt x="90" y="7"/>
                  </a:cubicBezTo>
                  <a:cubicBezTo>
                    <a:pt x="92" y="6"/>
                    <a:pt x="92" y="3"/>
                    <a:pt x="91" y="1"/>
                  </a:cubicBezTo>
                  <a:cubicBezTo>
                    <a:pt x="89" y="0"/>
                    <a:pt x="87" y="0"/>
                    <a:pt x="85" y="1"/>
                  </a:cubicBezTo>
                  <a:cubicBezTo>
                    <a:pt x="81" y="4"/>
                    <a:pt x="78" y="7"/>
                    <a:pt x="75" y="9"/>
                  </a:cubicBezTo>
                  <a:cubicBezTo>
                    <a:pt x="70" y="14"/>
                    <a:pt x="65" y="18"/>
                    <a:pt x="60" y="23"/>
                  </a:cubicBezTo>
                  <a:cubicBezTo>
                    <a:pt x="58" y="26"/>
                    <a:pt x="56" y="28"/>
                    <a:pt x="53" y="31"/>
                  </a:cubicBezTo>
                  <a:cubicBezTo>
                    <a:pt x="43" y="41"/>
                    <a:pt x="36" y="48"/>
                    <a:pt x="36" y="54"/>
                  </a:cubicBezTo>
                  <a:cubicBezTo>
                    <a:pt x="36" y="59"/>
                    <a:pt x="41" y="64"/>
                    <a:pt x="44" y="67"/>
                  </a:cubicBezTo>
                  <a:cubicBezTo>
                    <a:pt x="48" y="70"/>
                    <a:pt x="52" y="71"/>
                    <a:pt x="55" y="70"/>
                  </a:cubicBezTo>
                  <a:cubicBezTo>
                    <a:pt x="58" y="69"/>
                    <a:pt x="69" y="69"/>
                    <a:pt x="75" y="71"/>
                  </a:cubicBezTo>
                  <a:cubicBezTo>
                    <a:pt x="76" y="71"/>
                    <a:pt x="78" y="71"/>
                    <a:pt x="81" y="72"/>
                  </a:cubicBezTo>
                  <a:cubicBezTo>
                    <a:pt x="90" y="74"/>
                    <a:pt x="108" y="77"/>
                    <a:pt x="114" y="89"/>
                  </a:cubicBezTo>
                  <a:cubicBezTo>
                    <a:pt x="118" y="95"/>
                    <a:pt x="118" y="103"/>
                    <a:pt x="114" y="113"/>
                  </a:cubicBezTo>
                  <a:cubicBezTo>
                    <a:pt x="112" y="118"/>
                    <a:pt x="108" y="120"/>
                    <a:pt x="103" y="123"/>
                  </a:cubicBezTo>
                  <a:cubicBezTo>
                    <a:pt x="94" y="127"/>
                    <a:pt x="84" y="133"/>
                    <a:pt x="81" y="147"/>
                  </a:cubicBezTo>
                  <a:cubicBezTo>
                    <a:pt x="80" y="150"/>
                    <a:pt x="76" y="165"/>
                    <a:pt x="76" y="170"/>
                  </a:cubicBezTo>
                  <a:cubicBezTo>
                    <a:pt x="76" y="172"/>
                    <a:pt x="76" y="176"/>
                    <a:pt x="77" y="180"/>
                  </a:cubicBezTo>
                  <a:cubicBezTo>
                    <a:pt x="77" y="186"/>
                    <a:pt x="79" y="196"/>
                    <a:pt x="78" y="200"/>
                  </a:cubicBezTo>
                  <a:cubicBezTo>
                    <a:pt x="72" y="197"/>
                    <a:pt x="58" y="180"/>
                    <a:pt x="57" y="176"/>
                  </a:cubicBezTo>
                  <a:cubicBezTo>
                    <a:pt x="57" y="174"/>
                    <a:pt x="56" y="171"/>
                    <a:pt x="55" y="167"/>
                  </a:cubicBezTo>
                  <a:cubicBezTo>
                    <a:pt x="54" y="160"/>
                    <a:pt x="52" y="151"/>
                    <a:pt x="52" y="143"/>
                  </a:cubicBezTo>
                  <a:cubicBezTo>
                    <a:pt x="52" y="135"/>
                    <a:pt x="46" y="131"/>
                    <a:pt x="40" y="127"/>
                  </a:cubicBezTo>
                  <a:cubicBezTo>
                    <a:pt x="35" y="123"/>
                    <a:pt x="30" y="120"/>
                    <a:pt x="30" y="113"/>
                  </a:cubicBezTo>
                  <a:cubicBezTo>
                    <a:pt x="30" y="106"/>
                    <a:pt x="33" y="100"/>
                    <a:pt x="36" y="95"/>
                  </a:cubicBezTo>
                  <a:cubicBezTo>
                    <a:pt x="38" y="91"/>
                    <a:pt x="41" y="86"/>
                    <a:pt x="39" y="81"/>
                  </a:cubicBezTo>
                  <a:cubicBezTo>
                    <a:pt x="36" y="72"/>
                    <a:pt x="21" y="71"/>
                    <a:pt x="9" y="70"/>
                  </a:cubicBezTo>
                  <a:cubicBezTo>
                    <a:pt x="8" y="70"/>
                    <a:pt x="6" y="70"/>
                    <a:pt x="5" y="69"/>
                  </a:cubicBezTo>
                  <a:cubicBezTo>
                    <a:pt x="3" y="69"/>
                    <a:pt x="1" y="71"/>
                    <a:pt x="0" y="73"/>
                  </a:cubicBezTo>
                  <a:cubicBezTo>
                    <a:pt x="0" y="75"/>
                    <a:pt x="2" y="77"/>
                    <a:pt x="4" y="77"/>
                  </a:cubicBezTo>
                  <a:cubicBezTo>
                    <a:pt x="5" y="78"/>
                    <a:pt x="7" y="78"/>
                    <a:pt x="9" y="78"/>
                  </a:cubicBezTo>
                  <a:cubicBezTo>
                    <a:pt x="15" y="78"/>
                    <a:pt x="30" y="79"/>
                    <a:pt x="31" y="83"/>
                  </a:cubicBezTo>
                  <a:cubicBezTo>
                    <a:pt x="32" y="85"/>
                    <a:pt x="31" y="88"/>
                    <a:pt x="29" y="92"/>
                  </a:cubicBezTo>
                  <a:cubicBezTo>
                    <a:pt x="26" y="97"/>
                    <a:pt x="22" y="104"/>
                    <a:pt x="22" y="113"/>
                  </a:cubicBezTo>
                  <a:cubicBezTo>
                    <a:pt x="22" y="124"/>
                    <a:pt x="30" y="130"/>
                    <a:pt x="36" y="134"/>
                  </a:cubicBezTo>
                  <a:cubicBezTo>
                    <a:pt x="41" y="137"/>
                    <a:pt x="44" y="139"/>
                    <a:pt x="44" y="143"/>
                  </a:cubicBezTo>
                  <a:cubicBezTo>
                    <a:pt x="44" y="152"/>
                    <a:pt x="46" y="161"/>
                    <a:pt x="48" y="168"/>
                  </a:cubicBezTo>
                  <a:cubicBezTo>
                    <a:pt x="48" y="171"/>
                    <a:pt x="49" y="175"/>
                    <a:pt x="49" y="176"/>
                  </a:cubicBezTo>
                  <a:cubicBezTo>
                    <a:pt x="49" y="182"/>
                    <a:pt x="69" y="208"/>
                    <a:pt x="78" y="208"/>
                  </a:cubicBezTo>
                  <a:cubicBezTo>
                    <a:pt x="80" y="208"/>
                    <a:pt x="82" y="208"/>
                    <a:pt x="83" y="206"/>
                  </a:cubicBezTo>
                  <a:close/>
                  <a:moveTo>
                    <a:pt x="83" y="246"/>
                  </a:moveTo>
                  <a:cubicBezTo>
                    <a:pt x="86" y="244"/>
                    <a:pt x="88" y="243"/>
                    <a:pt x="89" y="242"/>
                  </a:cubicBezTo>
                  <a:cubicBezTo>
                    <a:pt x="91" y="241"/>
                    <a:pt x="91" y="241"/>
                    <a:pt x="94" y="241"/>
                  </a:cubicBezTo>
                  <a:cubicBezTo>
                    <a:pt x="99" y="240"/>
                    <a:pt x="104" y="239"/>
                    <a:pt x="108" y="238"/>
                  </a:cubicBezTo>
                  <a:cubicBezTo>
                    <a:pt x="111" y="237"/>
                    <a:pt x="113" y="236"/>
                    <a:pt x="116" y="236"/>
                  </a:cubicBezTo>
                  <a:cubicBezTo>
                    <a:pt x="119" y="235"/>
                    <a:pt x="123" y="234"/>
                    <a:pt x="127" y="232"/>
                  </a:cubicBezTo>
                  <a:cubicBezTo>
                    <a:pt x="134" y="229"/>
                    <a:pt x="142" y="226"/>
                    <a:pt x="148" y="226"/>
                  </a:cubicBezTo>
                  <a:cubicBezTo>
                    <a:pt x="155" y="225"/>
                    <a:pt x="173" y="224"/>
                    <a:pt x="178" y="231"/>
                  </a:cubicBezTo>
                  <a:cubicBezTo>
                    <a:pt x="179" y="233"/>
                    <a:pt x="181" y="234"/>
                    <a:pt x="183" y="233"/>
                  </a:cubicBezTo>
                  <a:cubicBezTo>
                    <a:pt x="185" y="232"/>
                    <a:pt x="186" y="229"/>
                    <a:pt x="185" y="227"/>
                  </a:cubicBezTo>
                  <a:cubicBezTo>
                    <a:pt x="178" y="215"/>
                    <a:pt x="157" y="217"/>
                    <a:pt x="148" y="218"/>
                  </a:cubicBezTo>
                  <a:cubicBezTo>
                    <a:pt x="140" y="218"/>
                    <a:pt x="131" y="222"/>
                    <a:pt x="124" y="224"/>
                  </a:cubicBezTo>
                  <a:cubicBezTo>
                    <a:pt x="121" y="226"/>
                    <a:pt x="117" y="227"/>
                    <a:pt x="115" y="228"/>
                  </a:cubicBezTo>
                  <a:cubicBezTo>
                    <a:pt x="112" y="229"/>
                    <a:pt x="109" y="229"/>
                    <a:pt x="106" y="230"/>
                  </a:cubicBezTo>
                  <a:cubicBezTo>
                    <a:pt x="102" y="231"/>
                    <a:pt x="98" y="232"/>
                    <a:pt x="93" y="233"/>
                  </a:cubicBezTo>
                  <a:cubicBezTo>
                    <a:pt x="88" y="233"/>
                    <a:pt x="87" y="234"/>
                    <a:pt x="84" y="236"/>
                  </a:cubicBezTo>
                  <a:cubicBezTo>
                    <a:pt x="83" y="237"/>
                    <a:pt x="82" y="238"/>
                    <a:pt x="80" y="239"/>
                  </a:cubicBezTo>
                  <a:cubicBezTo>
                    <a:pt x="78" y="240"/>
                    <a:pt x="77" y="242"/>
                    <a:pt x="78" y="244"/>
                  </a:cubicBezTo>
                  <a:cubicBezTo>
                    <a:pt x="79" y="246"/>
                    <a:pt x="80" y="246"/>
                    <a:pt x="81" y="246"/>
                  </a:cubicBezTo>
                  <a:cubicBezTo>
                    <a:pt x="82" y="246"/>
                    <a:pt x="83" y="246"/>
                    <a:pt x="83" y="246"/>
                  </a:cubicBezTo>
                  <a:close/>
                </a:path>
              </a:pathLst>
            </a:custGeom>
            <a:solidFill>
              <a:srgbClr val="8A8A8D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xmlns="" id="{82EECDD0-AF0F-144A-889D-2B030BC9075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76400" y="2668588"/>
              <a:ext cx="501651" cy="500063"/>
            </a:xfrm>
            <a:custGeom>
              <a:avLst/>
              <a:gdLst>
                <a:gd name="T0" fmla="*/ 128 w 256"/>
                <a:gd name="T1" fmla="*/ 8 h 256"/>
                <a:gd name="T2" fmla="*/ 248 w 256"/>
                <a:gd name="T3" fmla="*/ 128 h 256"/>
                <a:gd name="T4" fmla="*/ 128 w 256"/>
                <a:gd name="T5" fmla="*/ 248 h 256"/>
                <a:gd name="T6" fmla="*/ 8 w 256"/>
                <a:gd name="T7" fmla="*/ 128 h 256"/>
                <a:gd name="T8" fmla="*/ 128 w 256"/>
                <a:gd name="T9" fmla="*/ 8 h 256"/>
                <a:gd name="T10" fmla="*/ 128 w 256"/>
                <a:gd name="T11" fmla="*/ 0 h 256"/>
                <a:gd name="T12" fmla="*/ 0 w 256"/>
                <a:gd name="T13" fmla="*/ 128 h 256"/>
                <a:gd name="T14" fmla="*/ 128 w 256"/>
                <a:gd name="T15" fmla="*/ 256 h 256"/>
                <a:gd name="T16" fmla="*/ 256 w 256"/>
                <a:gd name="T17" fmla="*/ 128 h 256"/>
                <a:gd name="T18" fmla="*/ 128 w 256"/>
                <a:gd name="T1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256">
                  <a:moveTo>
                    <a:pt x="128" y="8"/>
                  </a:moveTo>
                  <a:cubicBezTo>
                    <a:pt x="194" y="8"/>
                    <a:pt x="248" y="62"/>
                    <a:pt x="248" y="128"/>
                  </a:cubicBezTo>
                  <a:cubicBezTo>
                    <a:pt x="248" y="194"/>
                    <a:pt x="194" y="248"/>
                    <a:pt x="128" y="248"/>
                  </a:cubicBezTo>
                  <a:cubicBezTo>
                    <a:pt x="62" y="248"/>
                    <a:pt x="8" y="194"/>
                    <a:pt x="8" y="128"/>
                  </a:cubicBezTo>
                  <a:cubicBezTo>
                    <a:pt x="8" y="62"/>
                    <a:pt x="62" y="8"/>
                    <a:pt x="128" y="8"/>
                  </a:cubicBezTo>
                  <a:moveTo>
                    <a:pt x="128" y="0"/>
                  </a:moveTo>
                  <a:cubicBezTo>
                    <a:pt x="57" y="0"/>
                    <a:pt x="0" y="57"/>
                    <a:pt x="0" y="128"/>
                  </a:cubicBezTo>
                  <a:cubicBezTo>
                    <a:pt x="0" y="199"/>
                    <a:pt x="57" y="256"/>
                    <a:pt x="128" y="256"/>
                  </a:cubicBezTo>
                  <a:cubicBezTo>
                    <a:pt x="199" y="256"/>
                    <a:pt x="256" y="199"/>
                    <a:pt x="256" y="128"/>
                  </a:cubicBezTo>
                  <a:cubicBezTo>
                    <a:pt x="256" y="57"/>
                    <a:pt x="199" y="0"/>
                    <a:pt x="128" y="0"/>
                  </a:cubicBezTo>
                  <a:close/>
                </a:path>
              </a:pathLst>
            </a:custGeom>
            <a:solidFill>
              <a:srgbClr val="E8772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CA14163F-1AC9-8B4D-8FB4-94031DFB694F}"/>
              </a:ext>
            </a:extLst>
          </p:cNvPr>
          <p:cNvCxnSpPr>
            <a:cxnSpLocks/>
          </p:cNvCxnSpPr>
          <p:nvPr/>
        </p:nvCxnSpPr>
        <p:spPr>
          <a:xfrm>
            <a:off x="6296942" y="5104187"/>
            <a:ext cx="14515" cy="67942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56E5B3CF-B6B4-724B-B281-A2DDCA4F897A}"/>
              </a:ext>
            </a:extLst>
          </p:cNvPr>
          <p:cNvCxnSpPr>
            <a:cxnSpLocks/>
          </p:cNvCxnSpPr>
          <p:nvPr/>
        </p:nvCxnSpPr>
        <p:spPr>
          <a:xfrm>
            <a:off x="8996599" y="5104187"/>
            <a:ext cx="14515" cy="679421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605692" y="6006393"/>
            <a:ext cx="889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 Black" panose="020B0604020202020204" pitchFamily="34" charset="0"/>
                <a:cs typeface="Arial Black" panose="020B0604020202020204" pitchFamily="34" charset="0"/>
              </a:rPr>
              <a:t>PPP Model</a:t>
            </a:r>
          </a:p>
          <a:p>
            <a:pPr algn="ctr"/>
            <a:r>
              <a:rPr lang="en-US" sz="1600" b="1" dirty="0" smtClean="0">
                <a:latin typeface="Arial Black" panose="020B0604020202020204" pitchFamily="34" charset="0"/>
                <a:cs typeface="Arial Black" panose="020B0604020202020204" pitchFamily="34" charset="0"/>
              </a:rPr>
              <a:t>Private: </a:t>
            </a:r>
            <a:r>
              <a:rPr lang="en-US" sz="1600" b="1" dirty="0" err="1" smtClean="0">
                <a:latin typeface="Arial Black" panose="020B0604020202020204" pitchFamily="34" charset="0"/>
                <a:cs typeface="Arial Black" panose="020B0604020202020204" pitchFamily="34" charset="0"/>
              </a:rPr>
              <a:t>Capex</a:t>
            </a:r>
            <a:r>
              <a:rPr lang="en-US" sz="1600" b="1" dirty="0" smtClean="0">
                <a:latin typeface="Arial Black" panose="020B0604020202020204" pitchFamily="34" charset="0"/>
                <a:cs typeface="Arial Black" panose="020B0604020202020204" pitchFamily="34" charset="0"/>
              </a:rPr>
              <a:t>; Government: Annuity based contracts</a:t>
            </a:r>
            <a:endParaRPr lang="en-US" sz="16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08928E-A309-3849-B910-9BFDBCD8AA2D}"/>
              </a:ext>
            </a:extLst>
          </p:cNvPr>
          <p:cNvSpPr/>
          <p:nvPr/>
        </p:nvSpPr>
        <p:spPr>
          <a:xfrm>
            <a:off x="-13547" y="-1"/>
            <a:ext cx="12205547" cy="4835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45766" y="5008362"/>
            <a:ext cx="4831135" cy="624245"/>
          </a:xfrm>
        </p:spPr>
        <p:txBody>
          <a:bodyPr/>
          <a:lstStyle/>
          <a:p>
            <a:pPr algn="r"/>
            <a:r>
              <a:rPr lang="en-US" sz="3200" dirty="0"/>
              <a:t>Thank you.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3589788" y="5621614"/>
            <a:ext cx="7857451" cy="103990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8463" indent="-169863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4295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295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4295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4295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</a:rPr>
              <a:t>Hema Jagota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2D2331-B754-CC4E-BD8F-3FBDB91EA8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66" y="5905513"/>
            <a:ext cx="1682770" cy="522181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4C3F1C44-6A0C-684D-954B-3D33DA5C6BE9}"/>
              </a:ext>
            </a:extLst>
          </p:cNvPr>
          <p:cNvSpPr txBox="1">
            <a:spLocks/>
          </p:cNvSpPr>
          <p:nvPr/>
        </p:nvSpPr>
        <p:spPr>
          <a:xfrm>
            <a:off x="3589788" y="5968018"/>
            <a:ext cx="7857451" cy="103990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8463" indent="-169863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150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4295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295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4295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42950" indent="-17145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</a:rPr>
              <a:t>Director &amp; Head – Marketing,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Optum (A UnitedHealth Group Company),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E: </a:t>
            </a:r>
            <a:r>
              <a:rPr lang="en-US" sz="1400" dirty="0">
                <a:solidFill>
                  <a:schemeClr val="tx1"/>
                </a:solidFill>
                <a:hlinkClick r:id="rId4"/>
              </a:rPr>
              <a:t>hema_jagota@optum.com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B45A53-913B-A24B-9B79-84CA3A8EFDE8}"/>
              </a:ext>
            </a:extLst>
          </p:cNvPr>
          <p:cNvGrpSpPr/>
          <p:nvPr/>
        </p:nvGrpSpPr>
        <p:grpSpPr>
          <a:xfrm>
            <a:off x="4688736" y="325690"/>
            <a:ext cx="7664507" cy="4711700"/>
            <a:chOff x="4572622" y="123460"/>
            <a:chExt cx="7664507" cy="4711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A630854-CE59-E14D-BA56-D35A4A52B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15" t="-637" r="-279" b="81594"/>
            <a:stretch/>
          </p:blipFill>
          <p:spPr>
            <a:xfrm>
              <a:off x="9701695" y="319314"/>
              <a:ext cx="2397606" cy="7993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E08CA7C-B683-194C-BC10-8D541970C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4" t="11070" r="83869" b="71844"/>
            <a:stretch/>
          </p:blipFill>
          <p:spPr>
            <a:xfrm>
              <a:off x="5276426" y="247806"/>
              <a:ext cx="812800" cy="87085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674AA8D-89FE-7C4D-9B51-2F7950A13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622" y="123460"/>
              <a:ext cx="7664507" cy="4711700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93C09AB-559B-984F-B0A0-6001A282536A}"/>
              </a:ext>
            </a:extLst>
          </p:cNvPr>
          <p:cNvCxnSpPr>
            <a:cxnSpLocks/>
          </p:cNvCxnSpPr>
          <p:nvPr/>
        </p:nvCxnSpPr>
        <p:spPr>
          <a:xfrm>
            <a:off x="4107543" y="1190171"/>
            <a:ext cx="0" cy="3294743"/>
          </a:xfrm>
          <a:prstGeom prst="line">
            <a:avLst/>
          </a:prstGeom>
          <a:ln w="12700" cap="rnd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D460B2-3799-6246-B22F-D575B24940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790" y="-733704"/>
            <a:ext cx="4497382" cy="58201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65159" y="4895721"/>
            <a:ext cx="210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Health ATM</a:t>
            </a:r>
            <a:endParaRPr lang="en-US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227679" y="4895721"/>
            <a:ext cx="210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My Health Center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3016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BD641752-F622-1B4E-BE69-1EE7CA888ABC}"/>
              </a:ext>
            </a:extLst>
          </p:cNvPr>
          <p:cNvSpPr/>
          <p:nvPr/>
        </p:nvSpPr>
        <p:spPr>
          <a:xfrm>
            <a:off x="0" y="1161142"/>
            <a:ext cx="12192000" cy="4746172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Working across the health care continuum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F5FCC-583C-47C6-9953-2F6AD74D46AE}" type="slidenum">
              <a:rPr lang="en-US" smtClean="0">
                <a:solidFill>
                  <a:srgbClr val="888B8D"/>
                </a:solidFill>
              </a:rPr>
              <a:pPr/>
              <a:t>8</a:t>
            </a:fld>
            <a:endParaRPr lang="en-US" dirty="0">
              <a:solidFill>
                <a:srgbClr val="888B8D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92181" y="1045027"/>
            <a:ext cx="3101459" cy="4978401"/>
            <a:chOff x="8482571" y="1193798"/>
            <a:chExt cx="3101459" cy="4978401"/>
          </a:xfrm>
        </p:grpSpPr>
        <p:pic>
          <p:nvPicPr>
            <p:cNvPr id="284" name="Picture 283" descr="spike_for_PPT.png"/>
            <p:cNvPicPr>
              <a:picLocks noChangeAspect="1"/>
            </p:cNvPicPr>
            <p:nvPr/>
          </p:nvPicPr>
          <p:blipFill>
            <a:blip r:embed="rId4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374886" y="3301483"/>
              <a:ext cx="4978401" cy="763031"/>
            </a:xfrm>
            <a:prstGeom prst="rect">
              <a:avLst/>
            </a:prstGeom>
          </p:spPr>
        </p:pic>
        <p:sp>
          <p:nvSpPr>
            <p:cNvPr id="88" name="Title 1"/>
            <p:cNvSpPr txBox="1">
              <a:spLocks/>
            </p:cNvSpPr>
            <p:nvPr/>
          </p:nvSpPr>
          <p:spPr>
            <a:xfrm>
              <a:off x="9204108" y="2523562"/>
              <a:ext cx="2016605" cy="439035"/>
            </a:xfrm>
            <a:prstGeom prst="rect">
              <a:avLst/>
            </a:prstGeom>
          </p:spPr>
          <p:txBody>
            <a:bodyPr vert="horz" wrap="square" lIns="91432" tIns="45716" rIns="91432" bIns="45716" rtlCol="0" anchor="t" anchorCtr="0">
              <a:no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1400" b="0">
                  <a:solidFill>
                    <a:schemeClr val="bg1">
                      <a:lumMod val="50000"/>
                    </a:schemeClr>
                  </a:solidFill>
                  <a:ea typeface="+mj-ea"/>
                  <a:cs typeface="Arial" pitchFamily="34" charset="0"/>
                </a:defRPr>
              </a:lvl1pPr>
            </a:lstStyle>
            <a:p>
              <a:r>
                <a:rPr lang="en-US" b="1" spc="150" dirty="0">
                  <a:solidFill>
                    <a:srgbClr val="63666A"/>
                  </a:solidFill>
                </a:rPr>
                <a:t>CONSUMERS</a:t>
              </a:r>
            </a:p>
          </p:txBody>
        </p:sp>
        <p:grpSp>
          <p:nvGrpSpPr>
            <p:cNvPr id="91" name="Group 5"/>
            <p:cNvGrpSpPr>
              <a:grpSpLocks noChangeAspect="1"/>
            </p:cNvGrpSpPr>
            <p:nvPr/>
          </p:nvGrpSpPr>
          <p:grpSpPr bwMode="auto">
            <a:xfrm>
              <a:off x="9439830" y="3067449"/>
              <a:ext cx="1545167" cy="946149"/>
              <a:chOff x="4977" y="826"/>
              <a:chExt cx="730" cy="447"/>
            </a:xfrm>
            <a:solidFill>
              <a:schemeClr val="accent1"/>
            </a:solidFill>
          </p:grpSpPr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5481" y="1077"/>
                <a:ext cx="226" cy="196"/>
              </a:xfrm>
              <a:custGeom>
                <a:avLst/>
                <a:gdLst>
                  <a:gd name="T0" fmla="*/ 356 w 356"/>
                  <a:gd name="T1" fmla="*/ 307 h 309"/>
                  <a:gd name="T2" fmla="*/ 320 w 356"/>
                  <a:gd name="T3" fmla="*/ 307 h 309"/>
                  <a:gd name="T4" fmla="*/ 320 w 356"/>
                  <a:gd name="T5" fmla="*/ 178 h 309"/>
                  <a:gd name="T6" fmla="*/ 178 w 356"/>
                  <a:gd name="T7" fmla="*/ 34 h 309"/>
                  <a:gd name="T8" fmla="*/ 36 w 356"/>
                  <a:gd name="T9" fmla="*/ 187 h 309"/>
                  <a:gd name="T10" fmla="*/ 36 w 356"/>
                  <a:gd name="T11" fmla="*/ 309 h 309"/>
                  <a:gd name="T12" fmla="*/ 0 w 356"/>
                  <a:gd name="T13" fmla="*/ 309 h 309"/>
                  <a:gd name="T14" fmla="*/ 0 w 356"/>
                  <a:gd name="T15" fmla="*/ 187 h 309"/>
                  <a:gd name="T16" fmla="*/ 178 w 356"/>
                  <a:gd name="T17" fmla="*/ 0 h 309"/>
                  <a:gd name="T18" fmla="*/ 356 w 356"/>
                  <a:gd name="T19" fmla="*/ 180 h 309"/>
                  <a:gd name="T20" fmla="*/ 356 w 356"/>
                  <a:gd name="T21" fmla="*/ 307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6" h="309">
                    <a:moveTo>
                      <a:pt x="356" y="307"/>
                    </a:moveTo>
                    <a:cubicBezTo>
                      <a:pt x="320" y="307"/>
                      <a:pt x="320" y="307"/>
                      <a:pt x="320" y="307"/>
                    </a:cubicBezTo>
                    <a:cubicBezTo>
                      <a:pt x="320" y="178"/>
                      <a:pt x="320" y="178"/>
                      <a:pt x="320" y="178"/>
                    </a:cubicBezTo>
                    <a:cubicBezTo>
                      <a:pt x="320" y="99"/>
                      <a:pt x="257" y="34"/>
                      <a:pt x="178" y="34"/>
                    </a:cubicBezTo>
                    <a:cubicBezTo>
                      <a:pt x="102" y="34"/>
                      <a:pt x="36" y="106"/>
                      <a:pt x="36" y="187"/>
                    </a:cubicBezTo>
                    <a:cubicBezTo>
                      <a:pt x="36" y="309"/>
                      <a:pt x="36" y="309"/>
                      <a:pt x="36" y="309"/>
                    </a:cubicBezTo>
                    <a:cubicBezTo>
                      <a:pt x="0" y="309"/>
                      <a:pt x="0" y="309"/>
                      <a:pt x="0" y="309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84"/>
                      <a:pt x="81" y="0"/>
                      <a:pt x="178" y="0"/>
                    </a:cubicBezTo>
                    <a:cubicBezTo>
                      <a:pt x="275" y="0"/>
                      <a:pt x="356" y="81"/>
                      <a:pt x="356" y="180"/>
                    </a:cubicBezTo>
                    <a:lnTo>
                      <a:pt x="356" y="3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93" name="Freeform 7"/>
              <p:cNvSpPr>
                <a:spLocks noEditPoints="1"/>
              </p:cNvSpPr>
              <p:nvPr/>
            </p:nvSpPr>
            <p:spPr bwMode="auto">
              <a:xfrm>
                <a:off x="5533" y="976"/>
                <a:ext cx="121" cy="121"/>
              </a:xfrm>
              <a:custGeom>
                <a:avLst/>
                <a:gdLst>
                  <a:gd name="T0" fmla="*/ 96 w 191"/>
                  <a:gd name="T1" fmla="*/ 191 h 191"/>
                  <a:gd name="T2" fmla="*/ 0 w 191"/>
                  <a:gd name="T3" fmla="*/ 96 h 191"/>
                  <a:gd name="T4" fmla="*/ 96 w 191"/>
                  <a:gd name="T5" fmla="*/ 0 h 191"/>
                  <a:gd name="T6" fmla="*/ 191 w 191"/>
                  <a:gd name="T7" fmla="*/ 96 h 191"/>
                  <a:gd name="T8" fmla="*/ 96 w 191"/>
                  <a:gd name="T9" fmla="*/ 191 h 191"/>
                  <a:gd name="T10" fmla="*/ 96 w 191"/>
                  <a:gd name="T11" fmla="*/ 34 h 191"/>
                  <a:gd name="T12" fmla="*/ 36 w 191"/>
                  <a:gd name="T13" fmla="*/ 94 h 191"/>
                  <a:gd name="T14" fmla="*/ 96 w 191"/>
                  <a:gd name="T15" fmla="*/ 153 h 191"/>
                  <a:gd name="T16" fmla="*/ 155 w 191"/>
                  <a:gd name="T17" fmla="*/ 94 h 191"/>
                  <a:gd name="T18" fmla="*/ 96 w 191"/>
                  <a:gd name="T19" fmla="*/ 3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1">
                    <a:moveTo>
                      <a:pt x="96" y="191"/>
                    </a:moveTo>
                    <a:cubicBezTo>
                      <a:pt x="44" y="191"/>
                      <a:pt x="0" y="148"/>
                      <a:pt x="0" y="96"/>
                    </a:cubicBezTo>
                    <a:cubicBezTo>
                      <a:pt x="0" y="43"/>
                      <a:pt x="44" y="0"/>
                      <a:pt x="96" y="0"/>
                    </a:cubicBezTo>
                    <a:cubicBezTo>
                      <a:pt x="148" y="0"/>
                      <a:pt x="191" y="43"/>
                      <a:pt x="191" y="96"/>
                    </a:cubicBezTo>
                    <a:cubicBezTo>
                      <a:pt x="191" y="148"/>
                      <a:pt x="148" y="191"/>
                      <a:pt x="96" y="191"/>
                    </a:cubicBezTo>
                    <a:close/>
                    <a:moveTo>
                      <a:pt x="96" y="34"/>
                    </a:moveTo>
                    <a:cubicBezTo>
                      <a:pt x="63" y="34"/>
                      <a:pt x="36" y="61"/>
                      <a:pt x="36" y="94"/>
                    </a:cubicBezTo>
                    <a:cubicBezTo>
                      <a:pt x="36" y="126"/>
                      <a:pt x="63" y="153"/>
                      <a:pt x="96" y="153"/>
                    </a:cubicBezTo>
                    <a:cubicBezTo>
                      <a:pt x="128" y="153"/>
                      <a:pt x="155" y="126"/>
                      <a:pt x="155" y="94"/>
                    </a:cubicBezTo>
                    <a:cubicBezTo>
                      <a:pt x="155" y="61"/>
                      <a:pt x="128" y="34"/>
                      <a:pt x="96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94" name="Freeform 8"/>
              <p:cNvSpPr>
                <a:spLocks/>
              </p:cNvSpPr>
              <p:nvPr/>
            </p:nvSpPr>
            <p:spPr bwMode="auto">
              <a:xfrm>
                <a:off x="4977" y="1074"/>
                <a:ext cx="226" cy="197"/>
              </a:xfrm>
              <a:custGeom>
                <a:avLst/>
                <a:gdLst>
                  <a:gd name="T0" fmla="*/ 355 w 356"/>
                  <a:gd name="T1" fmla="*/ 311 h 311"/>
                  <a:gd name="T2" fmla="*/ 319 w 356"/>
                  <a:gd name="T3" fmla="*/ 311 h 311"/>
                  <a:gd name="T4" fmla="*/ 319 w 356"/>
                  <a:gd name="T5" fmla="*/ 182 h 311"/>
                  <a:gd name="T6" fmla="*/ 176 w 356"/>
                  <a:gd name="T7" fmla="*/ 38 h 311"/>
                  <a:gd name="T8" fmla="*/ 36 w 356"/>
                  <a:gd name="T9" fmla="*/ 189 h 311"/>
                  <a:gd name="T10" fmla="*/ 36 w 356"/>
                  <a:gd name="T11" fmla="*/ 311 h 311"/>
                  <a:gd name="T12" fmla="*/ 0 w 356"/>
                  <a:gd name="T13" fmla="*/ 311 h 311"/>
                  <a:gd name="T14" fmla="*/ 0 w 356"/>
                  <a:gd name="T15" fmla="*/ 189 h 311"/>
                  <a:gd name="T16" fmla="*/ 178 w 356"/>
                  <a:gd name="T17" fmla="*/ 0 h 311"/>
                  <a:gd name="T18" fmla="*/ 356 w 356"/>
                  <a:gd name="T19" fmla="*/ 180 h 311"/>
                  <a:gd name="T20" fmla="*/ 356 w 356"/>
                  <a:gd name="T21" fmla="*/ 311 h 311"/>
                  <a:gd name="T22" fmla="*/ 355 w 356"/>
                  <a:gd name="T23" fmla="*/ 31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6" h="311">
                    <a:moveTo>
                      <a:pt x="355" y="311"/>
                    </a:moveTo>
                    <a:cubicBezTo>
                      <a:pt x="319" y="311"/>
                      <a:pt x="319" y="311"/>
                      <a:pt x="319" y="311"/>
                    </a:cubicBezTo>
                    <a:cubicBezTo>
                      <a:pt x="319" y="182"/>
                      <a:pt x="319" y="182"/>
                      <a:pt x="319" y="182"/>
                    </a:cubicBezTo>
                    <a:cubicBezTo>
                      <a:pt x="319" y="103"/>
                      <a:pt x="256" y="38"/>
                      <a:pt x="176" y="38"/>
                    </a:cubicBezTo>
                    <a:cubicBezTo>
                      <a:pt x="103" y="36"/>
                      <a:pt x="36" y="108"/>
                      <a:pt x="36" y="189"/>
                    </a:cubicBezTo>
                    <a:cubicBezTo>
                      <a:pt x="36" y="311"/>
                      <a:pt x="36" y="311"/>
                      <a:pt x="36" y="311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86"/>
                      <a:pt x="81" y="0"/>
                      <a:pt x="178" y="0"/>
                    </a:cubicBezTo>
                    <a:cubicBezTo>
                      <a:pt x="275" y="0"/>
                      <a:pt x="356" y="81"/>
                      <a:pt x="356" y="180"/>
                    </a:cubicBezTo>
                    <a:cubicBezTo>
                      <a:pt x="356" y="311"/>
                      <a:pt x="356" y="311"/>
                      <a:pt x="356" y="311"/>
                    </a:cubicBezTo>
                    <a:lnTo>
                      <a:pt x="355" y="3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95" name="Freeform 9"/>
              <p:cNvSpPr>
                <a:spLocks noEditPoints="1"/>
              </p:cNvSpPr>
              <p:nvPr/>
            </p:nvSpPr>
            <p:spPr bwMode="auto">
              <a:xfrm>
                <a:off x="5030" y="976"/>
                <a:ext cx="121" cy="121"/>
              </a:xfrm>
              <a:custGeom>
                <a:avLst/>
                <a:gdLst>
                  <a:gd name="T0" fmla="*/ 95 w 191"/>
                  <a:gd name="T1" fmla="*/ 191 h 191"/>
                  <a:gd name="T2" fmla="*/ 0 w 191"/>
                  <a:gd name="T3" fmla="*/ 96 h 191"/>
                  <a:gd name="T4" fmla="*/ 95 w 191"/>
                  <a:gd name="T5" fmla="*/ 0 h 191"/>
                  <a:gd name="T6" fmla="*/ 191 w 191"/>
                  <a:gd name="T7" fmla="*/ 96 h 191"/>
                  <a:gd name="T8" fmla="*/ 95 w 191"/>
                  <a:gd name="T9" fmla="*/ 191 h 191"/>
                  <a:gd name="T10" fmla="*/ 95 w 191"/>
                  <a:gd name="T11" fmla="*/ 34 h 191"/>
                  <a:gd name="T12" fmla="*/ 36 w 191"/>
                  <a:gd name="T13" fmla="*/ 94 h 191"/>
                  <a:gd name="T14" fmla="*/ 95 w 191"/>
                  <a:gd name="T15" fmla="*/ 153 h 191"/>
                  <a:gd name="T16" fmla="*/ 155 w 191"/>
                  <a:gd name="T17" fmla="*/ 94 h 191"/>
                  <a:gd name="T18" fmla="*/ 95 w 191"/>
                  <a:gd name="T19" fmla="*/ 3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91">
                    <a:moveTo>
                      <a:pt x="95" y="191"/>
                    </a:moveTo>
                    <a:cubicBezTo>
                      <a:pt x="43" y="191"/>
                      <a:pt x="0" y="148"/>
                      <a:pt x="0" y="96"/>
                    </a:cubicBezTo>
                    <a:cubicBezTo>
                      <a:pt x="0" y="43"/>
                      <a:pt x="43" y="0"/>
                      <a:pt x="95" y="0"/>
                    </a:cubicBezTo>
                    <a:cubicBezTo>
                      <a:pt x="147" y="0"/>
                      <a:pt x="191" y="43"/>
                      <a:pt x="191" y="96"/>
                    </a:cubicBezTo>
                    <a:cubicBezTo>
                      <a:pt x="189" y="148"/>
                      <a:pt x="147" y="191"/>
                      <a:pt x="95" y="191"/>
                    </a:cubicBezTo>
                    <a:close/>
                    <a:moveTo>
                      <a:pt x="95" y="34"/>
                    </a:moveTo>
                    <a:cubicBezTo>
                      <a:pt x="63" y="34"/>
                      <a:pt x="36" y="61"/>
                      <a:pt x="36" y="94"/>
                    </a:cubicBezTo>
                    <a:cubicBezTo>
                      <a:pt x="36" y="126"/>
                      <a:pt x="63" y="153"/>
                      <a:pt x="95" y="153"/>
                    </a:cubicBezTo>
                    <a:cubicBezTo>
                      <a:pt x="128" y="153"/>
                      <a:pt x="155" y="126"/>
                      <a:pt x="155" y="94"/>
                    </a:cubicBezTo>
                    <a:cubicBezTo>
                      <a:pt x="153" y="61"/>
                      <a:pt x="128" y="34"/>
                      <a:pt x="9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96" name="Freeform 10"/>
              <p:cNvSpPr>
                <a:spLocks noEditPoints="1"/>
              </p:cNvSpPr>
              <p:nvPr/>
            </p:nvSpPr>
            <p:spPr bwMode="auto">
              <a:xfrm>
                <a:off x="5124" y="937"/>
                <a:ext cx="235" cy="217"/>
              </a:xfrm>
              <a:custGeom>
                <a:avLst/>
                <a:gdLst>
                  <a:gd name="T0" fmla="*/ 371 w 371"/>
                  <a:gd name="T1" fmla="*/ 342 h 342"/>
                  <a:gd name="T2" fmla="*/ 335 w 371"/>
                  <a:gd name="T3" fmla="*/ 342 h 342"/>
                  <a:gd name="T4" fmla="*/ 335 w 371"/>
                  <a:gd name="T5" fmla="*/ 198 h 342"/>
                  <a:gd name="T6" fmla="*/ 371 w 371"/>
                  <a:gd name="T7" fmla="*/ 198 h 342"/>
                  <a:gd name="T8" fmla="*/ 371 w 371"/>
                  <a:gd name="T9" fmla="*/ 342 h 342"/>
                  <a:gd name="T10" fmla="*/ 371 w 371"/>
                  <a:gd name="T11" fmla="*/ 198 h 342"/>
                  <a:gd name="T12" fmla="*/ 335 w 371"/>
                  <a:gd name="T13" fmla="*/ 198 h 342"/>
                  <a:gd name="T14" fmla="*/ 175 w 371"/>
                  <a:gd name="T15" fmla="*/ 36 h 342"/>
                  <a:gd name="T16" fmla="*/ 38 w 371"/>
                  <a:gd name="T17" fmla="*/ 122 h 342"/>
                  <a:gd name="T18" fmla="*/ 38 w 371"/>
                  <a:gd name="T19" fmla="*/ 122 h 342"/>
                  <a:gd name="T20" fmla="*/ 33 w 371"/>
                  <a:gd name="T21" fmla="*/ 133 h 342"/>
                  <a:gd name="T22" fmla="*/ 0 w 371"/>
                  <a:gd name="T23" fmla="*/ 119 h 342"/>
                  <a:gd name="T24" fmla="*/ 7 w 371"/>
                  <a:gd name="T25" fmla="*/ 106 h 342"/>
                  <a:gd name="T26" fmla="*/ 24 w 371"/>
                  <a:gd name="T27" fmla="*/ 115 h 342"/>
                  <a:gd name="T28" fmla="*/ 7 w 371"/>
                  <a:gd name="T29" fmla="*/ 106 h 342"/>
                  <a:gd name="T30" fmla="*/ 175 w 371"/>
                  <a:gd name="T31" fmla="*/ 2 h 342"/>
                  <a:gd name="T32" fmla="*/ 371 w 371"/>
                  <a:gd name="T33" fmla="*/ 198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1" h="342">
                    <a:moveTo>
                      <a:pt x="371" y="342"/>
                    </a:moveTo>
                    <a:cubicBezTo>
                      <a:pt x="335" y="342"/>
                      <a:pt x="335" y="342"/>
                      <a:pt x="335" y="342"/>
                    </a:cubicBezTo>
                    <a:cubicBezTo>
                      <a:pt x="335" y="198"/>
                      <a:pt x="335" y="198"/>
                      <a:pt x="335" y="198"/>
                    </a:cubicBezTo>
                    <a:cubicBezTo>
                      <a:pt x="371" y="198"/>
                      <a:pt x="371" y="198"/>
                      <a:pt x="371" y="198"/>
                    </a:cubicBezTo>
                    <a:lnTo>
                      <a:pt x="371" y="342"/>
                    </a:lnTo>
                    <a:close/>
                    <a:moveTo>
                      <a:pt x="371" y="198"/>
                    </a:moveTo>
                    <a:cubicBezTo>
                      <a:pt x="335" y="198"/>
                      <a:pt x="335" y="198"/>
                      <a:pt x="335" y="198"/>
                    </a:cubicBezTo>
                    <a:cubicBezTo>
                      <a:pt x="335" y="108"/>
                      <a:pt x="263" y="36"/>
                      <a:pt x="175" y="36"/>
                    </a:cubicBezTo>
                    <a:cubicBezTo>
                      <a:pt x="119" y="36"/>
                      <a:pt x="67" y="68"/>
                      <a:pt x="38" y="122"/>
                    </a:cubicBezTo>
                    <a:cubicBezTo>
                      <a:pt x="38" y="122"/>
                      <a:pt x="38" y="122"/>
                      <a:pt x="38" y="122"/>
                    </a:cubicBezTo>
                    <a:cubicBezTo>
                      <a:pt x="36" y="126"/>
                      <a:pt x="34" y="130"/>
                      <a:pt x="33" y="133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2" y="113"/>
                      <a:pt x="4" y="110"/>
                      <a:pt x="7" y="106"/>
                    </a:cubicBezTo>
                    <a:cubicBezTo>
                      <a:pt x="24" y="115"/>
                      <a:pt x="24" y="115"/>
                      <a:pt x="24" y="115"/>
                    </a:cubicBezTo>
                    <a:cubicBezTo>
                      <a:pt x="7" y="106"/>
                      <a:pt x="7" y="106"/>
                      <a:pt x="7" y="106"/>
                    </a:cubicBezTo>
                    <a:cubicBezTo>
                      <a:pt x="43" y="41"/>
                      <a:pt x="108" y="2"/>
                      <a:pt x="175" y="2"/>
                    </a:cubicBezTo>
                    <a:cubicBezTo>
                      <a:pt x="283" y="0"/>
                      <a:pt x="371" y="88"/>
                      <a:pt x="371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97" name="Freeform 11"/>
              <p:cNvSpPr>
                <a:spLocks noEditPoints="1"/>
              </p:cNvSpPr>
              <p:nvPr/>
            </p:nvSpPr>
            <p:spPr bwMode="auto">
              <a:xfrm>
                <a:off x="5170" y="826"/>
                <a:ext cx="130" cy="133"/>
              </a:xfrm>
              <a:custGeom>
                <a:avLst/>
                <a:gdLst>
                  <a:gd name="T0" fmla="*/ 103 w 205"/>
                  <a:gd name="T1" fmla="*/ 209 h 209"/>
                  <a:gd name="T2" fmla="*/ 0 w 205"/>
                  <a:gd name="T3" fmla="*/ 105 h 209"/>
                  <a:gd name="T4" fmla="*/ 103 w 205"/>
                  <a:gd name="T5" fmla="*/ 0 h 209"/>
                  <a:gd name="T6" fmla="*/ 205 w 205"/>
                  <a:gd name="T7" fmla="*/ 105 h 209"/>
                  <a:gd name="T8" fmla="*/ 103 w 205"/>
                  <a:gd name="T9" fmla="*/ 209 h 209"/>
                  <a:gd name="T10" fmla="*/ 103 w 205"/>
                  <a:gd name="T11" fmla="*/ 35 h 209"/>
                  <a:gd name="T12" fmla="*/ 36 w 205"/>
                  <a:gd name="T13" fmla="*/ 103 h 209"/>
                  <a:gd name="T14" fmla="*/ 103 w 205"/>
                  <a:gd name="T15" fmla="*/ 171 h 209"/>
                  <a:gd name="T16" fmla="*/ 171 w 205"/>
                  <a:gd name="T17" fmla="*/ 103 h 209"/>
                  <a:gd name="T18" fmla="*/ 103 w 205"/>
                  <a:gd name="T19" fmla="*/ 3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209">
                    <a:moveTo>
                      <a:pt x="103" y="209"/>
                    </a:moveTo>
                    <a:cubicBezTo>
                      <a:pt x="45" y="209"/>
                      <a:pt x="0" y="162"/>
                      <a:pt x="0" y="105"/>
                    </a:cubicBezTo>
                    <a:cubicBezTo>
                      <a:pt x="0" y="47"/>
                      <a:pt x="47" y="0"/>
                      <a:pt x="103" y="0"/>
                    </a:cubicBezTo>
                    <a:cubicBezTo>
                      <a:pt x="160" y="0"/>
                      <a:pt x="205" y="47"/>
                      <a:pt x="205" y="105"/>
                    </a:cubicBezTo>
                    <a:cubicBezTo>
                      <a:pt x="205" y="162"/>
                      <a:pt x="160" y="209"/>
                      <a:pt x="103" y="209"/>
                    </a:cubicBezTo>
                    <a:close/>
                    <a:moveTo>
                      <a:pt x="103" y="35"/>
                    </a:moveTo>
                    <a:cubicBezTo>
                      <a:pt x="65" y="35"/>
                      <a:pt x="36" y="65"/>
                      <a:pt x="36" y="103"/>
                    </a:cubicBezTo>
                    <a:cubicBezTo>
                      <a:pt x="36" y="141"/>
                      <a:pt x="67" y="171"/>
                      <a:pt x="103" y="171"/>
                    </a:cubicBezTo>
                    <a:cubicBezTo>
                      <a:pt x="141" y="171"/>
                      <a:pt x="171" y="141"/>
                      <a:pt x="171" y="103"/>
                    </a:cubicBezTo>
                    <a:cubicBezTo>
                      <a:pt x="171" y="65"/>
                      <a:pt x="141" y="35"/>
                      <a:pt x="103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98" name="Freeform 12"/>
              <p:cNvSpPr>
                <a:spLocks/>
              </p:cNvSpPr>
              <p:nvPr/>
            </p:nvSpPr>
            <p:spPr bwMode="auto">
              <a:xfrm>
                <a:off x="5336" y="961"/>
                <a:ext cx="223" cy="310"/>
              </a:xfrm>
              <a:custGeom>
                <a:avLst/>
                <a:gdLst>
                  <a:gd name="T0" fmla="*/ 36 w 351"/>
                  <a:gd name="T1" fmla="*/ 489 h 489"/>
                  <a:gd name="T2" fmla="*/ 0 w 351"/>
                  <a:gd name="T3" fmla="*/ 489 h 489"/>
                  <a:gd name="T4" fmla="*/ 0 w 351"/>
                  <a:gd name="T5" fmla="*/ 207 h 489"/>
                  <a:gd name="T6" fmla="*/ 196 w 351"/>
                  <a:gd name="T7" fmla="*/ 0 h 489"/>
                  <a:gd name="T8" fmla="*/ 351 w 351"/>
                  <a:gd name="T9" fmla="*/ 77 h 489"/>
                  <a:gd name="T10" fmla="*/ 322 w 351"/>
                  <a:gd name="T11" fmla="*/ 99 h 489"/>
                  <a:gd name="T12" fmla="*/ 196 w 351"/>
                  <a:gd name="T13" fmla="*/ 34 h 489"/>
                  <a:gd name="T14" fmla="*/ 36 w 351"/>
                  <a:gd name="T15" fmla="*/ 205 h 489"/>
                  <a:gd name="T16" fmla="*/ 36 w 351"/>
                  <a:gd name="T17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1" h="489">
                    <a:moveTo>
                      <a:pt x="36" y="489"/>
                    </a:moveTo>
                    <a:cubicBezTo>
                      <a:pt x="0" y="489"/>
                      <a:pt x="0" y="489"/>
                      <a:pt x="0" y="489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0" y="95"/>
                      <a:pt x="90" y="0"/>
                      <a:pt x="196" y="0"/>
                    </a:cubicBezTo>
                    <a:cubicBezTo>
                      <a:pt x="257" y="0"/>
                      <a:pt x="315" y="29"/>
                      <a:pt x="351" y="77"/>
                    </a:cubicBezTo>
                    <a:cubicBezTo>
                      <a:pt x="322" y="99"/>
                      <a:pt x="322" y="99"/>
                      <a:pt x="322" y="99"/>
                    </a:cubicBezTo>
                    <a:cubicBezTo>
                      <a:pt x="292" y="57"/>
                      <a:pt x="245" y="34"/>
                      <a:pt x="196" y="34"/>
                    </a:cubicBezTo>
                    <a:cubicBezTo>
                      <a:pt x="112" y="34"/>
                      <a:pt x="36" y="115"/>
                      <a:pt x="36" y="205"/>
                    </a:cubicBezTo>
                    <a:lnTo>
                      <a:pt x="36" y="4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99" name="Freeform 13"/>
              <p:cNvSpPr>
                <a:spLocks noEditPoints="1"/>
              </p:cNvSpPr>
              <p:nvPr/>
            </p:nvSpPr>
            <p:spPr bwMode="auto">
              <a:xfrm>
                <a:off x="5395" y="850"/>
                <a:ext cx="130" cy="133"/>
              </a:xfrm>
              <a:custGeom>
                <a:avLst/>
                <a:gdLst>
                  <a:gd name="T0" fmla="*/ 102 w 205"/>
                  <a:gd name="T1" fmla="*/ 209 h 209"/>
                  <a:gd name="T2" fmla="*/ 0 w 205"/>
                  <a:gd name="T3" fmla="*/ 105 h 209"/>
                  <a:gd name="T4" fmla="*/ 102 w 205"/>
                  <a:gd name="T5" fmla="*/ 0 h 209"/>
                  <a:gd name="T6" fmla="*/ 205 w 205"/>
                  <a:gd name="T7" fmla="*/ 105 h 209"/>
                  <a:gd name="T8" fmla="*/ 102 w 205"/>
                  <a:gd name="T9" fmla="*/ 209 h 209"/>
                  <a:gd name="T10" fmla="*/ 102 w 205"/>
                  <a:gd name="T11" fmla="*/ 36 h 209"/>
                  <a:gd name="T12" fmla="*/ 36 w 205"/>
                  <a:gd name="T13" fmla="*/ 105 h 209"/>
                  <a:gd name="T14" fmla="*/ 102 w 205"/>
                  <a:gd name="T15" fmla="*/ 173 h 209"/>
                  <a:gd name="T16" fmla="*/ 171 w 205"/>
                  <a:gd name="T17" fmla="*/ 105 h 209"/>
                  <a:gd name="T18" fmla="*/ 102 w 205"/>
                  <a:gd name="T19" fmla="*/ 36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209">
                    <a:moveTo>
                      <a:pt x="102" y="209"/>
                    </a:moveTo>
                    <a:cubicBezTo>
                      <a:pt x="45" y="209"/>
                      <a:pt x="0" y="162"/>
                      <a:pt x="0" y="105"/>
                    </a:cubicBezTo>
                    <a:cubicBezTo>
                      <a:pt x="0" y="47"/>
                      <a:pt x="47" y="0"/>
                      <a:pt x="102" y="0"/>
                    </a:cubicBezTo>
                    <a:cubicBezTo>
                      <a:pt x="160" y="0"/>
                      <a:pt x="205" y="47"/>
                      <a:pt x="205" y="105"/>
                    </a:cubicBezTo>
                    <a:cubicBezTo>
                      <a:pt x="205" y="162"/>
                      <a:pt x="160" y="209"/>
                      <a:pt x="102" y="209"/>
                    </a:cubicBezTo>
                    <a:close/>
                    <a:moveTo>
                      <a:pt x="102" y="36"/>
                    </a:moveTo>
                    <a:cubicBezTo>
                      <a:pt x="65" y="36"/>
                      <a:pt x="36" y="67"/>
                      <a:pt x="36" y="105"/>
                    </a:cubicBezTo>
                    <a:cubicBezTo>
                      <a:pt x="36" y="142"/>
                      <a:pt x="66" y="173"/>
                      <a:pt x="102" y="173"/>
                    </a:cubicBezTo>
                    <a:cubicBezTo>
                      <a:pt x="140" y="173"/>
                      <a:pt x="171" y="142"/>
                      <a:pt x="171" y="105"/>
                    </a:cubicBezTo>
                    <a:cubicBezTo>
                      <a:pt x="171" y="67"/>
                      <a:pt x="140" y="36"/>
                      <a:pt x="10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</p:grpSp>
        <p:sp>
          <p:nvSpPr>
            <p:cNvPr id="114" name="Title 1"/>
            <p:cNvSpPr txBox="1">
              <a:spLocks/>
            </p:cNvSpPr>
            <p:nvPr/>
          </p:nvSpPr>
          <p:spPr>
            <a:xfrm>
              <a:off x="8911761" y="4171866"/>
              <a:ext cx="2601308" cy="409171"/>
            </a:xfrm>
            <a:prstGeom prst="rect">
              <a:avLst/>
            </a:prstGeom>
          </p:spPr>
          <p:txBody>
            <a:bodyPr vert="horz" wrap="square" lIns="91432" tIns="45716" rIns="91432" bIns="45716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n-US" sz="2400" b="1" spc="-100" dirty="0">
                  <a:solidFill>
                    <a:srgbClr val="63666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124 million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8889171" y="4500256"/>
              <a:ext cx="2694859" cy="261602"/>
            </a:xfrm>
            <a:prstGeom prst="rect">
              <a:avLst/>
            </a:prstGeom>
          </p:spPr>
          <p:txBody>
            <a:bodyPr wrap="square" lIns="91432" tIns="45716" rIns="91432" bIns="0" anchor="b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63666A"/>
                  </a:solidFill>
                </a:rPr>
                <a:t>empowered individuals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2714" y="1616543"/>
            <a:ext cx="7906632" cy="3831027"/>
            <a:chOff x="517771" y="1701800"/>
            <a:chExt cx="7906632" cy="3831027"/>
          </a:xfrm>
        </p:grpSpPr>
        <p:pic>
          <p:nvPicPr>
            <p:cNvPr id="84" name="Picture 83" descr="spike_for_PPT.png"/>
            <p:cNvPicPr>
              <a:picLocks noChangeAspect="1"/>
            </p:cNvPicPr>
            <p:nvPr/>
          </p:nvPicPr>
          <p:blipFill>
            <a:blip r:embed="rId5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771" y="3652987"/>
              <a:ext cx="7233919" cy="874148"/>
            </a:xfrm>
            <a:prstGeom prst="rect">
              <a:avLst/>
            </a:prstGeom>
          </p:spPr>
        </p:pic>
        <p:sp>
          <p:nvSpPr>
            <p:cNvPr id="85" name="Title 1"/>
            <p:cNvSpPr txBox="1">
              <a:spLocks/>
            </p:cNvSpPr>
            <p:nvPr/>
          </p:nvSpPr>
          <p:spPr>
            <a:xfrm>
              <a:off x="3463523" y="1701800"/>
              <a:ext cx="1840499" cy="426104"/>
            </a:xfrm>
            <a:prstGeom prst="rect">
              <a:avLst/>
            </a:prstGeom>
          </p:spPr>
          <p:txBody>
            <a:bodyPr vert="horz" wrap="square" lIns="91432" tIns="45716" rIns="91432" bIns="45716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n-US" sz="1400" b="1" spc="150" dirty="0">
                  <a:solidFill>
                    <a:srgbClr val="63666A"/>
                  </a:solidFill>
                </a:rPr>
                <a:t>EMPLOYERS</a:t>
              </a:r>
            </a:p>
          </p:txBody>
        </p:sp>
        <p:sp>
          <p:nvSpPr>
            <p:cNvPr id="86" name="Title 1"/>
            <p:cNvSpPr txBox="1">
              <a:spLocks/>
            </p:cNvSpPr>
            <p:nvPr/>
          </p:nvSpPr>
          <p:spPr>
            <a:xfrm>
              <a:off x="789619" y="1701803"/>
              <a:ext cx="1840499" cy="429183"/>
            </a:xfrm>
            <a:prstGeom prst="rect">
              <a:avLst/>
            </a:prstGeom>
          </p:spPr>
          <p:txBody>
            <a:bodyPr vert="horz" wrap="square" lIns="91432" tIns="45716" rIns="91432" bIns="45716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n-US" sz="1400" b="1" spc="150" dirty="0">
                  <a:solidFill>
                    <a:srgbClr val="63666A"/>
                  </a:solidFill>
                </a:rPr>
                <a:t>PROVIDERS</a:t>
              </a:r>
            </a:p>
          </p:txBody>
        </p:sp>
        <p:sp>
          <p:nvSpPr>
            <p:cNvPr id="87" name="Title 1"/>
            <p:cNvSpPr txBox="1">
              <a:spLocks/>
            </p:cNvSpPr>
            <p:nvPr/>
          </p:nvSpPr>
          <p:spPr>
            <a:xfrm>
              <a:off x="4638575" y="4027536"/>
              <a:ext cx="2273992" cy="426104"/>
            </a:xfrm>
            <a:prstGeom prst="rect">
              <a:avLst/>
            </a:prstGeom>
          </p:spPr>
          <p:txBody>
            <a:bodyPr vert="horz" wrap="square" lIns="91432" tIns="45716" rIns="91432" bIns="45716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n-US" sz="1400" b="1" spc="150" dirty="0">
                  <a:solidFill>
                    <a:srgbClr val="63666A"/>
                  </a:solidFill>
                </a:rPr>
                <a:t>GOVERNMENTS</a:t>
              </a:r>
            </a:p>
          </p:txBody>
        </p:sp>
        <p:sp>
          <p:nvSpPr>
            <p:cNvPr id="89" name="Title 1"/>
            <p:cNvSpPr txBox="1">
              <a:spLocks/>
            </p:cNvSpPr>
            <p:nvPr/>
          </p:nvSpPr>
          <p:spPr>
            <a:xfrm>
              <a:off x="1437288" y="4039762"/>
              <a:ext cx="2181013" cy="429183"/>
            </a:xfrm>
            <a:prstGeom prst="rect">
              <a:avLst/>
            </a:prstGeom>
          </p:spPr>
          <p:txBody>
            <a:bodyPr vert="horz" wrap="square" lIns="91432" tIns="45716" rIns="91432" bIns="45716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n-US" sz="1400" b="1" spc="150" dirty="0">
                  <a:solidFill>
                    <a:srgbClr val="63666A"/>
                  </a:solidFill>
                </a:rPr>
                <a:t>LIFE SCIENCES</a:t>
              </a:r>
            </a:p>
          </p:txBody>
        </p:sp>
        <p:sp>
          <p:nvSpPr>
            <p:cNvPr id="90" name="Title 1"/>
            <p:cNvSpPr txBox="1">
              <a:spLocks/>
            </p:cNvSpPr>
            <p:nvPr/>
          </p:nvSpPr>
          <p:spPr>
            <a:xfrm>
              <a:off x="5899222" y="1701801"/>
              <a:ext cx="2138525" cy="409171"/>
            </a:xfrm>
            <a:prstGeom prst="rect">
              <a:avLst/>
            </a:prstGeom>
          </p:spPr>
          <p:txBody>
            <a:bodyPr vert="horz" wrap="square" lIns="91432" tIns="45716" rIns="91432" bIns="45716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n-US" sz="1400" b="1" cap="all" spc="150" dirty="0">
                  <a:solidFill>
                    <a:srgbClr val="63666A"/>
                  </a:solidFill>
                </a:rPr>
                <a:t>HEALTH PLANS</a:t>
              </a:r>
            </a:p>
          </p:txBody>
        </p:sp>
        <p:sp>
          <p:nvSpPr>
            <p:cNvPr id="100" name="Title 1"/>
            <p:cNvSpPr txBox="1">
              <a:spLocks/>
            </p:cNvSpPr>
            <p:nvPr/>
          </p:nvSpPr>
          <p:spPr>
            <a:xfrm>
              <a:off x="7164410" y="2432341"/>
              <a:ext cx="1259993" cy="409171"/>
            </a:xfrm>
            <a:prstGeom prst="rect">
              <a:avLst/>
            </a:prstGeom>
          </p:spPr>
          <p:txBody>
            <a:bodyPr vert="horz" wrap="square" lIns="91432" tIns="45716" rIns="91432" bIns="45716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n-US" b="1" spc="-110" dirty="0">
                  <a:solidFill>
                    <a:srgbClr val="63666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~</a:t>
              </a:r>
              <a:r>
                <a:rPr lang="en-US" sz="2400" b="1" spc="-110" dirty="0">
                  <a:solidFill>
                    <a:srgbClr val="63666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300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766864" y="2864177"/>
              <a:ext cx="1204392" cy="378561"/>
            </a:xfrm>
            <a:prstGeom prst="rect">
              <a:avLst/>
            </a:prstGeom>
          </p:spPr>
          <p:txBody>
            <a:bodyPr wrap="square" lIns="91432" tIns="45716" rIns="91432" bIns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63666A"/>
                  </a:solidFill>
                </a:rPr>
                <a:t>U.S. </a:t>
              </a:r>
              <a:br>
                <a:rPr lang="en-US" sz="1200" dirty="0">
                  <a:solidFill>
                    <a:srgbClr val="63666A"/>
                  </a:solidFill>
                </a:rPr>
              </a:br>
              <a:r>
                <a:rPr lang="en-US" sz="1200" dirty="0">
                  <a:solidFill>
                    <a:srgbClr val="63666A"/>
                  </a:solidFill>
                </a:rPr>
                <a:t>hospitals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7099725" y="2260335"/>
              <a:ext cx="0" cy="93402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/>
            <p:cNvSpPr/>
            <p:nvPr/>
          </p:nvSpPr>
          <p:spPr>
            <a:xfrm>
              <a:off x="7164411" y="2891877"/>
              <a:ext cx="963352" cy="350861"/>
            </a:xfrm>
            <a:prstGeom prst="rect">
              <a:avLst/>
            </a:prstGeom>
          </p:spPr>
          <p:txBody>
            <a:bodyPr wrap="square" lIns="91432" tIns="45716" rIns="91432" bIns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63666A"/>
                  </a:solidFill>
                </a:rPr>
                <a:t>health </a:t>
              </a:r>
              <a:br>
                <a:rPr lang="en-US" sz="1200" dirty="0">
                  <a:solidFill>
                    <a:srgbClr val="63666A"/>
                  </a:solidFill>
                </a:rPr>
              </a:br>
              <a:r>
                <a:rPr lang="en-US" sz="1200" dirty="0">
                  <a:solidFill>
                    <a:srgbClr val="63666A"/>
                  </a:solidFill>
                </a:rPr>
                <a:t>plans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5706197" y="4548754"/>
              <a:ext cx="0" cy="97655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itle 1"/>
            <p:cNvSpPr txBox="1">
              <a:spLocks/>
            </p:cNvSpPr>
            <p:nvPr/>
          </p:nvSpPr>
          <p:spPr>
            <a:xfrm>
              <a:off x="5753608" y="4708098"/>
              <a:ext cx="1259993" cy="409171"/>
            </a:xfrm>
            <a:prstGeom prst="rect">
              <a:avLst/>
            </a:prstGeom>
          </p:spPr>
          <p:txBody>
            <a:bodyPr vert="horz" wrap="square" lIns="91432" tIns="45716" rIns="91432" bIns="45716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n-US" sz="2400" b="1" spc="-110" dirty="0">
                  <a:solidFill>
                    <a:srgbClr val="63666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38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788432" y="5078891"/>
              <a:ext cx="2166461" cy="384717"/>
            </a:xfrm>
            <a:prstGeom prst="rect">
              <a:avLst/>
            </a:prstGeom>
          </p:spPr>
          <p:txBody>
            <a:bodyPr wrap="square" lIns="91432" tIns="45716" rIns="91432" bIns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63666A"/>
                  </a:solidFill>
                </a:rPr>
                <a:t>States and DC served for federal services</a:t>
              </a: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4392193" y="2260335"/>
              <a:ext cx="0" cy="93402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itle 1"/>
            <p:cNvSpPr txBox="1">
              <a:spLocks/>
            </p:cNvSpPr>
            <p:nvPr/>
          </p:nvSpPr>
          <p:spPr>
            <a:xfrm>
              <a:off x="4399037" y="2440080"/>
              <a:ext cx="1259993" cy="409171"/>
            </a:xfrm>
            <a:prstGeom prst="rect">
              <a:avLst/>
            </a:prstGeom>
          </p:spPr>
          <p:txBody>
            <a:bodyPr vert="horz" wrap="square" lIns="91432" tIns="45716" rIns="91432" bIns="45716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n-US" sz="2400" b="1" spc="-110" dirty="0">
                  <a:solidFill>
                    <a:srgbClr val="63666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4/5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427297" y="2891873"/>
              <a:ext cx="1993823" cy="350861"/>
            </a:xfrm>
            <a:prstGeom prst="rect">
              <a:avLst/>
            </a:prstGeom>
          </p:spPr>
          <p:txBody>
            <a:bodyPr wrap="square" lIns="91432" tIns="45716" rIns="91432" bIns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63666A"/>
                  </a:solidFill>
                </a:rPr>
                <a:t>of</a:t>
              </a:r>
              <a:br>
                <a:rPr lang="en-US" sz="1200" dirty="0">
                  <a:solidFill>
                    <a:srgbClr val="63666A"/>
                  </a:solidFill>
                </a:rPr>
              </a:br>
              <a:r>
                <a:rPr lang="en-US" sz="1200" dirty="0">
                  <a:solidFill>
                    <a:srgbClr val="63666A"/>
                  </a:solidFill>
                </a:rPr>
                <a:t>Fortune 100</a:t>
              </a:r>
            </a:p>
          </p:txBody>
        </p:sp>
        <p:sp>
          <p:nvSpPr>
            <p:cNvPr id="110" name="Title 1"/>
            <p:cNvSpPr txBox="1">
              <a:spLocks/>
            </p:cNvSpPr>
            <p:nvPr/>
          </p:nvSpPr>
          <p:spPr>
            <a:xfrm>
              <a:off x="1754770" y="2437184"/>
              <a:ext cx="1259993" cy="409171"/>
            </a:xfrm>
            <a:prstGeom prst="rect">
              <a:avLst/>
            </a:prstGeom>
          </p:spPr>
          <p:txBody>
            <a:bodyPr vert="horz" wrap="square" lIns="91432" tIns="45716" rIns="91432" bIns="45716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n-US" sz="2400" b="1" spc="-110" dirty="0">
                  <a:solidFill>
                    <a:srgbClr val="63666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4/5</a:t>
              </a:r>
            </a:p>
          </p:txBody>
        </p:sp>
        <p:sp>
          <p:nvSpPr>
            <p:cNvPr id="111" name="Title 1"/>
            <p:cNvSpPr txBox="1">
              <a:spLocks/>
            </p:cNvSpPr>
            <p:nvPr/>
          </p:nvSpPr>
          <p:spPr>
            <a:xfrm>
              <a:off x="2544520" y="4708098"/>
              <a:ext cx="1259993" cy="409171"/>
            </a:xfrm>
            <a:prstGeom prst="rect">
              <a:avLst/>
            </a:prstGeom>
          </p:spPr>
          <p:txBody>
            <a:bodyPr vert="horz" wrap="square" lIns="91432" tIns="45716" rIns="91432" bIns="45716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b="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n-US" sz="2400" b="1" spc="-110" dirty="0">
                  <a:solidFill>
                    <a:srgbClr val="63666A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100</a:t>
              </a:r>
              <a:r>
                <a:rPr lang="en-US" sz="2400" b="1" spc="-110" dirty="0">
                  <a:solidFill>
                    <a:srgbClr val="888B8D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+</a:t>
              </a:r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2527807" y="4575847"/>
              <a:ext cx="0" cy="935916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/>
            <p:cNvSpPr/>
            <p:nvPr/>
          </p:nvSpPr>
          <p:spPr>
            <a:xfrm>
              <a:off x="2574757" y="5051798"/>
              <a:ext cx="1708991" cy="384717"/>
            </a:xfrm>
            <a:prstGeom prst="rect">
              <a:avLst/>
            </a:prstGeom>
          </p:spPr>
          <p:txBody>
            <a:bodyPr wrap="square" lIns="91432" tIns="45716" rIns="91432" bIns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63666A"/>
                  </a:solidFill>
                </a:rPr>
                <a:t>organizations around the globe</a:t>
              </a:r>
            </a:p>
          </p:txBody>
        </p:sp>
        <p:grpSp>
          <p:nvGrpSpPr>
            <p:cNvPr id="116" name="Group 5"/>
            <p:cNvGrpSpPr>
              <a:grpSpLocks noChangeAspect="1"/>
            </p:cNvGrpSpPr>
            <p:nvPr/>
          </p:nvGrpSpPr>
          <p:grpSpPr bwMode="auto">
            <a:xfrm>
              <a:off x="6192783" y="2260331"/>
              <a:ext cx="752964" cy="926648"/>
              <a:chOff x="3852" y="-737"/>
              <a:chExt cx="2211" cy="2721"/>
            </a:xfrm>
            <a:solidFill>
              <a:schemeClr val="accent1"/>
            </a:solidFill>
          </p:grpSpPr>
          <p:sp>
            <p:nvSpPr>
              <p:cNvPr id="117" name="Freeform 6"/>
              <p:cNvSpPr>
                <a:spLocks/>
              </p:cNvSpPr>
              <p:nvPr/>
            </p:nvSpPr>
            <p:spPr bwMode="auto">
              <a:xfrm>
                <a:off x="4417" y="576"/>
                <a:ext cx="167" cy="229"/>
              </a:xfrm>
              <a:custGeom>
                <a:avLst/>
                <a:gdLst>
                  <a:gd name="T0" fmla="*/ 38 w 71"/>
                  <a:gd name="T1" fmla="*/ 7 h 97"/>
                  <a:gd name="T2" fmla="*/ 38 w 71"/>
                  <a:gd name="T3" fmla="*/ 27 h 97"/>
                  <a:gd name="T4" fmla="*/ 71 w 71"/>
                  <a:gd name="T5" fmla="*/ 67 h 97"/>
                  <a:gd name="T6" fmla="*/ 53 w 71"/>
                  <a:gd name="T7" fmla="*/ 97 h 97"/>
                  <a:gd name="T8" fmla="*/ 2 w 71"/>
                  <a:gd name="T9" fmla="*/ 31 h 97"/>
                  <a:gd name="T10" fmla="*/ 2 w 71"/>
                  <a:gd name="T11" fmla="*/ 0 h 97"/>
                  <a:gd name="T12" fmla="*/ 38 w 71"/>
                  <a:gd name="T13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97">
                    <a:moveTo>
                      <a:pt x="38" y="7"/>
                    </a:moveTo>
                    <a:cubicBezTo>
                      <a:pt x="36" y="15"/>
                      <a:pt x="36" y="20"/>
                      <a:pt x="38" y="27"/>
                    </a:cubicBezTo>
                    <a:cubicBezTo>
                      <a:pt x="40" y="43"/>
                      <a:pt x="51" y="56"/>
                      <a:pt x="71" y="67"/>
                    </a:cubicBezTo>
                    <a:cubicBezTo>
                      <a:pt x="53" y="97"/>
                      <a:pt x="53" y="97"/>
                      <a:pt x="53" y="97"/>
                    </a:cubicBezTo>
                    <a:cubicBezTo>
                      <a:pt x="24" y="81"/>
                      <a:pt x="6" y="58"/>
                      <a:pt x="2" y="31"/>
                    </a:cubicBezTo>
                    <a:cubicBezTo>
                      <a:pt x="0" y="20"/>
                      <a:pt x="0" y="11"/>
                      <a:pt x="2" y="0"/>
                    </a:cubicBezTo>
                    <a:lnTo>
                      <a:pt x="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18" name="Freeform 7"/>
              <p:cNvSpPr>
                <a:spLocks/>
              </p:cNvSpPr>
              <p:nvPr/>
            </p:nvSpPr>
            <p:spPr bwMode="auto">
              <a:xfrm>
                <a:off x="5123" y="581"/>
                <a:ext cx="482" cy="1139"/>
              </a:xfrm>
              <a:custGeom>
                <a:avLst/>
                <a:gdLst>
                  <a:gd name="T0" fmla="*/ 130 w 204"/>
                  <a:gd name="T1" fmla="*/ 0 h 482"/>
                  <a:gd name="T2" fmla="*/ 133 w 204"/>
                  <a:gd name="T3" fmla="*/ 11 h 482"/>
                  <a:gd name="T4" fmla="*/ 114 w 204"/>
                  <a:gd name="T5" fmla="*/ 297 h 482"/>
                  <a:gd name="T6" fmla="*/ 54 w 204"/>
                  <a:gd name="T7" fmla="*/ 482 h 482"/>
                  <a:gd name="T8" fmla="*/ 18 w 204"/>
                  <a:gd name="T9" fmla="*/ 481 h 482"/>
                  <a:gd name="T10" fmla="*/ 85 w 204"/>
                  <a:gd name="T11" fmla="*/ 275 h 482"/>
                  <a:gd name="T12" fmla="*/ 99 w 204"/>
                  <a:gd name="T13" fmla="*/ 25 h 482"/>
                  <a:gd name="T14" fmla="*/ 92 w 204"/>
                  <a:gd name="T15" fmla="*/ 2 h 482"/>
                  <a:gd name="T16" fmla="*/ 130 w 204"/>
                  <a:gd name="T17" fmla="*/ 0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4" h="482">
                    <a:moveTo>
                      <a:pt x="130" y="0"/>
                    </a:moveTo>
                    <a:cubicBezTo>
                      <a:pt x="133" y="11"/>
                      <a:pt x="133" y="11"/>
                      <a:pt x="133" y="11"/>
                    </a:cubicBezTo>
                    <a:cubicBezTo>
                      <a:pt x="175" y="99"/>
                      <a:pt x="204" y="182"/>
                      <a:pt x="114" y="297"/>
                    </a:cubicBezTo>
                    <a:cubicBezTo>
                      <a:pt x="38" y="396"/>
                      <a:pt x="54" y="482"/>
                      <a:pt x="54" y="482"/>
                    </a:cubicBezTo>
                    <a:cubicBezTo>
                      <a:pt x="18" y="481"/>
                      <a:pt x="18" y="481"/>
                      <a:pt x="18" y="481"/>
                    </a:cubicBezTo>
                    <a:cubicBezTo>
                      <a:pt x="18" y="477"/>
                      <a:pt x="0" y="387"/>
                      <a:pt x="85" y="275"/>
                    </a:cubicBezTo>
                    <a:cubicBezTo>
                      <a:pt x="162" y="175"/>
                      <a:pt x="141" y="110"/>
                      <a:pt x="99" y="25"/>
                    </a:cubicBezTo>
                    <a:cubicBezTo>
                      <a:pt x="92" y="2"/>
                      <a:pt x="92" y="2"/>
                      <a:pt x="92" y="2"/>
                    </a:cubicBezTo>
                    <a:lnTo>
                      <a:pt x="13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19" name="Freeform 8"/>
              <p:cNvSpPr>
                <a:spLocks/>
              </p:cNvSpPr>
              <p:nvPr/>
            </p:nvSpPr>
            <p:spPr bwMode="auto">
              <a:xfrm>
                <a:off x="3852" y="-737"/>
                <a:ext cx="2211" cy="1361"/>
              </a:xfrm>
              <a:custGeom>
                <a:avLst/>
                <a:gdLst>
                  <a:gd name="T0" fmla="*/ 900 w 936"/>
                  <a:gd name="T1" fmla="*/ 0 h 576"/>
                  <a:gd name="T2" fmla="*/ 36 w 936"/>
                  <a:gd name="T3" fmla="*/ 0 h 576"/>
                  <a:gd name="T4" fmla="*/ 0 w 936"/>
                  <a:gd name="T5" fmla="*/ 36 h 576"/>
                  <a:gd name="T6" fmla="*/ 0 w 936"/>
                  <a:gd name="T7" fmla="*/ 540 h 576"/>
                  <a:gd name="T8" fmla="*/ 36 w 936"/>
                  <a:gd name="T9" fmla="*/ 576 h 576"/>
                  <a:gd name="T10" fmla="*/ 337 w 936"/>
                  <a:gd name="T11" fmla="*/ 576 h 576"/>
                  <a:gd name="T12" fmla="*/ 351 w 936"/>
                  <a:gd name="T13" fmla="*/ 540 h 576"/>
                  <a:gd name="T14" fmla="*/ 36 w 936"/>
                  <a:gd name="T15" fmla="*/ 540 h 576"/>
                  <a:gd name="T16" fmla="*/ 36 w 936"/>
                  <a:gd name="T17" fmla="*/ 36 h 576"/>
                  <a:gd name="T18" fmla="*/ 900 w 936"/>
                  <a:gd name="T19" fmla="*/ 36 h 576"/>
                  <a:gd name="T20" fmla="*/ 900 w 936"/>
                  <a:gd name="T21" fmla="*/ 540 h 576"/>
                  <a:gd name="T22" fmla="*/ 484 w 936"/>
                  <a:gd name="T23" fmla="*/ 540 h 576"/>
                  <a:gd name="T24" fmla="*/ 468 w 936"/>
                  <a:gd name="T25" fmla="*/ 576 h 576"/>
                  <a:gd name="T26" fmla="*/ 900 w 936"/>
                  <a:gd name="T27" fmla="*/ 576 h 576"/>
                  <a:gd name="T28" fmla="*/ 936 w 936"/>
                  <a:gd name="T29" fmla="*/ 540 h 576"/>
                  <a:gd name="T30" fmla="*/ 936 w 936"/>
                  <a:gd name="T31" fmla="*/ 36 h 576"/>
                  <a:gd name="T32" fmla="*/ 900 w 936"/>
                  <a:gd name="T33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36" h="576">
                    <a:moveTo>
                      <a:pt x="90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540"/>
                      <a:pt x="0" y="540"/>
                      <a:pt x="0" y="540"/>
                    </a:cubicBezTo>
                    <a:cubicBezTo>
                      <a:pt x="0" y="560"/>
                      <a:pt x="16" y="576"/>
                      <a:pt x="36" y="576"/>
                    </a:cubicBezTo>
                    <a:cubicBezTo>
                      <a:pt x="337" y="576"/>
                      <a:pt x="337" y="576"/>
                      <a:pt x="337" y="576"/>
                    </a:cubicBezTo>
                    <a:cubicBezTo>
                      <a:pt x="351" y="540"/>
                      <a:pt x="351" y="540"/>
                      <a:pt x="351" y="540"/>
                    </a:cubicBezTo>
                    <a:cubicBezTo>
                      <a:pt x="36" y="540"/>
                      <a:pt x="36" y="540"/>
                      <a:pt x="36" y="540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900" y="36"/>
                      <a:pt x="900" y="36"/>
                      <a:pt x="900" y="36"/>
                    </a:cubicBezTo>
                    <a:cubicBezTo>
                      <a:pt x="900" y="540"/>
                      <a:pt x="900" y="540"/>
                      <a:pt x="900" y="540"/>
                    </a:cubicBezTo>
                    <a:cubicBezTo>
                      <a:pt x="484" y="540"/>
                      <a:pt x="484" y="540"/>
                      <a:pt x="484" y="540"/>
                    </a:cubicBezTo>
                    <a:cubicBezTo>
                      <a:pt x="468" y="576"/>
                      <a:pt x="468" y="576"/>
                      <a:pt x="468" y="576"/>
                    </a:cubicBezTo>
                    <a:cubicBezTo>
                      <a:pt x="900" y="576"/>
                      <a:pt x="900" y="576"/>
                      <a:pt x="900" y="576"/>
                    </a:cubicBezTo>
                    <a:cubicBezTo>
                      <a:pt x="920" y="576"/>
                      <a:pt x="936" y="560"/>
                      <a:pt x="936" y="540"/>
                    </a:cubicBezTo>
                    <a:cubicBezTo>
                      <a:pt x="936" y="36"/>
                      <a:pt x="936" y="36"/>
                      <a:pt x="936" y="36"/>
                    </a:cubicBezTo>
                    <a:cubicBezTo>
                      <a:pt x="936" y="16"/>
                      <a:pt x="920" y="0"/>
                      <a:pt x="90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20" name="Line 9"/>
              <p:cNvSpPr>
                <a:spLocks noChangeShapeType="1"/>
              </p:cNvSpPr>
              <p:nvPr/>
            </p:nvSpPr>
            <p:spPr bwMode="auto">
              <a:xfrm>
                <a:off x="4691" y="1720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21" name="Line 10"/>
              <p:cNvSpPr>
                <a:spLocks noChangeShapeType="1"/>
              </p:cNvSpPr>
              <p:nvPr/>
            </p:nvSpPr>
            <p:spPr bwMode="auto">
              <a:xfrm>
                <a:off x="4691" y="1720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22" name="Freeform 11"/>
              <p:cNvSpPr>
                <a:spLocks/>
              </p:cNvSpPr>
              <p:nvPr/>
            </p:nvSpPr>
            <p:spPr bwMode="auto">
              <a:xfrm>
                <a:off x="4358" y="54"/>
                <a:ext cx="822" cy="1590"/>
              </a:xfrm>
              <a:custGeom>
                <a:avLst/>
                <a:gdLst>
                  <a:gd name="T0" fmla="*/ 38 w 348"/>
                  <a:gd name="T1" fmla="*/ 673 h 673"/>
                  <a:gd name="T2" fmla="*/ 2 w 348"/>
                  <a:gd name="T3" fmla="*/ 673 h 673"/>
                  <a:gd name="T4" fmla="*/ 2 w 348"/>
                  <a:gd name="T5" fmla="*/ 480 h 673"/>
                  <a:gd name="T6" fmla="*/ 85 w 348"/>
                  <a:gd name="T7" fmla="*/ 272 h 673"/>
                  <a:gd name="T8" fmla="*/ 157 w 348"/>
                  <a:gd name="T9" fmla="*/ 124 h 673"/>
                  <a:gd name="T10" fmla="*/ 166 w 348"/>
                  <a:gd name="T11" fmla="*/ 97 h 673"/>
                  <a:gd name="T12" fmla="*/ 236 w 348"/>
                  <a:gd name="T13" fmla="*/ 9 h 673"/>
                  <a:gd name="T14" fmla="*/ 297 w 348"/>
                  <a:gd name="T15" fmla="*/ 9 h 673"/>
                  <a:gd name="T16" fmla="*/ 335 w 348"/>
                  <a:gd name="T17" fmla="*/ 43 h 673"/>
                  <a:gd name="T18" fmla="*/ 315 w 348"/>
                  <a:gd name="T19" fmla="*/ 156 h 673"/>
                  <a:gd name="T20" fmla="*/ 308 w 348"/>
                  <a:gd name="T21" fmla="*/ 165 h 673"/>
                  <a:gd name="T22" fmla="*/ 292 w 348"/>
                  <a:gd name="T23" fmla="*/ 203 h 673"/>
                  <a:gd name="T24" fmla="*/ 254 w 348"/>
                  <a:gd name="T25" fmla="*/ 333 h 673"/>
                  <a:gd name="T26" fmla="*/ 254 w 348"/>
                  <a:gd name="T27" fmla="*/ 421 h 673"/>
                  <a:gd name="T28" fmla="*/ 218 w 348"/>
                  <a:gd name="T29" fmla="*/ 421 h 673"/>
                  <a:gd name="T30" fmla="*/ 218 w 348"/>
                  <a:gd name="T31" fmla="*/ 333 h 673"/>
                  <a:gd name="T32" fmla="*/ 259 w 348"/>
                  <a:gd name="T33" fmla="*/ 187 h 673"/>
                  <a:gd name="T34" fmla="*/ 276 w 348"/>
                  <a:gd name="T35" fmla="*/ 151 h 673"/>
                  <a:gd name="T36" fmla="*/ 281 w 348"/>
                  <a:gd name="T37" fmla="*/ 140 h 673"/>
                  <a:gd name="T38" fmla="*/ 301 w 348"/>
                  <a:gd name="T39" fmla="*/ 56 h 673"/>
                  <a:gd name="T40" fmla="*/ 285 w 348"/>
                  <a:gd name="T41" fmla="*/ 41 h 673"/>
                  <a:gd name="T42" fmla="*/ 252 w 348"/>
                  <a:gd name="T43" fmla="*/ 41 h 673"/>
                  <a:gd name="T44" fmla="*/ 202 w 348"/>
                  <a:gd name="T45" fmla="*/ 110 h 673"/>
                  <a:gd name="T46" fmla="*/ 193 w 348"/>
                  <a:gd name="T47" fmla="*/ 135 h 673"/>
                  <a:gd name="T48" fmla="*/ 117 w 348"/>
                  <a:gd name="T49" fmla="*/ 290 h 673"/>
                  <a:gd name="T50" fmla="*/ 38 w 348"/>
                  <a:gd name="T51" fmla="*/ 480 h 673"/>
                  <a:gd name="T52" fmla="*/ 38 w 348"/>
                  <a:gd name="T53" fmla="*/ 673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8" h="673">
                    <a:moveTo>
                      <a:pt x="38" y="673"/>
                    </a:moveTo>
                    <a:cubicBezTo>
                      <a:pt x="2" y="673"/>
                      <a:pt x="2" y="673"/>
                      <a:pt x="2" y="673"/>
                    </a:cubicBezTo>
                    <a:cubicBezTo>
                      <a:pt x="2" y="480"/>
                      <a:pt x="2" y="480"/>
                      <a:pt x="2" y="480"/>
                    </a:cubicBezTo>
                    <a:cubicBezTo>
                      <a:pt x="2" y="479"/>
                      <a:pt x="0" y="412"/>
                      <a:pt x="85" y="272"/>
                    </a:cubicBezTo>
                    <a:cubicBezTo>
                      <a:pt x="135" y="187"/>
                      <a:pt x="146" y="156"/>
                      <a:pt x="157" y="124"/>
                    </a:cubicBezTo>
                    <a:cubicBezTo>
                      <a:pt x="160" y="115"/>
                      <a:pt x="162" y="108"/>
                      <a:pt x="166" y="97"/>
                    </a:cubicBezTo>
                    <a:cubicBezTo>
                      <a:pt x="178" y="65"/>
                      <a:pt x="200" y="25"/>
                      <a:pt x="236" y="9"/>
                    </a:cubicBezTo>
                    <a:cubicBezTo>
                      <a:pt x="256" y="0"/>
                      <a:pt x="276" y="0"/>
                      <a:pt x="297" y="9"/>
                    </a:cubicBezTo>
                    <a:cubicBezTo>
                      <a:pt x="315" y="16"/>
                      <a:pt x="328" y="27"/>
                      <a:pt x="335" y="43"/>
                    </a:cubicBezTo>
                    <a:cubicBezTo>
                      <a:pt x="348" y="75"/>
                      <a:pt x="331" y="113"/>
                      <a:pt x="315" y="156"/>
                    </a:cubicBezTo>
                    <a:cubicBezTo>
                      <a:pt x="308" y="165"/>
                      <a:pt x="308" y="165"/>
                      <a:pt x="308" y="165"/>
                    </a:cubicBezTo>
                    <a:cubicBezTo>
                      <a:pt x="303" y="178"/>
                      <a:pt x="297" y="191"/>
                      <a:pt x="292" y="203"/>
                    </a:cubicBezTo>
                    <a:cubicBezTo>
                      <a:pt x="272" y="246"/>
                      <a:pt x="254" y="288"/>
                      <a:pt x="254" y="333"/>
                    </a:cubicBezTo>
                    <a:cubicBezTo>
                      <a:pt x="254" y="421"/>
                      <a:pt x="254" y="421"/>
                      <a:pt x="254" y="421"/>
                    </a:cubicBezTo>
                    <a:cubicBezTo>
                      <a:pt x="218" y="421"/>
                      <a:pt x="218" y="421"/>
                      <a:pt x="218" y="421"/>
                    </a:cubicBezTo>
                    <a:cubicBezTo>
                      <a:pt x="218" y="333"/>
                      <a:pt x="218" y="333"/>
                      <a:pt x="218" y="333"/>
                    </a:cubicBezTo>
                    <a:cubicBezTo>
                      <a:pt x="218" y="279"/>
                      <a:pt x="240" y="232"/>
                      <a:pt x="259" y="187"/>
                    </a:cubicBezTo>
                    <a:cubicBezTo>
                      <a:pt x="265" y="174"/>
                      <a:pt x="270" y="164"/>
                      <a:pt x="276" y="151"/>
                    </a:cubicBezTo>
                    <a:cubicBezTo>
                      <a:pt x="281" y="140"/>
                      <a:pt x="281" y="140"/>
                      <a:pt x="281" y="140"/>
                    </a:cubicBezTo>
                    <a:cubicBezTo>
                      <a:pt x="295" y="108"/>
                      <a:pt x="308" y="74"/>
                      <a:pt x="301" y="56"/>
                    </a:cubicBezTo>
                    <a:cubicBezTo>
                      <a:pt x="299" y="52"/>
                      <a:pt x="295" y="47"/>
                      <a:pt x="285" y="41"/>
                    </a:cubicBezTo>
                    <a:cubicBezTo>
                      <a:pt x="272" y="36"/>
                      <a:pt x="261" y="36"/>
                      <a:pt x="252" y="41"/>
                    </a:cubicBezTo>
                    <a:cubicBezTo>
                      <a:pt x="232" y="50"/>
                      <a:pt x="216" y="74"/>
                      <a:pt x="202" y="110"/>
                    </a:cubicBezTo>
                    <a:cubicBezTo>
                      <a:pt x="198" y="119"/>
                      <a:pt x="195" y="128"/>
                      <a:pt x="193" y="135"/>
                    </a:cubicBezTo>
                    <a:cubicBezTo>
                      <a:pt x="180" y="169"/>
                      <a:pt x="169" y="201"/>
                      <a:pt x="117" y="290"/>
                    </a:cubicBezTo>
                    <a:cubicBezTo>
                      <a:pt x="38" y="419"/>
                      <a:pt x="38" y="480"/>
                      <a:pt x="38" y="480"/>
                    </a:cubicBezTo>
                    <a:lnTo>
                      <a:pt x="38" y="6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23" name="Freeform 12"/>
              <p:cNvSpPr>
                <a:spLocks/>
              </p:cNvSpPr>
              <p:nvPr/>
            </p:nvSpPr>
            <p:spPr bwMode="auto">
              <a:xfrm>
                <a:off x="4277" y="1644"/>
                <a:ext cx="1106" cy="340"/>
              </a:xfrm>
              <a:custGeom>
                <a:avLst/>
                <a:gdLst>
                  <a:gd name="T0" fmla="*/ 468 w 468"/>
                  <a:gd name="T1" fmla="*/ 144 h 144"/>
                  <a:gd name="T2" fmla="*/ 432 w 468"/>
                  <a:gd name="T3" fmla="*/ 144 h 144"/>
                  <a:gd name="T4" fmla="*/ 432 w 468"/>
                  <a:gd name="T5" fmla="*/ 36 h 144"/>
                  <a:gd name="T6" fmla="*/ 36 w 468"/>
                  <a:gd name="T7" fmla="*/ 36 h 144"/>
                  <a:gd name="T8" fmla="*/ 36 w 468"/>
                  <a:gd name="T9" fmla="*/ 144 h 144"/>
                  <a:gd name="T10" fmla="*/ 0 w 468"/>
                  <a:gd name="T11" fmla="*/ 144 h 144"/>
                  <a:gd name="T12" fmla="*/ 0 w 468"/>
                  <a:gd name="T13" fmla="*/ 18 h 144"/>
                  <a:gd name="T14" fmla="*/ 18 w 468"/>
                  <a:gd name="T15" fmla="*/ 0 h 144"/>
                  <a:gd name="T16" fmla="*/ 450 w 468"/>
                  <a:gd name="T17" fmla="*/ 0 h 144"/>
                  <a:gd name="T18" fmla="*/ 468 w 468"/>
                  <a:gd name="T19" fmla="*/ 18 h 144"/>
                  <a:gd name="T20" fmla="*/ 468 w 468"/>
                  <a:gd name="T21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8" h="144">
                    <a:moveTo>
                      <a:pt x="468" y="144"/>
                    </a:moveTo>
                    <a:cubicBezTo>
                      <a:pt x="432" y="144"/>
                      <a:pt x="432" y="144"/>
                      <a:pt x="432" y="144"/>
                    </a:cubicBezTo>
                    <a:cubicBezTo>
                      <a:pt x="432" y="36"/>
                      <a:pt x="432" y="36"/>
                      <a:pt x="432" y="36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144"/>
                      <a:pt x="36" y="144"/>
                      <a:pt x="36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7"/>
                      <a:pt x="7" y="0"/>
                      <a:pt x="18" y="0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61" y="0"/>
                      <a:pt x="468" y="7"/>
                      <a:pt x="468" y="18"/>
                    </a:cubicBezTo>
                    <a:lnTo>
                      <a:pt x="468" y="1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24" name="Rectangle 13"/>
              <p:cNvSpPr>
                <a:spLocks noChangeArrowheads="1"/>
              </p:cNvSpPr>
              <p:nvPr/>
            </p:nvSpPr>
            <p:spPr bwMode="auto">
              <a:xfrm>
                <a:off x="4171" y="-99"/>
                <a:ext cx="680" cy="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25" name="Rectangle 14"/>
              <p:cNvSpPr>
                <a:spLocks noChangeArrowheads="1"/>
              </p:cNvSpPr>
              <p:nvPr/>
            </p:nvSpPr>
            <p:spPr bwMode="auto">
              <a:xfrm>
                <a:off x="4171" y="156"/>
                <a:ext cx="680" cy="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26" name="Rectangle 15"/>
              <p:cNvSpPr>
                <a:spLocks noChangeArrowheads="1"/>
              </p:cNvSpPr>
              <p:nvPr/>
            </p:nvSpPr>
            <p:spPr bwMode="auto">
              <a:xfrm>
                <a:off x="5553" y="-477"/>
                <a:ext cx="85" cy="4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27" name="Rectangle 16"/>
              <p:cNvSpPr>
                <a:spLocks noChangeArrowheads="1"/>
              </p:cNvSpPr>
              <p:nvPr/>
            </p:nvSpPr>
            <p:spPr bwMode="auto">
              <a:xfrm>
                <a:off x="5340" y="-274"/>
                <a:ext cx="515" cy="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</p:grpSp>
        <p:grpSp>
          <p:nvGrpSpPr>
            <p:cNvPr id="128" name="Group 20"/>
            <p:cNvGrpSpPr>
              <a:grpSpLocks noChangeAspect="1"/>
            </p:cNvGrpSpPr>
            <p:nvPr/>
          </p:nvGrpSpPr>
          <p:grpSpPr bwMode="auto">
            <a:xfrm>
              <a:off x="922979" y="2184202"/>
              <a:ext cx="651639" cy="1005163"/>
              <a:chOff x="717" y="921"/>
              <a:chExt cx="1764" cy="2721"/>
            </a:xfrm>
            <a:solidFill>
              <a:schemeClr val="accent1"/>
            </a:solidFill>
          </p:grpSpPr>
          <p:sp>
            <p:nvSpPr>
              <p:cNvPr id="129" name="Freeform 21"/>
              <p:cNvSpPr>
                <a:spLocks/>
              </p:cNvSpPr>
              <p:nvPr/>
            </p:nvSpPr>
            <p:spPr bwMode="auto">
              <a:xfrm>
                <a:off x="1043" y="1571"/>
                <a:ext cx="1438" cy="1306"/>
              </a:xfrm>
              <a:custGeom>
                <a:avLst/>
                <a:gdLst>
                  <a:gd name="T0" fmla="*/ 304 w 609"/>
                  <a:gd name="T1" fmla="*/ 35 h 553"/>
                  <a:gd name="T2" fmla="*/ 573 w 609"/>
                  <a:gd name="T3" fmla="*/ 303 h 553"/>
                  <a:gd name="T4" fmla="*/ 573 w 609"/>
                  <a:gd name="T5" fmla="*/ 515 h 553"/>
                  <a:gd name="T6" fmla="*/ 468 w 609"/>
                  <a:gd name="T7" fmla="*/ 515 h 553"/>
                  <a:gd name="T8" fmla="*/ 468 w 609"/>
                  <a:gd name="T9" fmla="*/ 551 h 553"/>
                  <a:gd name="T10" fmla="*/ 609 w 609"/>
                  <a:gd name="T11" fmla="*/ 551 h 553"/>
                  <a:gd name="T12" fmla="*/ 609 w 609"/>
                  <a:gd name="T13" fmla="*/ 305 h 553"/>
                  <a:gd name="T14" fmla="*/ 304 w 609"/>
                  <a:gd name="T15" fmla="*/ 0 h 553"/>
                  <a:gd name="T16" fmla="*/ 304 w 609"/>
                  <a:gd name="T17" fmla="*/ 0 h 553"/>
                  <a:gd name="T18" fmla="*/ 304 w 609"/>
                  <a:gd name="T19" fmla="*/ 0 h 553"/>
                  <a:gd name="T20" fmla="*/ 0 w 609"/>
                  <a:gd name="T21" fmla="*/ 305 h 553"/>
                  <a:gd name="T22" fmla="*/ 0 w 609"/>
                  <a:gd name="T23" fmla="*/ 553 h 553"/>
                  <a:gd name="T24" fmla="*/ 146 w 609"/>
                  <a:gd name="T25" fmla="*/ 553 h 553"/>
                  <a:gd name="T26" fmla="*/ 151 w 609"/>
                  <a:gd name="T27" fmla="*/ 517 h 553"/>
                  <a:gd name="T28" fmla="*/ 34 w 609"/>
                  <a:gd name="T29" fmla="*/ 517 h 553"/>
                  <a:gd name="T30" fmla="*/ 34 w 609"/>
                  <a:gd name="T31" fmla="*/ 305 h 553"/>
                  <a:gd name="T32" fmla="*/ 304 w 609"/>
                  <a:gd name="T33" fmla="*/ 35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9" h="553">
                    <a:moveTo>
                      <a:pt x="304" y="35"/>
                    </a:moveTo>
                    <a:cubicBezTo>
                      <a:pt x="452" y="35"/>
                      <a:pt x="573" y="155"/>
                      <a:pt x="573" y="303"/>
                    </a:cubicBezTo>
                    <a:cubicBezTo>
                      <a:pt x="573" y="515"/>
                      <a:pt x="573" y="515"/>
                      <a:pt x="573" y="515"/>
                    </a:cubicBezTo>
                    <a:cubicBezTo>
                      <a:pt x="468" y="515"/>
                      <a:pt x="468" y="515"/>
                      <a:pt x="468" y="515"/>
                    </a:cubicBezTo>
                    <a:cubicBezTo>
                      <a:pt x="468" y="551"/>
                      <a:pt x="468" y="551"/>
                      <a:pt x="468" y="551"/>
                    </a:cubicBezTo>
                    <a:cubicBezTo>
                      <a:pt x="609" y="551"/>
                      <a:pt x="609" y="551"/>
                      <a:pt x="609" y="551"/>
                    </a:cubicBezTo>
                    <a:cubicBezTo>
                      <a:pt x="609" y="305"/>
                      <a:pt x="609" y="305"/>
                      <a:pt x="609" y="305"/>
                    </a:cubicBezTo>
                    <a:cubicBezTo>
                      <a:pt x="609" y="135"/>
                      <a:pt x="472" y="0"/>
                      <a:pt x="304" y="0"/>
                    </a:cubicBezTo>
                    <a:cubicBezTo>
                      <a:pt x="304" y="0"/>
                      <a:pt x="304" y="0"/>
                      <a:pt x="304" y="0"/>
                    </a:cubicBezTo>
                    <a:cubicBezTo>
                      <a:pt x="304" y="0"/>
                      <a:pt x="304" y="0"/>
                      <a:pt x="304" y="0"/>
                    </a:cubicBezTo>
                    <a:cubicBezTo>
                      <a:pt x="135" y="0"/>
                      <a:pt x="0" y="137"/>
                      <a:pt x="0" y="305"/>
                    </a:cubicBezTo>
                    <a:cubicBezTo>
                      <a:pt x="0" y="553"/>
                      <a:pt x="0" y="553"/>
                      <a:pt x="0" y="553"/>
                    </a:cubicBezTo>
                    <a:cubicBezTo>
                      <a:pt x="146" y="553"/>
                      <a:pt x="146" y="553"/>
                      <a:pt x="146" y="553"/>
                    </a:cubicBezTo>
                    <a:cubicBezTo>
                      <a:pt x="151" y="517"/>
                      <a:pt x="151" y="517"/>
                      <a:pt x="151" y="517"/>
                    </a:cubicBezTo>
                    <a:cubicBezTo>
                      <a:pt x="34" y="517"/>
                      <a:pt x="34" y="517"/>
                      <a:pt x="34" y="517"/>
                    </a:cubicBezTo>
                    <a:cubicBezTo>
                      <a:pt x="34" y="305"/>
                      <a:pt x="34" y="305"/>
                      <a:pt x="34" y="305"/>
                    </a:cubicBezTo>
                    <a:cubicBezTo>
                      <a:pt x="34" y="155"/>
                      <a:pt x="155" y="35"/>
                      <a:pt x="304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30" name="Rectangle 22"/>
              <p:cNvSpPr>
                <a:spLocks noChangeArrowheads="1"/>
              </p:cNvSpPr>
              <p:nvPr/>
            </p:nvSpPr>
            <p:spPr bwMode="auto">
              <a:xfrm>
                <a:off x="1973" y="1951"/>
                <a:ext cx="86" cy="3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31" name="Rectangle 23"/>
              <p:cNvSpPr>
                <a:spLocks noChangeArrowheads="1"/>
              </p:cNvSpPr>
              <p:nvPr/>
            </p:nvSpPr>
            <p:spPr bwMode="auto">
              <a:xfrm>
                <a:off x="1846" y="2078"/>
                <a:ext cx="340" cy="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32" name="Freeform 24"/>
              <p:cNvSpPr>
                <a:spLocks/>
              </p:cNvSpPr>
              <p:nvPr/>
            </p:nvSpPr>
            <p:spPr bwMode="auto">
              <a:xfrm>
                <a:off x="717" y="1334"/>
                <a:ext cx="713" cy="931"/>
              </a:xfrm>
              <a:custGeom>
                <a:avLst/>
                <a:gdLst>
                  <a:gd name="T0" fmla="*/ 279 w 302"/>
                  <a:gd name="T1" fmla="*/ 394 h 394"/>
                  <a:gd name="T2" fmla="*/ 3 w 302"/>
                  <a:gd name="T3" fmla="*/ 153 h 394"/>
                  <a:gd name="T4" fmla="*/ 54 w 302"/>
                  <a:gd name="T5" fmla="*/ 59 h 394"/>
                  <a:gd name="T6" fmla="*/ 302 w 302"/>
                  <a:gd name="T7" fmla="*/ 138 h 394"/>
                  <a:gd name="T8" fmla="*/ 273 w 302"/>
                  <a:gd name="T9" fmla="*/ 160 h 394"/>
                  <a:gd name="T10" fmla="*/ 72 w 302"/>
                  <a:gd name="T11" fmla="*/ 90 h 394"/>
                  <a:gd name="T12" fmla="*/ 37 w 302"/>
                  <a:gd name="T13" fmla="*/ 149 h 394"/>
                  <a:gd name="T14" fmla="*/ 289 w 302"/>
                  <a:gd name="T15" fmla="*/ 360 h 394"/>
                  <a:gd name="T16" fmla="*/ 279 w 302"/>
                  <a:gd name="T17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2" h="394">
                    <a:moveTo>
                      <a:pt x="279" y="394"/>
                    </a:moveTo>
                    <a:cubicBezTo>
                      <a:pt x="117" y="331"/>
                      <a:pt x="10" y="237"/>
                      <a:pt x="3" y="153"/>
                    </a:cubicBezTo>
                    <a:cubicBezTo>
                      <a:pt x="0" y="113"/>
                      <a:pt x="18" y="81"/>
                      <a:pt x="54" y="59"/>
                    </a:cubicBezTo>
                    <a:cubicBezTo>
                      <a:pt x="154" y="0"/>
                      <a:pt x="261" y="84"/>
                      <a:pt x="302" y="138"/>
                    </a:cubicBezTo>
                    <a:cubicBezTo>
                      <a:pt x="273" y="160"/>
                      <a:pt x="273" y="160"/>
                      <a:pt x="273" y="160"/>
                    </a:cubicBezTo>
                    <a:cubicBezTo>
                      <a:pt x="271" y="158"/>
                      <a:pt x="171" y="32"/>
                      <a:pt x="72" y="90"/>
                    </a:cubicBezTo>
                    <a:cubicBezTo>
                      <a:pt x="48" y="104"/>
                      <a:pt x="36" y="124"/>
                      <a:pt x="37" y="149"/>
                    </a:cubicBezTo>
                    <a:cubicBezTo>
                      <a:pt x="43" y="207"/>
                      <a:pt x="122" y="295"/>
                      <a:pt x="289" y="360"/>
                    </a:cubicBezTo>
                    <a:lnTo>
                      <a:pt x="279" y="3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33" name="Freeform 25"/>
              <p:cNvSpPr>
                <a:spLocks noEditPoints="1"/>
              </p:cNvSpPr>
              <p:nvPr/>
            </p:nvSpPr>
            <p:spPr bwMode="auto">
              <a:xfrm>
                <a:off x="1400" y="921"/>
                <a:ext cx="722" cy="723"/>
              </a:xfrm>
              <a:custGeom>
                <a:avLst/>
                <a:gdLst>
                  <a:gd name="T0" fmla="*/ 153 w 306"/>
                  <a:gd name="T1" fmla="*/ 36 h 306"/>
                  <a:gd name="T2" fmla="*/ 270 w 306"/>
                  <a:gd name="T3" fmla="*/ 153 h 306"/>
                  <a:gd name="T4" fmla="*/ 153 w 306"/>
                  <a:gd name="T5" fmla="*/ 270 h 306"/>
                  <a:gd name="T6" fmla="*/ 36 w 306"/>
                  <a:gd name="T7" fmla="*/ 153 h 306"/>
                  <a:gd name="T8" fmla="*/ 153 w 306"/>
                  <a:gd name="T9" fmla="*/ 36 h 306"/>
                  <a:gd name="T10" fmla="*/ 153 w 306"/>
                  <a:gd name="T11" fmla="*/ 0 h 306"/>
                  <a:gd name="T12" fmla="*/ 0 w 306"/>
                  <a:gd name="T13" fmla="*/ 153 h 306"/>
                  <a:gd name="T14" fmla="*/ 153 w 306"/>
                  <a:gd name="T15" fmla="*/ 306 h 306"/>
                  <a:gd name="T16" fmla="*/ 306 w 306"/>
                  <a:gd name="T17" fmla="*/ 153 h 306"/>
                  <a:gd name="T18" fmla="*/ 153 w 306"/>
                  <a:gd name="T19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6" h="306">
                    <a:moveTo>
                      <a:pt x="153" y="36"/>
                    </a:moveTo>
                    <a:cubicBezTo>
                      <a:pt x="218" y="36"/>
                      <a:pt x="270" y="88"/>
                      <a:pt x="270" y="153"/>
                    </a:cubicBezTo>
                    <a:cubicBezTo>
                      <a:pt x="270" y="218"/>
                      <a:pt x="218" y="270"/>
                      <a:pt x="153" y="270"/>
                    </a:cubicBezTo>
                    <a:cubicBezTo>
                      <a:pt x="89" y="270"/>
                      <a:pt x="36" y="218"/>
                      <a:pt x="36" y="153"/>
                    </a:cubicBezTo>
                    <a:cubicBezTo>
                      <a:pt x="36" y="88"/>
                      <a:pt x="89" y="36"/>
                      <a:pt x="153" y="36"/>
                    </a:cubicBezTo>
                    <a:moveTo>
                      <a:pt x="153" y="0"/>
                    </a:moveTo>
                    <a:cubicBezTo>
                      <a:pt x="69" y="0"/>
                      <a:pt x="0" y="68"/>
                      <a:pt x="0" y="153"/>
                    </a:cubicBezTo>
                    <a:cubicBezTo>
                      <a:pt x="0" y="238"/>
                      <a:pt x="69" y="306"/>
                      <a:pt x="153" y="306"/>
                    </a:cubicBezTo>
                    <a:cubicBezTo>
                      <a:pt x="238" y="306"/>
                      <a:pt x="306" y="238"/>
                      <a:pt x="306" y="153"/>
                    </a:cubicBezTo>
                    <a:cubicBezTo>
                      <a:pt x="306" y="68"/>
                      <a:pt x="236" y="0"/>
                      <a:pt x="15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34" name="Rectangle 26"/>
              <p:cNvSpPr>
                <a:spLocks noChangeArrowheads="1"/>
              </p:cNvSpPr>
              <p:nvPr/>
            </p:nvSpPr>
            <p:spPr bwMode="auto">
              <a:xfrm>
                <a:off x="1345" y="2622"/>
                <a:ext cx="85" cy="102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35" name="Rectangle 27"/>
              <p:cNvSpPr>
                <a:spLocks noChangeArrowheads="1"/>
              </p:cNvSpPr>
              <p:nvPr/>
            </p:nvSpPr>
            <p:spPr bwMode="auto">
              <a:xfrm>
                <a:off x="2110" y="2622"/>
                <a:ext cx="85" cy="102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36" name="Freeform 28"/>
              <p:cNvSpPr>
                <a:spLocks noEditPoints="1"/>
              </p:cNvSpPr>
              <p:nvPr/>
            </p:nvSpPr>
            <p:spPr bwMode="auto">
              <a:xfrm>
                <a:off x="1350" y="2086"/>
                <a:ext cx="340" cy="340"/>
              </a:xfrm>
              <a:custGeom>
                <a:avLst/>
                <a:gdLst>
                  <a:gd name="T0" fmla="*/ 72 w 144"/>
                  <a:gd name="T1" fmla="*/ 144 h 144"/>
                  <a:gd name="T2" fmla="*/ 0 w 144"/>
                  <a:gd name="T3" fmla="*/ 72 h 144"/>
                  <a:gd name="T4" fmla="*/ 72 w 144"/>
                  <a:gd name="T5" fmla="*/ 0 h 144"/>
                  <a:gd name="T6" fmla="*/ 144 w 144"/>
                  <a:gd name="T7" fmla="*/ 72 h 144"/>
                  <a:gd name="T8" fmla="*/ 72 w 144"/>
                  <a:gd name="T9" fmla="*/ 144 h 144"/>
                  <a:gd name="T10" fmla="*/ 72 w 144"/>
                  <a:gd name="T11" fmla="*/ 36 h 144"/>
                  <a:gd name="T12" fmla="*/ 36 w 144"/>
                  <a:gd name="T13" fmla="*/ 72 h 144"/>
                  <a:gd name="T14" fmla="*/ 72 w 144"/>
                  <a:gd name="T15" fmla="*/ 108 h 144"/>
                  <a:gd name="T16" fmla="*/ 108 w 144"/>
                  <a:gd name="T17" fmla="*/ 72 h 144"/>
                  <a:gd name="T18" fmla="*/ 72 w 144"/>
                  <a:gd name="T19" fmla="*/ 3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144">
                    <a:moveTo>
                      <a:pt x="72" y="144"/>
                    </a:moveTo>
                    <a:cubicBezTo>
                      <a:pt x="32" y="144"/>
                      <a:pt x="0" y="112"/>
                      <a:pt x="0" y="72"/>
                    </a:cubicBezTo>
                    <a:cubicBezTo>
                      <a:pt x="0" y="33"/>
                      <a:pt x="32" y="0"/>
                      <a:pt x="72" y="0"/>
                    </a:cubicBezTo>
                    <a:cubicBezTo>
                      <a:pt x="111" y="0"/>
                      <a:pt x="144" y="33"/>
                      <a:pt x="144" y="72"/>
                    </a:cubicBezTo>
                    <a:cubicBezTo>
                      <a:pt x="144" y="112"/>
                      <a:pt x="111" y="144"/>
                      <a:pt x="72" y="144"/>
                    </a:cubicBezTo>
                    <a:close/>
                    <a:moveTo>
                      <a:pt x="72" y="36"/>
                    </a:moveTo>
                    <a:cubicBezTo>
                      <a:pt x="52" y="36"/>
                      <a:pt x="36" y="52"/>
                      <a:pt x="36" y="72"/>
                    </a:cubicBezTo>
                    <a:cubicBezTo>
                      <a:pt x="36" y="92"/>
                      <a:pt x="52" y="108"/>
                      <a:pt x="72" y="108"/>
                    </a:cubicBezTo>
                    <a:cubicBezTo>
                      <a:pt x="92" y="108"/>
                      <a:pt x="108" y="92"/>
                      <a:pt x="108" y="72"/>
                    </a:cubicBezTo>
                    <a:cubicBezTo>
                      <a:pt x="108" y="52"/>
                      <a:pt x="92" y="36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</p:grpSp>
        <p:grpSp>
          <p:nvGrpSpPr>
            <p:cNvPr id="137" name="Group 32"/>
            <p:cNvGrpSpPr>
              <a:grpSpLocks noChangeAspect="1"/>
            </p:cNvGrpSpPr>
            <p:nvPr/>
          </p:nvGrpSpPr>
          <p:grpSpPr bwMode="auto">
            <a:xfrm>
              <a:off x="1610592" y="4492566"/>
              <a:ext cx="765472" cy="1017519"/>
              <a:chOff x="4184" y="3128"/>
              <a:chExt cx="410" cy="545"/>
            </a:xfrm>
            <a:solidFill>
              <a:schemeClr val="accent1"/>
            </a:solidFill>
          </p:grpSpPr>
          <p:sp>
            <p:nvSpPr>
              <p:cNvPr id="138" name="Freeform 33"/>
              <p:cNvSpPr>
                <a:spLocks noEditPoints="1"/>
              </p:cNvSpPr>
              <p:nvPr/>
            </p:nvSpPr>
            <p:spPr bwMode="auto">
              <a:xfrm>
                <a:off x="4184" y="3622"/>
                <a:ext cx="375" cy="51"/>
              </a:xfrm>
              <a:custGeom>
                <a:avLst/>
                <a:gdLst>
                  <a:gd name="T0" fmla="*/ 792 w 792"/>
                  <a:gd name="T1" fmla="*/ 108 h 108"/>
                  <a:gd name="T2" fmla="*/ 0 w 792"/>
                  <a:gd name="T3" fmla="*/ 108 h 108"/>
                  <a:gd name="T4" fmla="*/ 0 w 792"/>
                  <a:gd name="T5" fmla="*/ 54 h 108"/>
                  <a:gd name="T6" fmla="*/ 54 w 792"/>
                  <a:gd name="T7" fmla="*/ 0 h 108"/>
                  <a:gd name="T8" fmla="*/ 738 w 792"/>
                  <a:gd name="T9" fmla="*/ 0 h 108"/>
                  <a:gd name="T10" fmla="*/ 792 w 792"/>
                  <a:gd name="T11" fmla="*/ 54 h 108"/>
                  <a:gd name="T12" fmla="*/ 792 w 792"/>
                  <a:gd name="T13" fmla="*/ 108 h 108"/>
                  <a:gd name="T14" fmla="*/ 36 w 792"/>
                  <a:gd name="T15" fmla="*/ 72 h 108"/>
                  <a:gd name="T16" fmla="*/ 756 w 792"/>
                  <a:gd name="T17" fmla="*/ 72 h 108"/>
                  <a:gd name="T18" fmla="*/ 756 w 792"/>
                  <a:gd name="T19" fmla="*/ 54 h 108"/>
                  <a:gd name="T20" fmla="*/ 738 w 792"/>
                  <a:gd name="T21" fmla="*/ 36 h 108"/>
                  <a:gd name="T22" fmla="*/ 54 w 792"/>
                  <a:gd name="T23" fmla="*/ 36 h 108"/>
                  <a:gd name="T24" fmla="*/ 36 w 792"/>
                  <a:gd name="T25" fmla="*/ 54 h 108"/>
                  <a:gd name="T26" fmla="*/ 36 w 792"/>
                  <a:gd name="T27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2" h="108">
                    <a:moveTo>
                      <a:pt x="792" y="108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23"/>
                      <a:pt x="24" y="0"/>
                      <a:pt x="54" y="0"/>
                    </a:cubicBezTo>
                    <a:cubicBezTo>
                      <a:pt x="738" y="0"/>
                      <a:pt x="738" y="0"/>
                      <a:pt x="738" y="0"/>
                    </a:cubicBezTo>
                    <a:cubicBezTo>
                      <a:pt x="769" y="0"/>
                      <a:pt x="792" y="23"/>
                      <a:pt x="792" y="54"/>
                    </a:cubicBezTo>
                    <a:lnTo>
                      <a:pt x="792" y="108"/>
                    </a:lnTo>
                    <a:close/>
                    <a:moveTo>
                      <a:pt x="36" y="72"/>
                    </a:moveTo>
                    <a:cubicBezTo>
                      <a:pt x="756" y="72"/>
                      <a:pt x="756" y="72"/>
                      <a:pt x="756" y="72"/>
                    </a:cubicBezTo>
                    <a:cubicBezTo>
                      <a:pt x="756" y="54"/>
                      <a:pt x="756" y="54"/>
                      <a:pt x="756" y="54"/>
                    </a:cubicBezTo>
                    <a:cubicBezTo>
                      <a:pt x="756" y="43"/>
                      <a:pt x="749" y="36"/>
                      <a:pt x="738" y="36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43" y="36"/>
                      <a:pt x="36" y="45"/>
                      <a:pt x="36" y="54"/>
                    </a:cubicBezTo>
                    <a:lnTo>
                      <a:pt x="36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39" name="Freeform 34"/>
              <p:cNvSpPr>
                <a:spLocks noEditPoints="1"/>
              </p:cNvSpPr>
              <p:nvPr/>
            </p:nvSpPr>
            <p:spPr bwMode="auto">
              <a:xfrm>
                <a:off x="4399" y="3364"/>
                <a:ext cx="100" cy="87"/>
              </a:xfrm>
              <a:custGeom>
                <a:avLst/>
                <a:gdLst>
                  <a:gd name="T0" fmla="*/ 26 w 100"/>
                  <a:gd name="T1" fmla="*/ 87 h 87"/>
                  <a:gd name="T2" fmla="*/ 0 w 100"/>
                  <a:gd name="T3" fmla="*/ 42 h 87"/>
                  <a:gd name="T4" fmla="*/ 74 w 100"/>
                  <a:gd name="T5" fmla="*/ 0 h 87"/>
                  <a:gd name="T6" fmla="*/ 100 w 100"/>
                  <a:gd name="T7" fmla="*/ 44 h 87"/>
                  <a:gd name="T8" fmla="*/ 26 w 100"/>
                  <a:gd name="T9" fmla="*/ 87 h 87"/>
                  <a:gd name="T10" fmla="*/ 23 w 100"/>
                  <a:gd name="T11" fmla="*/ 49 h 87"/>
                  <a:gd name="T12" fmla="*/ 31 w 100"/>
                  <a:gd name="T13" fmla="*/ 63 h 87"/>
                  <a:gd name="T14" fmla="*/ 76 w 100"/>
                  <a:gd name="T15" fmla="*/ 38 h 87"/>
                  <a:gd name="T16" fmla="*/ 67 w 100"/>
                  <a:gd name="T17" fmla="*/ 23 h 87"/>
                  <a:gd name="T18" fmla="*/ 23 w 100"/>
                  <a:gd name="T19" fmla="*/ 4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87">
                    <a:moveTo>
                      <a:pt x="26" y="87"/>
                    </a:moveTo>
                    <a:lnTo>
                      <a:pt x="0" y="42"/>
                    </a:lnTo>
                    <a:lnTo>
                      <a:pt x="74" y="0"/>
                    </a:lnTo>
                    <a:lnTo>
                      <a:pt x="100" y="44"/>
                    </a:lnTo>
                    <a:lnTo>
                      <a:pt x="26" y="87"/>
                    </a:lnTo>
                    <a:close/>
                    <a:moveTo>
                      <a:pt x="23" y="49"/>
                    </a:moveTo>
                    <a:lnTo>
                      <a:pt x="31" y="63"/>
                    </a:lnTo>
                    <a:lnTo>
                      <a:pt x="76" y="38"/>
                    </a:lnTo>
                    <a:lnTo>
                      <a:pt x="67" y="23"/>
                    </a:lnTo>
                    <a:lnTo>
                      <a:pt x="23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40" name="Freeform 35"/>
              <p:cNvSpPr>
                <a:spLocks noEditPoints="1"/>
              </p:cNvSpPr>
              <p:nvPr/>
            </p:nvSpPr>
            <p:spPr bwMode="auto">
              <a:xfrm>
                <a:off x="4262" y="3128"/>
                <a:ext cx="108" cy="101"/>
              </a:xfrm>
              <a:custGeom>
                <a:avLst/>
                <a:gdLst>
                  <a:gd name="T0" fmla="*/ 34 w 108"/>
                  <a:gd name="T1" fmla="*/ 101 h 101"/>
                  <a:gd name="T2" fmla="*/ 0 w 108"/>
                  <a:gd name="T3" fmla="*/ 42 h 101"/>
                  <a:gd name="T4" fmla="*/ 74 w 108"/>
                  <a:gd name="T5" fmla="*/ 0 h 101"/>
                  <a:gd name="T6" fmla="*/ 108 w 108"/>
                  <a:gd name="T7" fmla="*/ 58 h 101"/>
                  <a:gd name="T8" fmla="*/ 34 w 108"/>
                  <a:gd name="T9" fmla="*/ 101 h 101"/>
                  <a:gd name="T10" fmla="*/ 23 w 108"/>
                  <a:gd name="T11" fmla="*/ 48 h 101"/>
                  <a:gd name="T12" fmla="*/ 40 w 108"/>
                  <a:gd name="T13" fmla="*/ 77 h 101"/>
                  <a:gd name="T14" fmla="*/ 85 w 108"/>
                  <a:gd name="T15" fmla="*/ 52 h 101"/>
                  <a:gd name="T16" fmla="*/ 68 w 108"/>
                  <a:gd name="T17" fmla="*/ 22 h 101"/>
                  <a:gd name="T18" fmla="*/ 23 w 108"/>
                  <a:gd name="T19" fmla="*/ 4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8" h="101">
                    <a:moveTo>
                      <a:pt x="34" y="101"/>
                    </a:moveTo>
                    <a:lnTo>
                      <a:pt x="0" y="42"/>
                    </a:lnTo>
                    <a:lnTo>
                      <a:pt x="74" y="0"/>
                    </a:lnTo>
                    <a:lnTo>
                      <a:pt x="108" y="58"/>
                    </a:lnTo>
                    <a:lnTo>
                      <a:pt x="34" y="101"/>
                    </a:lnTo>
                    <a:close/>
                    <a:moveTo>
                      <a:pt x="23" y="48"/>
                    </a:moveTo>
                    <a:lnTo>
                      <a:pt x="40" y="77"/>
                    </a:lnTo>
                    <a:lnTo>
                      <a:pt x="85" y="52"/>
                    </a:lnTo>
                    <a:lnTo>
                      <a:pt x="68" y="22"/>
                    </a:lnTo>
                    <a:lnTo>
                      <a:pt x="23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41" name="Freeform 36"/>
              <p:cNvSpPr>
                <a:spLocks noEditPoints="1"/>
              </p:cNvSpPr>
              <p:nvPr/>
            </p:nvSpPr>
            <p:spPr bwMode="auto">
              <a:xfrm>
                <a:off x="4272" y="3163"/>
                <a:ext cx="223" cy="267"/>
              </a:xfrm>
              <a:custGeom>
                <a:avLst/>
                <a:gdLst>
                  <a:gd name="T0" fmla="*/ 120 w 223"/>
                  <a:gd name="T1" fmla="*/ 267 h 267"/>
                  <a:gd name="T2" fmla="*/ 0 w 223"/>
                  <a:gd name="T3" fmla="*/ 59 h 267"/>
                  <a:gd name="T4" fmla="*/ 104 w 223"/>
                  <a:gd name="T5" fmla="*/ 0 h 267"/>
                  <a:gd name="T6" fmla="*/ 223 w 223"/>
                  <a:gd name="T7" fmla="*/ 207 h 267"/>
                  <a:gd name="T8" fmla="*/ 120 w 223"/>
                  <a:gd name="T9" fmla="*/ 267 h 267"/>
                  <a:gd name="T10" fmla="*/ 24 w 223"/>
                  <a:gd name="T11" fmla="*/ 66 h 267"/>
                  <a:gd name="T12" fmla="*/ 127 w 223"/>
                  <a:gd name="T13" fmla="*/ 243 h 267"/>
                  <a:gd name="T14" fmla="*/ 201 w 223"/>
                  <a:gd name="T15" fmla="*/ 201 h 267"/>
                  <a:gd name="T16" fmla="*/ 98 w 223"/>
                  <a:gd name="T17" fmla="*/ 23 h 267"/>
                  <a:gd name="T18" fmla="*/ 24 w 223"/>
                  <a:gd name="T19" fmla="*/ 6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3" h="267">
                    <a:moveTo>
                      <a:pt x="120" y="267"/>
                    </a:moveTo>
                    <a:lnTo>
                      <a:pt x="0" y="59"/>
                    </a:lnTo>
                    <a:lnTo>
                      <a:pt x="104" y="0"/>
                    </a:lnTo>
                    <a:lnTo>
                      <a:pt x="223" y="207"/>
                    </a:lnTo>
                    <a:lnTo>
                      <a:pt x="120" y="267"/>
                    </a:lnTo>
                    <a:close/>
                    <a:moveTo>
                      <a:pt x="24" y="66"/>
                    </a:moveTo>
                    <a:lnTo>
                      <a:pt x="127" y="243"/>
                    </a:lnTo>
                    <a:lnTo>
                      <a:pt x="201" y="201"/>
                    </a:lnTo>
                    <a:lnTo>
                      <a:pt x="98" y="23"/>
                    </a:lnTo>
                    <a:lnTo>
                      <a:pt x="24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42" name="Freeform 37"/>
              <p:cNvSpPr>
                <a:spLocks noEditPoints="1"/>
              </p:cNvSpPr>
              <p:nvPr/>
            </p:nvSpPr>
            <p:spPr bwMode="auto">
              <a:xfrm>
                <a:off x="4184" y="3270"/>
                <a:ext cx="369" cy="369"/>
              </a:xfrm>
              <a:custGeom>
                <a:avLst/>
                <a:gdLst>
                  <a:gd name="T0" fmla="*/ 396 w 778"/>
                  <a:gd name="T1" fmla="*/ 778 h 778"/>
                  <a:gd name="T2" fmla="*/ 0 w 778"/>
                  <a:gd name="T3" fmla="*/ 382 h 778"/>
                  <a:gd name="T4" fmla="*/ 274 w 778"/>
                  <a:gd name="T5" fmla="*/ 6 h 778"/>
                  <a:gd name="T6" fmla="*/ 288 w 778"/>
                  <a:gd name="T7" fmla="*/ 0 h 778"/>
                  <a:gd name="T8" fmla="*/ 382 w 778"/>
                  <a:gd name="T9" fmla="*/ 164 h 778"/>
                  <a:gd name="T10" fmla="*/ 357 w 778"/>
                  <a:gd name="T11" fmla="*/ 170 h 778"/>
                  <a:gd name="T12" fmla="*/ 180 w 778"/>
                  <a:gd name="T13" fmla="*/ 382 h 778"/>
                  <a:gd name="T14" fmla="*/ 396 w 778"/>
                  <a:gd name="T15" fmla="*/ 598 h 778"/>
                  <a:gd name="T16" fmla="*/ 578 w 778"/>
                  <a:gd name="T17" fmla="*/ 499 h 778"/>
                  <a:gd name="T18" fmla="*/ 583 w 778"/>
                  <a:gd name="T19" fmla="*/ 490 h 778"/>
                  <a:gd name="T20" fmla="*/ 778 w 778"/>
                  <a:gd name="T21" fmla="*/ 490 h 778"/>
                  <a:gd name="T22" fmla="*/ 769 w 778"/>
                  <a:gd name="T23" fmla="*/ 513 h 778"/>
                  <a:gd name="T24" fmla="*/ 396 w 778"/>
                  <a:gd name="T25" fmla="*/ 778 h 778"/>
                  <a:gd name="T26" fmla="*/ 270 w 778"/>
                  <a:gd name="T27" fmla="*/ 44 h 778"/>
                  <a:gd name="T28" fmla="*/ 36 w 778"/>
                  <a:gd name="T29" fmla="*/ 380 h 778"/>
                  <a:gd name="T30" fmla="*/ 396 w 778"/>
                  <a:gd name="T31" fmla="*/ 740 h 778"/>
                  <a:gd name="T32" fmla="*/ 726 w 778"/>
                  <a:gd name="T33" fmla="*/ 524 h 778"/>
                  <a:gd name="T34" fmla="*/ 603 w 778"/>
                  <a:gd name="T35" fmla="*/ 524 h 778"/>
                  <a:gd name="T36" fmla="*/ 396 w 778"/>
                  <a:gd name="T37" fmla="*/ 632 h 778"/>
                  <a:gd name="T38" fmla="*/ 144 w 778"/>
                  <a:gd name="T39" fmla="*/ 380 h 778"/>
                  <a:gd name="T40" fmla="*/ 326 w 778"/>
                  <a:gd name="T41" fmla="*/ 137 h 778"/>
                  <a:gd name="T42" fmla="*/ 270 w 778"/>
                  <a:gd name="T43" fmla="*/ 44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78" h="778">
                    <a:moveTo>
                      <a:pt x="396" y="778"/>
                    </a:moveTo>
                    <a:cubicBezTo>
                      <a:pt x="178" y="778"/>
                      <a:pt x="0" y="600"/>
                      <a:pt x="0" y="382"/>
                    </a:cubicBezTo>
                    <a:cubicBezTo>
                      <a:pt x="0" y="211"/>
                      <a:pt x="110" y="58"/>
                      <a:pt x="274" y="6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382" y="164"/>
                      <a:pt x="382" y="164"/>
                      <a:pt x="382" y="164"/>
                    </a:cubicBezTo>
                    <a:cubicBezTo>
                      <a:pt x="357" y="170"/>
                      <a:pt x="357" y="170"/>
                      <a:pt x="357" y="170"/>
                    </a:cubicBezTo>
                    <a:cubicBezTo>
                      <a:pt x="254" y="188"/>
                      <a:pt x="180" y="278"/>
                      <a:pt x="180" y="382"/>
                    </a:cubicBezTo>
                    <a:cubicBezTo>
                      <a:pt x="180" y="501"/>
                      <a:pt x="277" y="598"/>
                      <a:pt x="396" y="598"/>
                    </a:cubicBezTo>
                    <a:cubicBezTo>
                      <a:pt x="470" y="598"/>
                      <a:pt x="538" y="560"/>
                      <a:pt x="578" y="499"/>
                    </a:cubicBezTo>
                    <a:cubicBezTo>
                      <a:pt x="583" y="490"/>
                      <a:pt x="583" y="490"/>
                      <a:pt x="583" y="490"/>
                    </a:cubicBezTo>
                    <a:cubicBezTo>
                      <a:pt x="778" y="490"/>
                      <a:pt x="778" y="490"/>
                      <a:pt x="778" y="490"/>
                    </a:cubicBezTo>
                    <a:cubicBezTo>
                      <a:pt x="769" y="513"/>
                      <a:pt x="769" y="513"/>
                      <a:pt x="769" y="513"/>
                    </a:cubicBezTo>
                    <a:cubicBezTo>
                      <a:pt x="713" y="672"/>
                      <a:pt x="564" y="778"/>
                      <a:pt x="396" y="778"/>
                    </a:cubicBezTo>
                    <a:close/>
                    <a:moveTo>
                      <a:pt x="270" y="44"/>
                    </a:moveTo>
                    <a:cubicBezTo>
                      <a:pt x="130" y="96"/>
                      <a:pt x="36" y="229"/>
                      <a:pt x="36" y="380"/>
                    </a:cubicBezTo>
                    <a:cubicBezTo>
                      <a:pt x="36" y="578"/>
                      <a:pt x="198" y="740"/>
                      <a:pt x="396" y="740"/>
                    </a:cubicBezTo>
                    <a:cubicBezTo>
                      <a:pt x="540" y="740"/>
                      <a:pt x="668" y="654"/>
                      <a:pt x="726" y="524"/>
                    </a:cubicBezTo>
                    <a:cubicBezTo>
                      <a:pt x="603" y="524"/>
                      <a:pt x="603" y="524"/>
                      <a:pt x="603" y="524"/>
                    </a:cubicBezTo>
                    <a:cubicBezTo>
                      <a:pt x="556" y="593"/>
                      <a:pt x="479" y="632"/>
                      <a:pt x="396" y="632"/>
                    </a:cubicBezTo>
                    <a:cubicBezTo>
                      <a:pt x="258" y="632"/>
                      <a:pt x="144" y="519"/>
                      <a:pt x="144" y="380"/>
                    </a:cubicBezTo>
                    <a:cubicBezTo>
                      <a:pt x="144" y="267"/>
                      <a:pt x="220" y="170"/>
                      <a:pt x="326" y="137"/>
                    </a:cubicBezTo>
                    <a:lnTo>
                      <a:pt x="27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43" name="Rectangle 38"/>
              <p:cNvSpPr>
                <a:spLocks noChangeArrowheads="1"/>
              </p:cNvSpPr>
              <p:nvPr/>
            </p:nvSpPr>
            <p:spPr bwMode="auto">
              <a:xfrm>
                <a:off x="4406" y="3502"/>
                <a:ext cx="188" cy="1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</p:grpSp>
        <p:grpSp>
          <p:nvGrpSpPr>
            <p:cNvPr id="144" name="Group 42"/>
            <p:cNvGrpSpPr>
              <a:grpSpLocks noChangeAspect="1"/>
            </p:cNvGrpSpPr>
            <p:nvPr/>
          </p:nvGrpSpPr>
          <p:grpSpPr bwMode="auto">
            <a:xfrm>
              <a:off x="4649725" y="4567263"/>
              <a:ext cx="865140" cy="965564"/>
              <a:chOff x="2064" y="921"/>
              <a:chExt cx="2438" cy="2721"/>
            </a:xfrm>
            <a:solidFill>
              <a:schemeClr val="accent1"/>
            </a:solidFill>
          </p:grpSpPr>
          <p:sp>
            <p:nvSpPr>
              <p:cNvPr id="145" name="Rectangle 43"/>
              <p:cNvSpPr>
                <a:spLocks noChangeArrowheads="1"/>
              </p:cNvSpPr>
              <p:nvPr/>
            </p:nvSpPr>
            <p:spPr bwMode="auto">
              <a:xfrm>
                <a:off x="3260" y="921"/>
                <a:ext cx="85" cy="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46" name="Freeform 44"/>
              <p:cNvSpPr>
                <a:spLocks noEditPoints="1"/>
              </p:cNvSpPr>
              <p:nvPr/>
            </p:nvSpPr>
            <p:spPr bwMode="auto">
              <a:xfrm>
                <a:off x="3260" y="921"/>
                <a:ext cx="548" cy="340"/>
              </a:xfrm>
              <a:custGeom>
                <a:avLst/>
                <a:gdLst>
                  <a:gd name="T0" fmla="*/ 548 w 548"/>
                  <a:gd name="T1" fmla="*/ 340 h 340"/>
                  <a:gd name="T2" fmla="*/ 0 w 548"/>
                  <a:gd name="T3" fmla="*/ 340 h 340"/>
                  <a:gd name="T4" fmla="*/ 0 w 548"/>
                  <a:gd name="T5" fmla="*/ 0 h 340"/>
                  <a:gd name="T6" fmla="*/ 548 w 548"/>
                  <a:gd name="T7" fmla="*/ 0 h 340"/>
                  <a:gd name="T8" fmla="*/ 548 w 548"/>
                  <a:gd name="T9" fmla="*/ 340 h 340"/>
                  <a:gd name="T10" fmla="*/ 85 w 548"/>
                  <a:gd name="T11" fmla="*/ 255 h 340"/>
                  <a:gd name="T12" fmla="*/ 463 w 548"/>
                  <a:gd name="T13" fmla="*/ 255 h 340"/>
                  <a:gd name="T14" fmla="*/ 463 w 548"/>
                  <a:gd name="T15" fmla="*/ 85 h 340"/>
                  <a:gd name="T16" fmla="*/ 85 w 548"/>
                  <a:gd name="T17" fmla="*/ 85 h 340"/>
                  <a:gd name="T18" fmla="*/ 85 w 548"/>
                  <a:gd name="T19" fmla="*/ 255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8" h="340">
                    <a:moveTo>
                      <a:pt x="548" y="340"/>
                    </a:moveTo>
                    <a:lnTo>
                      <a:pt x="0" y="340"/>
                    </a:lnTo>
                    <a:lnTo>
                      <a:pt x="0" y="0"/>
                    </a:lnTo>
                    <a:lnTo>
                      <a:pt x="548" y="0"/>
                    </a:lnTo>
                    <a:lnTo>
                      <a:pt x="548" y="340"/>
                    </a:lnTo>
                    <a:close/>
                    <a:moveTo>
                      <a:pt x="85" y="255"/>
                    </a:moveTo>
                    <a:lnTo>
                      <a:pt x="463" y="255"/>
                    </a:lnTo>
                    <a:lnTo>
                      <a:pt x="463" y="85"/>
                    </a:lnTo>
                    <a:lnTo>
                      <a:pt x="85" y="85"/>
                    </a:lnTo>
                    <a:lnTo>
                      <a:pt x="85" y="2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47" name="Freeform 45"/>
              <p:cNvSpPr>
                <a:spLocks noEditPoints="1"/>
              </p:cNvSpPr>
              <p:nvPr/>
            </p:nvSpPr>
            <p:spPr bwMode="auto">
              <a:xfrm>
                <a:off x="2064" y="3328"/>
                <a:ext cx="2438" cy="314"/>
              </a:xfrm>
              <a:custGeom>
                <a:avLst/>
                <a:gdLst>
                  <a:gd name="T0" fmla="*/ 958 w 1032"/>
                  <a:gd name="T1" fmla="*/ 133 h 133"/>
                  <a:gd name="T2" fmla="*/ 74 w 1032"/>
                  <a:gd name="T3" fmla="*/ 133 h 133"/>
                  <a:gd name="T4" fmla="*/ 0 w 1032"/>
                  <a:gd name="T5" fmla="*/ 66 h 133"/>
                  <a:gd name="T6" fmla="*/ 74 w 1032"/>
                  <a:gd name="T7" fmla="*/ 0 h 133"/>
                  <a:gd name="T8" fmla="*/ 958 w 1032"/>
                  <a:gd name="T9" fmla="*/ 0 h 133"/>
                  <a:gd name="T10" fmla="*/ 1032 w 1032"/>
                  <a:gd name="T11" fmla="*/ 66 h 133"/>
                  <a:gd name="T12" fmla="*/ 958 w 1032"/>
                  <a:gd name="T13" fmla="*/ 133 h 133"/>
                  <a:gd name="T14" fmla="*/ 74 w 1032"/>
                  <a:gd name="T15" fmla="*/ 39 h 133"/>
                  <a:gd name="T16" fmla="*/ 40 w 1032"/>
                  <a:gd name="T17" fmla="*/ 66 h 133"/>
                  <a:gd name="T18" fmla="*/ 74 w 1032"/>
                  <a:gd name="T19" fmla="*/ 93 h 133"/>
                  <a:gd name="T20" fmla="*/ 958 w 1032"/>
                  <a:gd name="T21" fmla="*/ 93 h 133"/>
                  <a:gd name="T22" fmla="*/ 992 w 1032"/>
                  <a:gd name="T23" fmla="*/ 66 h 133"/>
                  <a:gd name="T24" fmla="*/ 958 w 1032"/>
                  <a:gd name="T25" fmla="*/ 39 h 133"/>
                  <a:gd name="T26" fmla="*/ 74 w 1032"/>
                  <a:gd name="T27" fmla="*/ 3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2" h="133">
                    <a:moveTo>
                      <a:pt x="958" y="133"/>
                    </a:moveTo>
                    <a:cubicBezTo>
                      <a:pt x="74" y="133"/>
                      <a:pt x="74" y="133"/>
                      <a:pt x="74" y="133"/>
                    </a:cubicBezTo>
                    <a:cubicBezTo>
                      <a:pt x="34" y="133"/>
                      <a:pt x="0" y="102"/>
                      <a:pt x="0" y="66"/>
                    </a:cubicBezTo>
                    <a:cubicBezTo>
                      <a:pt x="0" y="30"/>
                      <a:pt x="33" y="0"/>
                      <a:pt x="74" y="0"/>
                    </a:cubicBezTo>
                    <a:cubicBezTo>
                      <a:pt x="958" y="0"/>
                      <a:pt x="958" y="0"/>
                      <a:pt x="958" y="0"/>
                    </a:cubicBezTo>
                    <a:cubicBezTo>
                      <a:pt x="997" y="0"/>
                      <a:pt x="1032" y="30"/>
                      <a:pt x="1032" y="66"/>
                    </a:cubicBezTo>
                    <a:cubicBezTo>
                      <a:pt x="1032" y="102"/>
                      <a:pt x="999" y="133"/>
                      <a:pt x="958" y="133"/>
                    </a:cubicBezTo>
                    <a:close/>
                    <a:moveTo>
                      <a:pt x="74" y="39"/>
                    </a:moveTo>
                    <a:cubicBezTo>
                      <a:pt x="54" y="39"/>
                      <a:pt x="40" y="52"/>
                      <a:pt x="40" y="66"/>
                    </a:cubicBezTo>
                    <a:cubicBezTo>
                      <a:pt x="40" y="83"/>
                      <a:pt x="56" y="93"/>
                      <a:pt x="74" y="93"/>
                    </a:cubicBezTo>
                    <a:cubicBezTo>
                      <a:pt x="958" y="93"/>
                      <a:pt x="958" y="93"/>
                      <a:pt x="958" y="93"/>
                    </a:cubicBezTo>
                    <a:cubicBezTo>
                      <a:pt x="978" y="93"/>
                      <a:pt x="992" y="81"/>
                      <a:pt x="992" y="66"/>
                    </a:cubicBezTo>
                    <a:cubicBezTo>
                      <a:pt x="992" y="50"/>
                      <a:pt x="976" y="39"/>
                      <a:pt x="958" y="39"/>
                    </a:cubicBezTo>
                    <a:lnTo>
                      <a:pt x="74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48" name="Freeform 46"/>
              <p:cNvSpPr>
                <a:spLocks noEditPoints="1"/>
              </p:cNvSpPr>
              <p:nvPr/>
            </p:nvSpPr>
            <p:spPr bwMode="auto">
              <a:xfrm>
                <a:off x="2064" y="2057"/>
                <a:ext cx="2438" cy="314"/>
              </a:xfrm>
              <a:custGeom>
                <a:avLst/>
                <a:gdLst>
                  <a:gd name="T0" fmla="*/ 958 w 1032"/>
                  <a:gd name="T1" fmla="*/ 133 h 133"/>
                  <a:gd name="T2" fmla="*/ 74 w 1032"/>
                  <a:gd name="T3" fmla="*/ 133 h 133"/>
                  <a:gd name="T4" fmla="*/ 0 w 1032"/>
                  <a:gd name="T5" fmla="*/ 66 h 133"/>
                  <a:gd name="T6" fmla="*/ 74 w 1032"/>
                  <a:gd name="T7" fmla="*/ 0 h 133"/>
                  <a:gd name="T8" fmla="*/ 958 w 1032"/>
                  <a:gd name="T9" fmla="*/ 0 h 133"/>
                  <a:gd name="T10" fmla="*/ 1032 w 1032"/>
                  <a:gd name="T11" fmla="*/ 66 h 133"/>
                  <a:gd name="T12" fmla="*/ 958 w 1032"/>
                  <a:gd name="T13" fmla="*/ 133 h 133"/>
                  <a:gd name="T14" fmla="*/ 74 w 1032"/>
                  <a:gd name="T15" fmla="*/ 39 h 133"/>
                  <a:gd name="T16" fmla="*/ 40 w 1032"/>
                  <a:gd name="T17" fmla="*/ 66 h 133"/>
                  <a:gd name="T18" fmla="*/ 74 w 1032"/>
                  <a:gd name="T19" fmla="*/ 95 h 133"/>
                  <a:gd name="T20" fmla="*/ 958 w 1032"/>
                  <a:gd name="T21" fmla="*/ 95 h 133"/>
                  <a:gd name="T22" fmla="*/ 992 w 1032"/>
                  <a:gd name="T23" fmla="*/ 68 h 133"/>
                  <a:gd name="T24" fmla="*/ 958 w 1032"/>
                  <a:gd name="T25" fmla="*/ 41 h 133"/>
                  <a:gd name="T26" fmla="*/ 74 w 1032"/>
                  <a:gd name="T27" fmla="*/ 41 h 133"/>
                  <a:gd name="T28" fmla="*/ 74 w 1032"/>
                  <a:gd name="T29" fmla="*/ 39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2" h="133">
                    <a:moveTo>
                      <a:pt x="958" y="133"/>
                    </a:moveTo>
                    <a:cubicBezTo>
                      <a:pt x="74" y="133"/>
                      <a:pt x="74" y="133"/>
                      <a:pt x="74" y="133"/>
                    </a:cubicBezTo>
                    <a:cubicBezTo>
                      <a:pt x="34" y="133"/>
                      <a:pt x="0" y="102"/>
                      <a:pt x="0" y="66"/>
                    </a:cubicBezTo>
                    <a:cubicBezTo>
                      <a:pt x="0" y="30"/>
                      <a:pt x="33" y="0"/>
                      <a:pt x="74" y="0"/>
                    </a:cubicBezTo>
                    <a:cubicBezTo>
                      <a:pt x="958" y="0"/>
                      <a:pt x="958" y="0"/>
                      <a:pt x="958" y="0"/>
                    </a:cubicBezTo>
                    <a:cubicBezTo>
                      <a:pt x="997" y="0"/>
                      <a:pt x="1032" y="30"/>
                      <a:pt x="1032" y="66"/>
                    </a:cubicBezTo>
                    <a:cubicBezTo>
                      <a:pt x="1032" y="104"/>
                      <a:pt x="999" y="133"/>
                      <a:pt x="958" y="133"/>
                    </a:cubicBezTo>
                    <a:close/>
                    <a:moveTo>
                      <a:pt x="74" y="39"/>
                    </a:moveTo>
                    <a:cubicBezTo>
                      <a:pt x="54" y="39"/>
                      <a:pt x="40" y="52"/>
                      <a:pt x="40" y="66"/>
                    </a:cubicBezTo>
                    <a:cubicBezTo>
                      <a:pt x="40" y="82"/>
                      <a:pt x="54" y="95"/>
                      <a:pt x="74" y="95"/>
                    </a:cubicBezTo>
                    <a:cubicBezTo>
                      <a:pt x="958" y="95"/>
                      <a:pt x="958" y="95"/>
                      <a:pt x="958" y="95"/>
                    </a:cubicBezTo>
                    <a:cubicBezTo>
                      <a:pt x="978" y="95"/>
                      <a:pt x="992" y="82"/>
                      <a:pt x="992" y="68"/>
                    </a:cubicBezTo>
                    <a:cubicBezTo>
                      <a:pt x="992" y="52"/>
                      <a:pt x="976" y="41"/>
                      <a:pt x="958" y="41"/>
                    </a:cubicBezTo>
                    <a:cubicBezTo>
                      <a:pt x="74" y="41"/>
                      <a:pt x="74" y="41"/>
                      <a:pt x="74" y="41"/>
                    </a:cubicBezTo>
                    <a:lnTo>
                      <a:pt x="74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49" name="Rectangle 47"/>
              <p:cNvSpPr>
                <a:spLocks noChangeArrowheads="1"/>
              </p:cNvSpPr>
              <p:nvPr/>
            </p:nvSpPr>
            <p:spPr bwMode="auto">
              <a:xfrm>
                <a:off x="2320" y="2312"/>
                <a:ext cx="89" cy="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50" name="Rectangle 48"/>
              <p:cNvSpPr>
                <a:spLocks noChangeArrowheads="1"/>
              </p:cNvSpPr>
              <p:nvPr/>
            </p:nvSpPr>
            <p:spPr bwMode="auto">
              <a:xfrm>
                <a:off x="2575" y="2312"/>
                <a:ext cx="89" cy="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51" name="Rectangle 49"/>
              <p:cNvSpPr>
                <a:spLocks noChangeArrowheads="1"/>
              </p:cNvSpPr>
              <p:nvPr/>
            </p:nvSpPr>
            <p:spPr bwMode="auto">
              <a:xfrm>
                <a:off x="3111" y="2312"/>
                <a:ext cx="90" cy="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52" name="Rectangle 50"/>
              <p:cNvSpPr>
                <a:spLocks noChangeArrowheads="1"/>
              </p:cNvSpPr>
              <p:nvPr/>
            </p:nvSpPr>
            <p:spPr bwMode="auto">
              <a:xfrm>
                <a:off x="3366" y="2312"/>
                <a:ext cx="90" cy="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53" name="Rectangle 51"/>
              <p:cNvSpPr>
                <a:spLocks noChangeArrowheads="1"/>
              </p:cNvSpPr>
              <p:nvPr/>
            </p:nvSpPr>
            <p:spPr bwMode="auto">
              <a:xfrm>
                <a:off x="4169" y="2312"/>
                <a:ext cx="90" cy="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54" name="Rectangle 52"/>
              <p:cNvSpPr>
                <a:spLocks noChangeArrowheads="1"/>
              </p:cNvSpPr>
              <p:nvPr/>
            </p:nvSpPr>
            <p:spPr bwMode="auto">
              <a:xfrm>
                <a:off x="3914" y="2312"/>
                <a:ext cx="90" cy="1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  <p:sp>
            <p:nvSpPr>
              <p:cNvPr id="155" name="Freeform 53"/>
              <p:cNvSpPr>
                <a:spLocks/>
              </p:cNvSpPr>
              <p:nvPr/>
            </p:nvSpPr>
            <p:spPr bwMode="auto">
              <a:xfrm>
                <a:off x="2334" y="1512"/>
                <a:ext cx="1935" cy="621"/>
              </a:xfrm>
              <a:custGeom>
                <a:avLst/>
                <a:gdLst>
                  <a:gd name="T0" fmla="*/ 32 w 819"/>
                  <a:gd name="T1" fmla="*/ 263 h 263"/>
                  <a:gd name="T2" fmla="*/ 0 w 819"/>
                  <a:gd name="T3" fmla="*/ 249 h 263"/>
                  <a:gd name="T4" fmla="*/ 410 w 819"/>
                  <a:gd name="T5" fmla="*/ 0 h 263"/>
                  <a:gd name="T6" fmla="*/ 819 w 819"/>
                  <a:gd name="T7" fmla="*/ 247 h 263"/>
                  <a:gd name="T8" fmla="*/ 788 w 819"/>
                  <a:gd name="T9" fmla="*/ 261 h 263"/>
                  <a:gd name="T10" fmla="*/ 410 w 819"/>
                  <a:gd name="T11" fmla="*/ 36 h 263"/>
                  <a:gd name="T12" fmla="*/ 32 w 819"/>
                  <a:gd name="T13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9" h="263">
                    <a:moveTo>
                      <a:pt x="32" y="263"/>
                    </a:moveTo>
                    <a:cubicBezTo>
                      <a:pt x="0" y="249"/>
                      <a:pt x="0" y="249"/>
                      <a:pt x="0" y="249"/>
                    </a:cubicBezTo>
                    <a:cubicBezTo>
                      <a:pt x="64" y="101"/>
                      <a:pt x="230" y="0"/>
                      <a:pt x="410" y="0"/>
                    </a:cubicBezTo>
                    <a:cubicBezTo>
                      <a:pt x="592" y="0"/>
                      <a:pt x="754" y="97"/>
                      <a:pt x="819" y="247"/>
                    </a:cubicBezTo>
                    <a:cubicBezTo>
                      <a:pt x="788" y="261"/>
                      <a:pt x="788" y="261"/>
                      <a:pt x="788" y="261"/>
                    </a:cubicBezTo>
                    <a:cubicBezTo>
                      <a:pt x="729" y="126"/>
                      <a:pt x="577" y="36"/>
                      <a:pt x="410" y="36"/>
                    </a:cubicBezTo>
                    <a:cubicBezTo>
                      <a:pt x="243" y="36"/>
                      <a:pt x="91" y="128"/>
                      <a:pt x="32" y="2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55565A"/>
                  </a:solidFill>
                </a:endParaRPr>
              </a:p>
            </p:txBody>
          </p:sp>
        </p:grpSp>
        <p:cxnSp>
          <p:nvCxnSpPr>
            <p:cNvPr id="156" name="Straight Connector 155"/>
            <p:cNvCxnSpPr/>
            <p:nvPr/>
          </p:nvCxnSpPr>
          <p:spPr>
            <a:xfrm>
              <a:off x="1709953" y="2260335"/>
              <a:ext cx="0" cy="934024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7" name="Group 156"/>
            <p:cNvGrpSpPr/>
            <p:nvPr/>
          </p:nvGrpSpPr>
          <p:grpSpPr>
            <a:xfrm>
              <a:off x="3338287" y="2270649"/>
              <a:ext cx="927168" cy="927220"/>
              <a:chOff x="2503715" y="2651035"/>
              <a:chExt cx="695376" cy="695415"/>
            </a:xfrm>
          </p:grpSpPr>
          <p:sp>
            <p:nvSpPr>
              <p:cNvPr id="158" name="Freeform 10"/>
              <p:cNvSpPr>
                <a:spLocks noEditPoints="1"/>
              </p:cNvSpPr>
              <p:nvPr/>
            </p:nvSpPr>
            <p:spPr bwMode="auto">
              <a:xfrm>
                <a:off x="2503715" y="2651035"/>
                <a:ext cx="695376" cy="695415"/>
              </a:xfrm>
              <a:custGeom>
                <a:avLst/>
                <a:gdLst>
                  <a:gd name="T0" fmla="*/ 224 w 256"/>
                  <a:gd name="T1" fmla="*/ 69 h 256"/>
                  <a:gd name="T2" fmla="*/ 209 w 256"/>
                  <a:gd name="T3" fmla="*/ 24 h 256"/>
                  <a:gd name="T4" fmla="*/ 194 w 256"/>
                  <a:gd name="T5" fmla="*/ 69 h 256"/>
                  <a:gd name="T6" fmla="*/ 143 w 256"/>
                  <a:gd name="T7" fmla="*/ 45 h 256"/>
                  <a:gd name="T8" fmla="*/ 128 w 256"/>
                  <a:gd name="T9" fmla="*/ 0 h 256"/>
                  <a:gd name="T10" fmla="*/ 113 w 256"/>
                  <a:gd name="T11" fmla="*/ 45 h 256"/>
                  <a:gd name="T12" fmla="*/ 62 w 256"/>
                  <a:gd name="T13" fmla="*/ 69 h 256"/>
                  <a:gd name="T14" fmla="*/ 47 w 256"/>
                  <a:gd name="T15" fmla="*/ 24 h 256"/>
                  <a:gd name="T16" fmla="*/ 32 w 256"/>
                  <a:gd name="T17" fmla="*/ 69 h 256"/>
                  <a:gd name="T18" fmla="*/ 0 w 256"/>
                  <a:gd name="T19" fmla="*/ 168 h 256"/>
                  <a:gd name="T20" fmla="*/ 8 w 256"/>
                  <a:gd name="T21" fmla="*/ 168 h 256"/>
                  <a:gd name="T22" fmla="*/ 16 w 256"/>
                  <a:gd name="T23" fmla="*/ 256 h 256"/>
                  <a:gd name="T24" fmla="*/ 24 w 256"/>
                  <a:gd name="T25" fmla="*/ 144 h 256"/>
                  <a:gd name="T26" fmla="*/ 16 w 256"/>
                  <a:gd name="T27" fmla="*/ 160 h 256"/>
                  <a:gd name="T28" fmla="*/ 8 w 256"/>
                  <a:gd name="T29" fmla="*/ 116 h 256"/>
                  <a:gd name="T30" fmla="*/ 88 w 256"/>
                  <a:gd name="T31" fmla="*/ 114 h 256"/>
                  <a:gd name="T32" fmla="*/ 80 w 256"/>
                  <a:gd name="T33" fmla="*/ 160 h 256"/>
                  <a:gd name="T34" fmla="*/ 72 w 256"/>
                  <a:gd name="T35" fmla="*/ 144 h 256"/>
                  <a:gd name="T36" fmla="*/ 80 w 256"/>
                  <a:gd name="T37" fmla="*/ 256 h 256"/>
                  <a:gd name="T38" fmla="*/ 88 w 256"/>
                  <a:gd name="T39" fmla="*/ 168 h 256"/>
                  <a:gd name="T40" fmla="*/ 96 w 256"/>
                  <a:gd name="T41" fmla="*/ 256 h 256"/>
                  <a:gd name="T42" fmla="*/ 89 w 256"/>
                  <a:gd name="T43" fmla="*/ 90 h 256"/>
                  <a:gd name="T44" fmla="*/ 168 w 256"/>
                  <a:gd name="T45" fmla="*/ 89 h 256"/>
                  <a:gd name="T46" fmla="*/ 160 w 256"/>
                  <a:gd name="T47" fmla="*/ 116 h 256"/>
                  <a:gd name="T48" fmla="*/ 168 w 256"/>
                  <a:gd name="T49" fmla="*/ 256 h 256"/>
                  <a:gd name="T50" fmla="*/ 176 w 256"/>
                  <a:gd name="T51" fmla="*/ 168 h 256"/>
                  <a:gd name="T52" fmla="*/ 184 w 256"/>
                  <a:gd name="T53" fmla="*/ 256 h 256"/>
                  <a:gd name="T54" fmla="*/ 176 w 256"/>
                  <a:gd name="T55" fmla="*/ 144 h 256"/>
                  <a:gd name="T56" fmla="*/ 168 w 256"/>
                  <a:gd name="T57" fmla="*/ 160 h 256"/>
                  <a:gd name="T58" fmla="*/ 208 w 256"/>
                  <a:gd name="T59" fmla="*/ 74 h 256"/>
                  <a:gd name="T60" fmla="*/ 248 w 256"/>
                  <a:gd name="T61" fmla="*/ 160 h 256"/>
                  <a:gd name="T62" fmla="*/ 240 w 256"/>
                  <a:gd name="T63" fmla="*/ 144 h 256"/>
                  <a:gd name="T64" fmla="*/ 232 w 256"/>
                  <a:gd name="T65" fmla="*/ 256 h 256"/>
                  <a:gd name="T66" fmla="*/ 240 w 256"/>
                  <a:gd name="T67" fmla="*/ 168 h 256"/>
                  <a:gd name="T68" fmla="*/ 256 w 256"/>
                  <a:gd name="T69" fmla="*/ 114 h 256"/>
                  <a:gd name="T70" fmla="*/ 64 w 256"/>
                  <a:gd name="T71" fmla="*/ 49 h 256"/>
                  <a:gd name="T72" fmla="*/ 31 w 256"/>
                  <a:gd name="T73" fmla="*/ 49 h 256"/>
                  <a:gd name="T74" fmla="*/ 128 w 256"/>
                  <a:gd name="T75" fmla="*/ 8 h 256"/>
                  <a:gd name="T76" fmla="*/ 128 w 256"/>
                  <a:gd name="T77" fmla="*/ 42 h 256"/>
                  <a:gd name="T78" fmla="*/ 128 w 256"/>
                  <a:gd name="T79" fmla="*/ 8 h 256"/>
                  <a:gd name="T80" fmla="*/ 225 w 256"/>
                  <a:gd name="T81" fmla="*/ 49 h 256"/>
                  <a:gd name="T82" fmla="*/ 192 w 256"/>
                  <a:gd name="T83" fmla="*/ 49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6" h="256">
                    <a:moveTo>
                      <a:pt x="256" y="114"/>
                    </a:moveTo>
                    <a:cubicBezTo>
                      <a:pt x="256" y="93"/>
                      <a:pt x="242" y="75"/>
                      <a:pt x="224" y="69"/>
                    </a:cubicBezTo>
                    <a:cubicBezTo>
                      <a:pt x="230" y="64"/>
                      <a:pt x="233" y="57"/>
                      <a:pt x="233" y="49"/>
                    </a:cubicBezTo>
                    <a:cubicBezTo>
                      <a:pt x="233" y="35"/>
                      <a:pt x="222" y="24"/>
                      <a:pt x="209" y="24"/>
                    </a:cubicBezTo>
                    <a:cubicBezTo>
                      <a:pt x="195" y="24"/>
                      <a:pt x="184" y="35"/>
                      <a:pt x="184" y="49"/>
                    </a:cubicBezTo>
                    <a:cubicBezTo>
                      <a:pt x="184" y="57"/>
                      <a:pt x="188" y="64"/>
                      <a:pt x="194" y="69"/>
                    </a:cubicBezTo>
                    <a:cubicBezTo>
                      <a:pt x="186" y="71"/>
                      <a:pt x="180" y="76"/>
                      <a:pt x="174" y="82"/>
                    </a:cubicBezTo>
                    <a:cubicBezTo>
                      <a:pt x="172" y="64"/>
                      <a:pt x="159" y="50"/>
                      <a:pt x="143" y="45"/>
                    </a:cubicBezTo>
                    <a:cubicBezTo>
                      <a:pt x="149" y="40"/>
                      <a:pt x="153" y="33"/>
                      <a:pt x="153" y="25"/>
                    </a:cubicBezTo>
                    <a:cubicBezTo>
                      <a:pt x="153" y="11"/>
                      <a:pt x="141" y="0"/>
                      <a:pt x="128" y="0"/>
                    </a:cubicBezTo>
                    <a:cubicBezTo>
                      <a:pt x="114" y="0"/>
                      <a:pt x="103" y="11"/>
                      <a:pt x="103" y="25"/>
                    </a:cubicBezTo>
                    <a:cubicBezTo>
                      <a:pt x="103" y="33"/>
                      <a:pt x="107" y="40"/>
                      <a:pt x="113" y="45"/>
                    </a:cubicBezTo>
                    <a:cubicBezTo>
                      <a:pt x="97" y="50"/>
                      <a:pt x="85" y="64"/>
                      <a:pt x="82" y="81"/>
                    </a:cubicBezTo>
                    <a:cubicBezTo>
                      <a:pt x="76" y="75"/>
                      <a:pt x="70" y="71"/>
                      <a:pt x="62" y="69"/>
                    </a:cubicBezTo>
                    <a:cubicBezTo>
                      <a:pt x="68" y="64"/>
                      <a:pt x="72" y="57"/>
                      <a:pt x="72" y="49"/>
                    </a:cubicBezTo>
                    <a:cubicBezTo>
                      <a:pt x="72" y="35"/>
                      <a:pt x="61" y="24"/>
                      <a:pt x="47" y="24"/>
                    </a:cubicBezTo>
                    <a:cubicBezTo>
                      <a:pt x="34" y="24"/>
                      <a:pt x="23" y="35"/>
                      <a:pt x="23" y="49"/>
                    </a:cubicBezTo>
                    <a:cubicBezTo>
                      <a:pt x="23" y="57"/>
                      <a:pt x="26" y="64"/>
                      <a:pt x="32" y="69"/>
                    </a:cubicBezTo>
                    <a:cubicBezTo>
                      <a:pt x="14" y="76"/>
                      <a:pt x="0" y="94"/>
                      <a:pt x="0" y="116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4" y="168"/>
                      <a:pt x="4" y="168"/>
                      <a:pt x="4" y="16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6" y="256"/>
                      <a:pt x="16" y="256"/>
                      <a:pt x="16" y="256"/>
                    </a:cubicBezTo>
                    <a:cubicBezTo>
                      <a:pt x="24" y="256"/>
                      <a:pt x="24" y="256"/>
                      <a:pt x="24" y="256"/>
                    </a:cubicBezTo>
                    <a:cubicBezTo>
                      <a:pt x="24" y="144"/>
                      <a:pt x="24" y="144"/>
                      <a:pt x="24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16" y="160"/>
                      <a:pt x="16" y="160"/>
                      <a:pt x="16" y="160"/>
                    </a:cubicBezTo>
                    <a:cubicBezTo>
                      <a:pt x="8" y="160"/>
                      <a:pt x="8" y="160"/>
                      <a:pt x="8" y="160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8" y="94"/>
                      <a:pt x="27" y="74"/>
                      <a:pt x="48" y="74"/>
                    </a:cubicBezTo>
                    <a:cubicBezTo>
                      <a:pt x="70" y="74"/>
                      <a:pt x="88" y="92"/>
                      <a:pt x="88" y="114"/>
                    </a:cubicBezTo>
                    <a:cubicBezTo>
                      <a:pt x="88" y="160"/>
                      <a:pt x="88" y="160"/>
                      <a:pt x="88" y="160"/>
                    </a:cubicBezTo>
                    <a:cubicBezTo>
                      <a:pt x="80" y="160"/>
                      <a:pt x="80" y="160"/>
                      <a:pt x="80" y="160"/>
                    </a:cubicBezTo>
                    <a:cubicBezTo>
                      <a:pt x="80" y="144"/>
                      <a:pt x="80" y="144"/>
                      <a:pt x="80" y="144"/>
                    </a:cubicBezTo>
                    <a:cubicBezTo>
                      <a:pt x="72" y="144"/>
                      <a:pt x="72" y="144"/>
                      <a:pt x="72" y="144"/>
                    </a:cubicBezTo>
                    <a:cubicBezTo>
                      <a:pt x="72" y="256"/>
                      <a:pt x="72" y="256"/>
                      <a:pt x="72" y="256"/>
                    </a:cubicBezTo>
                    <a:cubicBezTo>
                      <a:pt x="80" y="256"/>
                      <a:pt x="80" y="256"/>
                      <a:pt x="80" y="256"/>
                    </a:cubicBezTo>
                    <a:cubicBezTo>
                      <a:pt x="80" y="168"/>
                      <a:pt x="80" y="168"/>
                      <a:pt x="80" y="168"/>
                    </a:cubicBezTo>
                    <a:cubicBezTo>
                      <a:pt x="88" y="168"/>
                      <a:pt x="88" y="168"/>
                      <a:pt x="88" y="168"/>
                    </a:cubicBezTo>
                    <a:cubicBezTo>
                      <a:pt x="88" y="256"/>
                      <a:pt x="88" y="256"/>
                      <a:pt x="88" y="256"/>
                    </a:cubicBezTo>
                    <a:cubicBezTo>
                      <a:pt x="96" y="256"/>
                      <a:pt x="96" y="256"/>
                      <a:pt x="96" y="256"/>
                    </a:cubicBezTo>
                    <a:cubicBezTo>
                      <a:pt x="96" y="114"/>
                      <a:pt x="96" y="114"/>
                      <a:pt x="96" y="114"/>
                    </a:cubicBezTo>
                    <a:cubicBezTo>
                      <a:pt x="96" y="105"/>
                      <a:pt x="93" y="97"/>
                      <a:pt x="89" y="90"/>
                    </a:cubicBezTo>
                    <a:cubicBezTo>
                      <a:pt x="90" y="69"/>
                      <a:pt x="108" y="50"/>
                      <a:pt x="129" y="50"/>
                    </a:cubicBezTo>
                    <a:cubicBezTo>
                      <a:pt x="150" y="50"/>
                      <a:pt x="168" y="68"/>
                      <a:pt x="168" y="89"/>
                    </a:cubicBezTo>
                    <a:cubicBezTo>
                      <a:pt x="168" y="92"/>
                      <a:pt x="168" y="92"/>
                      <a:pt x="168" y="92"/>
                    </a:cubicBezTo>
                    <a:cubicBezTo>
                      <a:pt x="164" y="99"/>
                      <a:pt x="160" y="107"/>
                      <a:pt x="160" y="116"/>
                    </a:cubicBezTo>
                    <a:cubicBezTo>
                      <a:pt x="160" y="256"/>
                      <a:pt x="160" y="256"/>
                      <a:pt x="160" y="256"/>
                    </a:cubicBezTo>
                    <a:cubicBezTo>
                      <a:pt x="168" y="256"/>
                      <a:pt x="168" y="256"/>
                      <a:pt x="168" y="256"/>
                    </a:cubicBezTo>
                    <a:cubicBezTo>
                      <a:pt x="168" y="168"/>
                      <a:pt x="168" y="168"/>
                      <a:pt x="168" y="168"/>
                    </a:cubicBezTo>
                    <a:cubicBezTo>
                      <a:pt x="176" y="168"/>
                      <a:pt x="176" y="168"/>
                      <a:pt x="176" y="168"/>
                    </a:cubicBezTo>
                    <a:cubicBezTo>
                      <a:pt x="176" y="256"/>
                      <a:pt x="176" y="256"/>
                      <a:pt x="176" y="256"/>
                    </a:cubicBezTo>
                    <a:cubicBezTo>
                      <a:pt x="184" y="256"/>
                      <a:pt x="184" y="256"/>
                      <a:pt x="184" y="256"/>
                    </a:cubicBezTo>
                    <a:cubicBezTo>
                      <a:pt x="184" y="144"/>
                      <a:pt x="184" y="144"/>
                      <a:pt x="184" y="144"/>
                    </a:cubicBezTo>
                    <a:cubicBezTo>
                      <a:pt x="176" y="144"/>
                      <a:pt x="176" y="144"/>
                      <a:pt x="176" y="144"/>
                    </a:cubicBezTo>
                    <a:cubicBezTo>
                      <a:pt x="176" y="160"/>
                      <a:pt x="176" y="160"/>
                      <a:pt x="176" y="160"/>
                    </a:cubicBezTo>
                    <a:cubicBezTo>
                      <a:pt x="168" y="160"/>
                      <a:pt x="168" y="160"/>
                      <a:pt x="168" y="160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68" y="94"/>
                      <a:pt x="187" y="74"/>
                      <a:pt x="208" y="74"/>
                    </a:cubicBezTo>
                    <a:cubicBezTo>
                      <a:pt x="230" y="74"/>
                      <a:pt x="248" y="92"/>
                      <a:pt x="248" y="114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0" y="160"/>
                      <a:pt x="240" y="160"/>
                      <a:pt x="240" y="160"/>
                    </a:cubicBezTo>
                    <a:cubicBezTo>
                      <a:pt x="240" y="144"/>
                      <a:pt x="240" y="144"/>
                      <a:pt x="240" y="144"/>
                    </a:cubicBezTo>
                    <a:cubicBezTo>
                      <a:pt x="232" y="144"/>
                      <a:pt x="232" y="144"/>
                      <a:pt x="232" y="144"/>
                    </a:cubicBezTo>
                    <a:cubicBezTo>
                      <a:pt x="232" y="256"/>
                      <a:pt x="232" y="256"/>
                      <a:pt x="232" y="256"/>
                    </a:cubicBezTo>
                    <a:cubicBezTo>
                      <a:pt x="240" y="256"/>
                      <a:pt x="240" y="256"/>
                      <a:pt x="240" y="256"/>
                    </a:cubicBezTo>
                    <a:cubicBezTo>
                      <a:pt x="240" y="168"/>
                      <a:pt x="240" y="168"/>
                      <a:pt x="240" y="168"/>
                    </a:cubicBezTo>
                    <a:cubicBezTo>
                      <a:pt x="256" y="168"/>
                      <a:pt x="256" y="168"/>
                      <a:pt x="256" y="168"/>
                    </a:cubicBezTo>
                    <a:lnTo>
                      <a:pt x="256" y="114"/>
                    </a:lnTo>
                    <a:close/>
                    <a:moveTo>
                      <a:pt x="47" y="32"/>
                    </a:moveTo>
                    <a:cubicBezTo>
                      <a:pt x="57" y="32"/>
                      <a:pt x="64" y="40"/>
                      <a:pt x="64" y="49"/>
                    </a:cubicBezTo>
                    <a:cubicBezTo>
                      <a:pt x="64" y="58"/>
                      <a:pt x="57" y="66"/>
                      <a:pt x="47" y="66"/>
                    </a:cubicBezTo>
                    <a:cubicBezTo>
                      <a:pt x="38" y="66"/>
                      <a:pt x="31" y="58"/>
                      <a:pt x="31" y="49"/>
                    </a:cubicBezTo>
                    <a:cubicBezTo>
                      <a:pt x="31" y="40"/>
                      <a:pt x="38" y="32"/>
                      <a:pt x="47" y="32"/>
                    </a:cubicBezTo>
                    <a:close/>
                    <a:moveTo>
                      <a:pt x="128" y="8"/>
                    </a:moveTo>
                    <a:cubicBezTo>
                      <a:pt x="137" y="8"/>
                      <a:pt x="145" y="16"/>
                      <a:pt x="145" y="25"/>
                    </a:cubicBezTo>
                    <a:cubicBezTo>
                      <a:pt x="145" y="34"/>
                      <a:pt x="137" y="42"/>
                      <a:pt x="128" y="42"/>
                    </a:cubicBezTo>
                    <a:cubicBezTo>
                      <a:pt x="118" y="42"/>
                      <a:pt x="111" y="34"/>
                      <a:pt x="111" y="25"/>
                    </a:cubicBezTo>
                    <a:cubicBezTo>
                      <a:pt x="111" y="16"/>
                      <a:pt x="118" y="8"/>
                      <a:pt x="128" y="8"/>
                    </a:cubicBezTo>
                    <a:close/>
                    <a:moveTo>
                      <a:pt x="209" y="32"/>
                    </a:moveTo>
                    <a:cubicBezTo>
                      <a:pt x="218" y="32"/>
                      <a:pt x="225" y="40"/>
                      <a:pt x="225" y="49"/>
                    </a:cubicBezTo>
                    <a:cubicBezTo>
                      <a:pt x="225" y="58"/>
                      <a:pt x="218" y="66"/>
                      <a:pt x="209" y="66"/>
                    </a:cubicBezTo>
                    <a:cubicBezTo>
                      <a:pt x="199" y="66"/>
                      <a:pt x="192" y="58"/>
                      <a:pt x="192" y="49"/>
                    </a:cubicBezTo>
                    <a:cubicBezTo>
                      <a:pt x="192" y="40"/>
                      <a:pt x="199" y="32"/>
                      <a:pt x="209" y="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89648" tIns="44824" rIns="89648" bIns="44824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dirty="0">
                    <a:solidFill>
                      <a:srgbClr val="63666A"/>
                    </a:solidFill>
                  </a:rPr>
                  <a:t>    </a:t>
                </a:r>
              </a:p>
            </p:txBody>
          </p:sp>
          <p:cxnSp>
            <p:nvCxnSpPr>
              <p:cNvPr id="159" name="Straight Connector 158"/>
              <p:cNvCxnSpPr/>
              <p:nvPr/>
            </p:nvCxnSpPr>
            <p:spPr>
              <a:xfrm>
                <a:off x="2641600" y="3117850"/>
                <a:ext cx="0" cy="228600"/>
              </a:xfrm>
              <a:prstGeom prst="line">
                <a:avLst/>
              </a:prstGeom>
              <a:ln w="190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3070225" y="3117850"/>
                <a:ext cx="0" cy="228600"/>
              </a:xfrm>
              <a:prstGeom prst="line">
                <a:avLst/>
              </a:prstGeom>
              <a:ln w="190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851151" y="3048000"/>
                <a:ext cx="0" cy="298450"/>
              </a:xfrm>
              <a:prstGeom prst="line">
                <a:avLst/>
              </a:prstGeom>
              <a:ln w="19050" cmpd="sng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" name="Rectangle 162"/>
          <p:cNvSpPr/>
          <p:nvPr>
            <p:custDataLst>
              <p:tags r:id="rId1"/>
            </p:custDataLst>
          </p:nvPr>
        </p:nvSpPr>
        <p:spPr>
          <a:xfrm>
            <a:off x="9721391" y="5923647"/>
            <a:ext cx="2000513" cy="21075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/>
            <a:r>
              <a:rPr lang="en-US" sz="800" dirty="0">
                <a:solidFill>
                  <a:srgbClr val="888B8D"/>
                </a:solidFill>
              </a:rPr>
              <a:t>As of Q1 2018.</a:t>
            </a:r>
          </a:p>
        </p:txBody>
      </p:sp>
      <p:sp>
        <p:nvSpPr>
          <p:cNvPr id="164" name="Footer Placeholder 3">
            <a:extLst>
              <a:ext uri="{FF2B5EF4-FFF2-40B4-BE49-F238E27FC236}">
                <a16:creationId xmlns:a16="http://schemas.microsoft.com/office/drawing/2014/main" xmlns="" id="{0A7D6730-9DBC-DE4F-A647-B99260504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5900" y="6486982"/>
            <a:ext cx="5924549" cy="365125"/>
          </a:xfrm>
        </p:spPr>
        <p:txBody>
          <a:bodyPr/>
          <a:lstStyle/>
          <a:p>
            <a:r>
              <a:rPr lang="en-US" dirty="0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</a:p>
        </p:txBody>
      </p:sp>
    </p:spTree>
    <p:extLst>
      <p:ext uri="{BB962C8B-B14F-4D97-AF65-F5344CB8AC3E}">
        <p14:creationId xmlns:p14="http://schemas.microsoft.com/office/powerpoint/2010/main" val="19609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0750F-21FB-F84F-8879-1CF66B11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Optum in India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2F358DD-3AFF-464C-847F-B0140D2F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0D8EA-3107-4873-B9AB-DD7D3E79053A}" type="slidenum">
              <a:rPr lang="en-US" smtClean="0">
                <a:solidFill>
                  <a:srgbClr val="55565A">
                    <a:tint val="75000"/>
                  </a:srgbClr>
                </a:solidFill>
              </a:rPr>
              <a:pPr/>
              <a:t>9</a:t>
            </a:fld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EDC22B-0AD0-9647-92E5-443715B58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55565A">
                    <a:tint val="75000"/>
                  </a:srgbClr>
                </a:solidFill>
              </a:rPr>
              <a:t>Confidential property of Optum. Do not distribute or reproduce without express permission from Optum.</a:t>
            </a:r>
            <a:endParaRPr lang="en-US" dirty="0">
              <a:solidFill>
                <a:srgbClr val="55565A">
                  <a:tint val="75000"/>
                </a:srgb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DB797A-7387-0F40-BA20-29F40F37F1DC}"/>
              </a:ext>
            </a:extLst>
          </p:cNvPr>
          <p:cNvSpPr/>
          <p:nvPr/>
        </p:nvSpPr>
        <p:spPr>
          <a:xfrm>
            <a:off x="5340349" y="1258816"/>
            <a:ext cx="6511472" cy="4152325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6401930-9A38-2042-A44C-60E0892F924E}"/>
              </a:ext>
            </a:extLst>
          </p:cNvPr>
          <p:cNvGrpSpPr/>
          <p:nvPr/>
        </p:nvGrpSpPr>
        <p:grpSpPr>
          <a:xfrm>
            <a:off x="485321" y="1243663"/>
            <a:ext cx="11366499" cy="4167479"/>
            <a:chOff x="440872" y="1318916"/>
            <a:chExt cx="11366499" cy="41674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E1A441B-9205-7948-98C9-0CBDE1CDC087}"/>
                </a:ext>
              </a:extLst>
            </p:cNvPr>
            <p:cNvSpPr/>
            <p:nvPr/>
          </p:nvSpPr>
          <p:spPr>
            <a:xfrm>
              <a:off x="5295900" y="4876795"/>
              <a:ext cx="6511471" cy="609600"/>
            </a:xfrm>
            <a:prstGeom prst="rect">
              <a:avLst/>
            </a:prstGeom>
            <a:solidFill>
              <a:schemeClr val="bg1">
                <a:lumMod val="9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1360D77-386A-934A-AA48-55D77178C6AC}"/>
                </a:ext>
              </a:extLst>
            </p:cNvPr>
            <p:cNvSpPr/>
            <p:nvPr/>
          </p:nvSpPr>
          <p:spPr>
            <a:xfrm>
              <a:off x="5295900" y="2662520"/>
              <a:ext cx="6511471" cy="2157116"/>
            </a:xfrm>
            <a:prstGeom prst="rect">
              <a:avLst/>
            </a:prstGeom>
            <a:solidFill>
              <a:schemeClr val="bg1">
                <a:lumMod val="9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F023414-8D55-904B-8349-7C421B4617C4}"/>
                </a:ext>
              </a:extLst>
            </p:cNvPr>
            <p:cNvSpPr/>
            <p:nvPr/>
          </p:nvSpPr>
          <p:spPr>
            <a:xfrm>
              <a:off x="5295900" y="1318916"/>
              <a:ext cx="6511471" cy="127188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9707C6F1-F686-2B46-8A8B-0D56AE5191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0872" y="1334070"/>
              <a:ext cx="4718957" cy="415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287BDCAC-8A39-BF40-8854-7C41930DBA40}"/>
              </a:ext>
            </a:extLst>
          </p:cNvPr>
          <p:cNvSpPr txBox="1">
            <a:spLocks/>
          </p:cNvSpPr>
          <p:nvPr/>
        </p:nvSpPr>
        <p:spPr bwMode="auto">
          <a:xfrm>
            <a:off x="5733279" y="1417532"/>
            <a:ext cx="548717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1pPr>
            <a:lvl2pPr marL="152400" indent="-1508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buSzPct val="9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-177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1350" indent="-1714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27100" indent="-1714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4300" indent="-1714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41500" indent="-1714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98700" indent="-1714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55900" indent="-1714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500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srgbClr val="D45D00"/>
              </a:buClr>
              <a:defRPr/>
            </a:pPr>
            <a:r>
              <a:rPr lang="en-US" kern="0" dirty="0">
                <a:solidFill>
                  <a:srgbClr val="53565A"/>
                </a:solidFill>
              </a:rPr>
              <a:t>Operating in India since 2006</a:t>
            </a:r>
          </a:p>
          <a:p>
            <a:pPr marL="509588" lvl="1" indent="-227013">
              <a:lnSpc>
                <a:spcPct val="90000"/>
              </a:lnSpc>
              <a:buClr>
                <a:srgbClr val="D45D00"/>
              </a:buClr>
              <a:buFont typeface="Arial" charset="0"/>
              <a:buChar char="–"/>
              <a:defRPr/>
            </a:pPr>
            <a:r>
              <a:rPr lang="en-US" b="1" kern="0" dirty="0">
                <a:solidFill>
                  <a:srgbClr val="D45D00"/>
                </a:solidFill>
                <a:cs typeface="Calibri" pitchFamily="34" charset="0"/>
              </a:rPr>
              <a:t>Employs over 22,700</a:t>
            </a:r>
            <a:r>
              <a:rPr lang="en-US" kern="0" dirty="0">
                <a:solidFill>
                  <a:srgbClr val="D45D00"/>
                </a:solidFill>
                <a:cs typeface="Calibri" pitchFamily="34" charset="0"/>
              </a:rPr>
              <a:t> </a:t>
            </a:r>
            <a:r>
              <a:rPr lang="en-US" kern="0" dirty="0">
                <a:solidFill>
                  <a:srgbClr val="53565A"/>
                </a:solidFill>
                <a:cs typeface="Calibri" pitchFamily="34" charset="0"/>
              </a:rPr>
              <a:t>Healthcare Professionals </a:t>
            </a:r>
          </a:p>
          <a:p>
            <a:pPr marL="509588" lvl="1" indent="-227013">
              <a:lnSpc>
                <a:spcPct val="90000"/>
              </a:lnSpc>
              <a:buClr>
                <a:srgbClr val="D45D00"/>
              </a:buClr>
              <a:buFont typeface="Arial" charset="0"/>
              <a:buChar char="–"/>
              <a:defRPr/>
            </a:pPr>
            <a:r>
              <a:rPr lang="en-US" b="1" kern="0" dirty="0">
                <a:solidFill>
                  <a:srgbClr val="D45D00"/>
                </a:solidFill>
                <a:cs typeface="Calibri" pitchFamily="34" charset="0"/>
              </a:rPr>
              <a:t>Across 5 cities</a:t>
            </a:r>
            <a:r>
              <a:rPr lang="en-US" kern="0" dirty="0">
                <a:solidFill>
                  <a:srgbClr val="53565A"/>
                </a:solidFill>
                <a:cs typeface="Calibri" pitchFamily="34" charset="0"/>
              </a:rPr>
              <a:t>: Gurgaon, Noida, Hyderabad, Bangalore, Panchkula</a:t>
            </a:r>
          </a:p>
          <a:p>
            <a:pPr marL="172800" indent="-172800">
              <a:lnSpc>
                <a:spcPct val="90000"/>
              </a:lnSpc>
              <a:buClr>
                <a:srgbClr val="D45D00"/>
              </a:buClr>
              <a:buFont typeface="Arial" pitchFamily="34" charset="0"/>
              <a:buChar char="•"/>
              <a:defRPr/>
            </a:pPr>
            <a:endParaRPr lang="en-US" kern="0" dirty="0">
              <a:solidFill>
                <a:srgbClr val="53565A"/>
              </a:solidFill>
            </a:endParaRPr>
          </a:p>
          <a:p>
            <a:pPr marL="0" indent="0">
              <a:lnSpc>
                <a:spcPct val="90000"/>
              </a:lnSpc>
              <a:buClr>
                <a:srgbClr val="D45D00"/>
              </a:buClr>
              <a:defRPr/>
            </a:pPr>
            <a:r>
              <a:rPr lang="en-US" kern="0" dirty="0">
                <a:solidFill>
                  <a:srgbClr val="53565A"/>
                </a:solidFill>
              </a:rPr>
              <a:t>Broad and deep experience in health care</a:t>
            </a:r>
          </a:p>
          <a:p>
            <a:pPr marL="488950" lvl="3" indent="-190500">
              <a:lnSpc>
                <a:spcPct val="90000"/>
              </a:lnSpc>
              <a:buClr>
                <a:srgbClr val="D45D00"/>
              </a:buClr>
            </a:pPr>
            <a:r>
              <a:rPr lang="en-US" b="1" kern="0" dirty="0">
                <a:solidFill>
                  <a:srgbClr val="D45D00"/>
                </a:solidFill>
                <a:cs typeface="Calibri" pitchFamily="34" charset="0"/>
              </a:rPr>
              <a:t>Health care technologists</a:t>
            </a:r>
            <a:r>
              <a:rPr lang="en-US" kern="0" dirty="0">
                <a:solidFill>
                  <a:srgbClr val="53565A"/>
                </a:solidFill>
                <a:cs typeface="Calibri" pitchFamily="34" charset="0"/>
              </a:rPr>
              <a:t>: Information security, Information integration, IoT, mHealth, Blockchain</a:t>
            </a:r>
          </a:p>
          <a:p>
            <a:pPr marL="488950" lvl="3" indent="-190500">
              <a:lnSpc>
                <a:spcPct val="90000"/>
              </a:lnSpc>
              <a:buClr>
                <a:srgbClr val="D45D00"/>
              </a:buClr>
            </a:pPr>
            <a:r>
              <a:rPr lang="en-US" b="1" kern="0" dirty="0">
                <a:solidFill>
                  <a:srgbClr val="D45D00"/>
                </a:solidFill>
                <a:cs typeface="Calibri" pitchFamily="34" charset="0"/>
              </a:rPr>
              <a:t>Health care data scientists: </a:t>
            </a:r>
            <a:r>
              <a:rPr lang="en-US" kern="0" dirty="0">
                <a:solidFill>
                  <a:srgbClr val="53565A"/>
                </a:solidFill>
                <a:cs typeface="Calibri" pitchFamily="34" charset="0"/>
              </a:rPr>
              <a:t>Staticians, economists and population health experts</a:t>
            </a:r>
          </a:p>
          <a:p>
            <a:pPr marL="509588" lvl="1" indent="-227013">
              <a:lnSpc>
                <a:spcPct val="90000"/>
              </a:lnSpc>
              <a:buClr>
                <a:srgbClr val="D45D00"/>
              </a:buClr>
              <a:buFont typeface="Arial" charset="0"/>
              <a:buChar char="–"/>
              <a:defRPr/>
            </a:pPr>
            <a:r>
              <a:rPr lang="en-US" b="1" kern="0" dirty="0">
                <a:solidFill>
                  <a:srgbClr val="D45D00"/>
                </a:solidFill>
                <a:cs typeface="Calibri" pitchFamily="34" charset="0"/>
              </a:rPr>
              <a:t>MBBs &amp; process experts</a:t>
            </a:r>
          </a:p>
          <a:p>
            <a:pPr marL="509588" lvl="1" indent="-227013">
              <a:lnSpc>
                <a:spcPct val="90000"/>
              </a:lnSpc>
              <a:buClr>
                <a:srgbClr val="D45D00"/>
              </a:buClr>
              <a:buFont typeface="Arial" charset="0"/>
              <a:buChar char="–"/>
              <a:defRPr/>
            </a:pPr>
            <a:r>
              <a:rPr lang="en-US" b="1" kern="0" dirty="0">
                <a:solidFill>
                  <a:srgbClr val="D45D00"/>
                </a:solidFill>
                <a:cs typeface="Calibri" pitchFamily="34" charset="0"/>
              </a:rPr>
              <a:t>Surgeons &amp; doctors</a:t>
            </a:r>
          </a:p>
          <a:p>
            <a:pPr marL="509588" lvl="1" indent="-227013">
              <a:lnSpc>
                <a:spcPct val="90000"/>
              </a:lnSpc>
              <a:buClr>
                <a:srgbClr val="D45D00"/>
              </a:buClr>
              <a:buFont typeface="Arial" charset="0"/>
              <a:buChar char="–"/>
              <a:defRPr/>
            </a:pPr>
            <a:r>
              <a:rPr lang="en-US" b="1" kern="0" dirty="0">
                <a:solidFill>
                  <a:srgbClr val="D45D00"/>
                </a:solidFill>
                <a:cs typeface="Calibri" pitchFamily="34" charset="0"/>
              </a:rPr>
              <a:t>Nurses</a:t>
            </a:r>
            <a:r>
              <a:rPr lang="en-US" kern="0" dirty="0">
                <a:solidFill>
                  <a:srgbClr val="53565A"/>
                </a:solidFill>
                <a:cs typeface="Calibri" pitchFamily="34" charset="0"/>
              </a:rPr>
              <a:t>, pharmacists, medical coders</a:t>
            </a:r>
          </a:p>
          <a:p>
            <a:pPr marL="172800" indent="-172800">
              <a:lnSpc>
                <a:spcPct val="90000"/>
              </a:lnSpc>
              <a:buClr>
                <a:srgbClr val="D45D00"/>
              </a:buClr>
              <a:buFont typeface="Arial" pitchFamily="34" charset="0"/>
              <a:buChar char="•"/>
            </a:pPr>
            <a:endParaRPr lang="en-US" kern="0" dirty="0">
              <a:solidFill>
                <a:srgbClr val="53565A"/>
              </a:solidFill>
            </a:endParaRPr>
          </a:p>
          <a:p>
            <a:pPr marL="0" indent="0">
              <a:lnSpc>
                <a:spcPct val="90000"/>
              </a:lnSpc>
              <a:buClr>
                <a:srgbClr val="D45D00"/>
              </a:buClr>
            </a:pPr>
            <a:r>
              <a:rPr lang="en-US" b="1" kern="0" dirty="0">
                <a:solidFill>
                  <a:srgbClr val="D45D00"/>
                </a:solidFill>
                <a:ea typeface="Arial Unicode MS"/>
                <a:cs typeface="Calibri" pitchFamily="34" charset="0"/>
              </a:rPr>
              <a:t>26% CAGR </a:t>
            </a:r>
            <a:r>
              <a:rPr lang="en-US" kern="0" dirty="0">
                <a:solidFill>
                  <a:srgbClr val="53565A"/>
                </a:solidFill>
              </a:rPr>
              <a:t>(one of the fastest growing health care IT services companies in India) </a:t>
            </a:r>
          </a:p>
          <a:p>
            <a:pPr marL="172800" indent="-172800">
              <a:lnSpc>
                <a:spcPct val="90000"/>
              </a:lnSpc>
              <a:buClr>
                <a:srgbClr val="D45D00"/>
              </a:buClr>
              <a:buFont typeface="Arial" pitchFamily="34" charset="0"/>
              <a:buChar char="•"/>
            </a:pPr>
            <a:endParaRPr lang="en-US" kern="0" dirty="0">
              <a:solidFill>
                <a:srgbClr val="53565A"/>
              </a:solidFill>
            </a:endParaRPr>
          </a:p>
          <a:p>
            <a:pPr marL="509588" lvl="1" indent="-227013">
              <a:lnSpc>
                <a:spcPct val="90000"/>
              </a:lnSpc>
              <a:buClr>
                <a:srgbClr val="D45D00"/>
              </a:buClr>
              <a:buFont typeface="Arial" charset="0"/>
              <a:buChar char="–"/>
              <a:defRPr/>
            </a:pPr>
            <a:endParaRPr lang="en-US" kern="0" dirty="0">
              <a:solidFill>
                <a:srgbClr val="53565A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0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60f304fc-acb6-447c-adae-cbf45c80f260"/>
  <p:tag name="MIO_EKGUID" val="2f9a4c15-bd64-48fc-ae0a-f999cf49f6e9"/>
  <p:tag name="MIO_UPDATE" val="True"/>
  <p:tag name="MIO_VERSION" val="13.11.2017 12:22:00"/>
  <p:tag name="MIO_DBID" val="105C9A49-0F00-47E0-A9B9-86E2A99454C8"/>
  <p:tag name="MIO_LASTDOWNLOADED" val="13.11.2017 12:22:00"/>
  <p:tag name="MIO_OBJECTNAME" val="Wide Optum#optumbig"/>
  <p:tag name="MIO_LASTEDITORNAME" val="Charlotte Bartholomew"/>
  <p:tag name="MIO_LOGOPLACEHOLDER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60f304fc-acb6-447c-adae-cbf45c80f260"/>
  <p:tag name="MIO_EKGUID" val="039a9b46-81dd-40f5-87a2-4d4c935383b1"/>
  <p:tag name="MIO_UPDATE" val="True"/>
  <p:tag name="MIO_VERSION" val="13.11.2017 12:22:42"/>
  <p:tag name="MIO_DBID" val="105C9A49-0F00-47E0-A9B9-86E2A99454C8"/>
  <p:tag name="MIO_LASTDOWNLOADED" val="13.11.2017 12:22:42"/>
  <p:tag name="MIO_OBJECTNAME" val="Wide Optum#optummedium"/>
  <p:tag name="MIO_LASTEDITORNAME" val="Charlotte Bartholomew"/>
  <p:tag name="MIO_LOGOPLACEHOLDER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60f304fc-acb6-447c-adae-cbf45c80f260"/>
  <p:tag name="MIO_EKGUID" val="2f9a4c15-bd64-48fc-ae0a-f999cf49f6e9"/>
  <p:tag name="MIO_UPDATE" val="True"/>
  <p:tag name="MIO_VERSION" val="13.11.2017 12:22:00"/>
  <p:tag name="MIO_DBID" val="105C9A49-0F00-47E0-A9B9-86E2A99454C8"/>
  <p:tag name="MIO_LASTDOWNLOADED" val="13.11.2017 12:22:00"/>
  <p:tag name="MIO_OBJECTNAME" val="Wide Optum#optumbig"/>
  <p:tag name="MIO_LASTEDITORNAME" val="Charlotte Bartholomew"/>
  <p:tag name="MIO_LOGOPLACEHOLDER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All rights reserved;Copyright language"/>
  <p:tag name="MIO_USER_INPUT_OPTIONS" val="© 2017 Optum, Inc. All rights reserved.;© 2017 Optum, Inc. All rights reserved. Confidential property of Optum. Do not distribute or reproduce without express permission from Optum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All rights reserved;Copyright language"/>
  <p:tag name="MIO_USER_INPUT_OPTIONS" val="© 2017 Optum, Inc. All rights reserved.;© 2017 Optum, Inc. All rights reserved. Confidential property of Optum. Do not distribute or reproduce without express permission from Optum."/>
</p:tagLst>
</file>

<file path=ppt/theme/theme1.xml><?xml version="1.0" encoding="utf-8"?>
<a:theme xmlns:a="http://schemas.openxmlformats.org/drawingml/2006/main" name="2_Optum WIdescreen 2017">
  <a:themeElements>
    <a:clrScheme name="Optum May 2017">
      <a:dk1>
        <a:srgbClr val="55565A"/>
      </a:dk1>
      <a:lt1>
        <a:srgbClr val="FFFFFF"/>
      </a:lt1>
      <a:dk2>
        <a:srgbClr val="55565A"/>
      </a:dk2>
      <a:lt2>
        <a:srgbClr val="FFFFFF"/>
      </a:lt2>
      <a:accent1>
        <a:srgbClr val="E87722"/>
      </a:accent1>
      <a:accent2>
        <a:srgbClr val="EAAA00"/>
      </a:accent2>
      <a:accent3>
        <a:srgbClr val="63666A"/>
      </a:accent3>
      <a:accent4>
        <a:srgbClr val="888B8D"/>
      </a:accent4>
      <a:accent5>
        <a:srgbClr val="B1B3B3"/>
      </a:accent5>
      <a:accent6>
        <a:srgbClr val="D0D0CE"/>
      </a:accent6>
      <a:hlink>
        <a:srgbClr val="E87722"/>
      </a:hlink>
      <a:folHlink>
        <a:srgbClr val="888B8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  <a:custClrLst>
    <a:custClr name="Custom Color 1">
      <a:srgbClr val="E87722"/>
    </a:custClr>
    <a:custClr name="Custom Color 2">
      <a:srgbClr val="888B8D"/>
    </a:custClr>
    <a:custClr name="Custom Color 3">
      <a:srgbClr val="739600"/>
    </a:custClr>
    <a:custClr name="Custom Color 4">
      <a:srgbClr val="008770"/>
    </a:custClr>
    <a:custClr name="Custom Color 5">
      <a:srgbClr val="00549F"/>
    </a:custClr>
    <a:custClr name="Custom Color 6">
      <a:srgbClr val="3B0083"/>
    </a:custClr>
    <a:custClr name="Custom Color 7">
      <a:srgbClr val="A22B38"/>
    </a:custClr>
  </a:custClrLst>
  <a:extLst>
    <a:ext uri="{05A4C25C-085E-4340-85A3-A5531E510DB2}">
      <thm15:themeFamily xmlns:thm15="http://schemas.microsoft.com/office/thememl/2012/main" xmlns="" name="Optum Template Widescreen - 2017 - 06.27.17.potx" id="{14CCB6DF-C717-4413-BCDA-15B71AA5CDD8}" vid="{817E4C5E-750D-4B97-8ADE-F637BD8C07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8E6CAA81EF3A44BA4646087124E6A2" ma:contentTypeVersion="1" ma:contentTypeDescription="Create a new document." ma:contentTypeScope="" ma:versionID="5e227f05b5c0961d1ace82ffbc45123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2f3528a5c719e3255f43611dda9ae0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0297D7-6120-4AEC-BD90-27546ED06F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72DBA8-2504-4AD1-BD72-3562DB5094EB}">
  <ds:schemaRefs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060D6D-CE5D-471A-A165-85B71414A8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</TotalTime>
  <Words>1070</Words>
  <Application>Microsoft Office PowerPoint</Application>
  <PresentationFormat>Custom</PresentationFormat>
  <Paragraphs>244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2_Optum WIdescreen 2017</vt:lpstr>
      <vt:lpstr>How can smart cities become smart health cities</vt:lpstr>
      <vt:lpstr>Components of a smart health city</vt:lpstr>
      <vt:lpstr>PowerPoint Presentation</vt:lpstr>
      <vt:lpstr>Roadmap to a smart health city</vt:lpstr>
      <vt:lpstr>Making health care simpler and work better for everyone</vt:lpstr>
      <vt:lpstr>Optum: A UnitedHealth Group company</vt:lpstr>
      <vt:lpstr>Thank you.</vt:lpstr>
      <vt:lpstr>Working across the health care continuum</vt:lpstr>
      <vt:lpstr>Optum in India</vt:lpstr>
      <vt:lpstr>Powering intelligence across the health care system</vt:lpstr>
      <vt:lpstr>A comprehensive &amp; patient-centric approach to health care</vt:lpstr>
      <vt:lpstr>Integrating stakeholders through a robust technology backbone</vt:lpstr>
      <vt:lpstr>Enabling care anywhere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Optum PowerPoint template_wide</dc:title>
  <dc:creator>Sandra Johnson</dc:creator>
  <cp:lastModifiedBy>hp</cp:lastModifiedBy>
  <cp:revision>74</cp:revision>
  <dcterms:created xsi:type="dcterms:W3CDTF">2017-07-17T15:17:37Z</dcterms:created>
  <dcterms:modified xsi:type="dcterms:W3CDTF">2018-06-29T04:15:27Z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0x010100148E6CAA81EF3A44BA4646087124E6A2</vt:lpwstr>
  </property>
</Properties>
</file>